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6"/>
  </p:normalViewPr>
  <p:slideViewPr>
    <p:cSldViewPr snapToGrid="0" snapToObjects="1">
      <p:cViewPr varScale="1">
        <p:scale>
          <a:sx n="84" d="100"/>
          <a:sy n="84" d="100"/>
        </p:scale>
        <p:origin x="1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22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97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75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75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93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80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07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143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223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13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58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0DBB7-A853-FA49-A8E9-C13F65FC68EF}" type="datetimeFigureOut">
              <a:rPr lang="fr-FR" smtClean="0"/>
              <a:t>18/02/2021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EA5E2-AEAB-DF45-A801-B7CEFC305D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40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7F54E0C6-6F9D-484A-A734-35582AE6E3E5}"/>
              </a:ext>
            </a:extLst>
          </p:cNvPr>
          <p:cNvSpPr txBox="1"/>
          <p:nvPr/>
        </p:nvSpPr>
        <p:spPr>
          <a:xfrm>
            <a:off x="210557" y="394435"/>
            <a:ext cx="4960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spc="424" dirty="0">
                <a:solidFill>
                  <a:schemeClr val="tx1">
                    <a:lumMod val="75000"/>
                    <a:lumOff val="25000"/>
                  </a:schemeClr>
                </a:solidFill>
                <a:latin typeface="KG Do You Love Me" panose="02000506000000020004" pitchFamily="2" charset="2"/>
              </a:rPr>
              <a:t>Feuille de route n°1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9A67F21-7873-9F40-9690-03C9B9A33274}"/>
              </a:ext>
            </a:extLst>
          </p:cNvPr>
          <p:cNvSpPr/>
          <p:nvPr/>
        </p:nvSpPr>
        <p:spPr>
          <a:xfrm>
            <a:off x="189115" y="219996"/>
            <a:ext cx="10313581" cy="1042453"/>
          </a:xfrm>
          <a:prstGeom prst="roundRect">
            <a:avLst>
              <a:gd name="adj" fmla="val 8424"/>
            </a:avLst>
          </a:prstGeom>
          <a:noFill/>
          <a:ln w="38100"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54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83249C6-39A0-1E49-A16F-B593AC5C12E8}"/>
              </a:ext>
            </a:extLst>
          </p:cNvPr>
          <p:cNvSpPr txBox="1"/>
          <p:nvPr/>
        </p:nvSpPr>
        <p:spPr>
          <a:xfrm>
            <a:off x="5555707" y="394435"/>
            <a:ext cx="2401876" cy="6709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Condensed" panose="020B0506020202020204" pitchFamily="34" charset="0"/>
              </a:rPr>
              <a:t>Nom : ………………………. </a:t>
            </a:r>
          </a:p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Condensed" panose="020B0506020202020204" pitchFamily="34" charset="0"/>
              </a:rPr>
              <a:t>Prénom : ……………………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4C8F600-017E-2F41-B009-3FAA211C7635}"/>
              </a:ext>
            </a:extLst>
          </p:cNvPr>
          <p:cNvSpPr txBox="1"/>
          <p:nvPr/>
        </p:nvSpPr>
        <p:spPr>
          <a:xfrm>
            <a:off x="7926509" y="394434"/>
            <a:ext cx="2655150" cy="6709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Condensed" panose="020B0506020202020204" pitchFamily="34" charset="0"/>
              </a:rPr>
              <a:t>Date de début : ………………… </a:t>
            </a:r>
          </a:p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Condensed" panose="020B0506020202020204" pitchFamily="34" charset="0"/>
              </a:rPr>
              <a:t>Date de fin : ……………………</a:t>
            </a:r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C283A1FA-2C16-3C4F-B818-1E9CD34565AC}"/>
              </a:ext>
            </a:extLst>
          </p:cNvPr>
          <p:cNvGraphicFramePr>
            <a:graphicFrameLocks noGrp="1"/>
          </p:cNvGraphicFramePr>
          <p:nvPr/>
        </p:nvGraphicFramePr>
        <p:xfrm>
          <a:off x="189114" y="1526003"/>
          <a:ext cx="10313580" cy="575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339">
                  <a:extLst>
                    <a:ext uri="{9D8B030D-6E8A-4147-A177-3AD203B41FA5}">
                      <a16:colId xmlns:a16="http://schemas.microsoft.com/office/drawing/2014/main" val="571518302"/>
                    </a:ext>
                  </a:extLst>
                </a:gridCol>
                <a:gridCol w="2919884">
                  <a:extLst>
                    <a:ext uri="{9D8B030D-6E8A-4147-A177-3AD203B41FA5}">
                      <a16:colId xmlns:a16="http://schemas.microsoft.com/office/drawing/2014/main" val="2812848672"/>
                    </a:ext>
                  </a:extLst>
                </a:gridCol>
                <a:gridCol w="3223980">
                  <a:extLst>
                    <a:ext uri="{9D8B030D-6E8A-4147-A177-3AD203B41FA5}">
                      <a16:colId xmlns:a16="http://schemas.microsoft.com/office/drawing/2014/main" val="22985665"/>
                    </a:ext>
                  </a:extLst>
                </a:gridCol>
                <a:gridCol w="1405054">
                  <a:extLst>
                    <a:ext uri="{9D8B030D-6E8A-4147-A177-3AD203B41FA5}">
                      <a16:colId xmlns:a16="http://schemas.microsoft.com/office/drawing/2014/main" val="3333810897"/>
                    </a:ext>
                  </a:extLst>
                </a:gridCol>
                <a:gridCol w="1626323">
                  <a:extLst>
                    <a:ext uri="{9D8B030D-6E8A-4147-A177-3AD203B41FA5}">
                      <a16:colId xmlns:a16="http://schemas.microsoft.com/office/drawing/2014/main" val="9236915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Discipline</a:t>
                      </a:r>
                    </a:p>
                  </a:txBody>
                  <a:tcPr marL="129326" marR="129326" marT="64663" marB="64663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Objectif</a:t>
                      </a:r>
                    </a:p>
                  </a:txBody>
                  <a:tcPr marL="129326" marR="129326" marT="64663" marB="6466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Consigne</a:t>
                      </a:r>
                    </a:p>
                  </a:txBody>
                  <a:tcPr marL="129326" marR="129326" marT="64663" marB="6466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Matériel</a:t>
                      </a:r>
                    </a:p>
                  </a:txBody>
                  <a:tcPr marL="129326" marR="129326" marT="64663" marB="6466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ÉSSAIS</a:t>
                      </a:r>
                    </a:p>
                  </a:txBody>
                  <a:tcPr marL="129326" marR="129326" marT="64663" marB="6466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747078"/>
                  </a:ext>
                </a:extLst>
              </a:tr>
              <a:tr h="203011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B8E9D"/>
                            </a:solidFill>
                          </a:uFill>
                          <a:latin typeface="+mj-lt"/>
                        </a:rPr>
                        <a:t>Vocabulaire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faire la différence entre le sens propre et le sens figuré.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Indique pour chaque paire de mots s’ils sont synonymes ou contraires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V1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25096"/>
                  </a:ext>
                </a:extLst>
              </a:tr>
              <a:tr h="203011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B8E9D"/>
                            </a:solidFill>
                          </a:uFill>
                          <a:latin typeface="+mj-lt"/>
                        </a:rPr>
                        <a:t>Vocabulaire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faire la différence entre les registres de langue.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Indique le registre de langue utilisé pour chaque phrase.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V2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14276"/>
                  </a:ext>
                </a:extLst>
              </a:tr>
              <a:tr h="203011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A9F2"/>
                            </a:solidFill>
                          </a:uFill>
                          <a:latin typeface="+mj-lt"/>
                        </a:rPr>
                        <a:t>Conjugaison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conjuguer des verbes au présent de l’indicatif.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Dans chaque phrase, conjugue le verbe au présent de l’indicatif.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C1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419105"/>
                  </a:ext>
                </a:extLst>
              </a:tr>
              <a:tr h="203011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C000"/>
                            </a:solidFill>
                          </a:uFill>
                          <a:latin typeface="+mj-lt"/>
                        </a:rPr>
                        <a:t>Orthographe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écrire sans erreur les homophones se/ce.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Dans chaque phrase, complète par se ou ce.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O1</a:t>
                      </a:r>
                      <a:endParaRPr lang="fr-FR" sz="1200" b="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343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C000"/>
                            </a:solidFill>
                          </a:uFill>
                          <a:latin typeface="+mj-lt"/>
                        </a:rPr>
                        <a:t>Orthographe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écrire sans erreur la lettre finale muette d’un mot.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Dans chaque phrase, trouve la lettre finale muette qui convient.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O2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091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uFill>
                          <a:latin typeface="+mj-lt"/>
                        </a:rPr>
                        <a:t>Grammaire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identifier la nature d’un sujet.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Dans chaque phrase, indique la nature du sujet en gras.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G3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550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92D050"/>
                            </a:solidFill>
                          </a:uFill>
                          <a:latin typeface="+mj-lt"/>
                        </a:rPr>
                        <a:t>Numération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lire et écrire des fractions.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Associe chaque représentation à sa fraction.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N1</a:t>
                      </a:r>
                      <a:endParaRPr lang="fr-FR" sz="1200" b="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883226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5AC1B6"/>
                            </a:solidFill>
                          </a:uFill>
                          <a:latin typeface="+mj-lt"/>
                        </a:rPr>
                        <a:t>Mesures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reconnaitre des angles aigus, obtus, droits.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Indique la nature de chaque angle.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M1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45707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chemeClr val="accent5">
                                <a:lumMod val="75000"/>
                              </a:schemeClr>
                            </a:solidFill>
                          </a:uFill>
                          <a:latin typeface="+mj-lt"/>
                        </a:rPr>
                        <a:t>Géométrie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reconnaitre des triangles particuliers.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Indique la nature de chaque triangle.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G1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323079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CA9BE5"/>
                            </a:solidFill>
                          </a:uFill>
                          <a:latin typeface="+mj-lt"/>
                        </a:rPr>
                        <a:t>Calcul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ajouter 9, 11, retrancher 9, 11.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Cherche le chemin qui mène à la sortie. Il faut passer de case en case.</a:t>
                      </a:r>
                      <a:endParaRPr lang="fr-FR" sz="1200" b="0" i="1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C1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738206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CA9BE5"/>
                            </a:solidFill>
                          </a:uFill>
                          <a:latin typeface="+mj-lt"/>
                        </a:rPr>
                        <a:t>Calcul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</a:rPr>
                        <a:t>Je sais calculer le complément à 100 d’un nombre entier.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Entoure les six carrés formés de 4 cases dont la somme est égale à 100. </a:t>
                      </a:r>
                      <a:endParaRPr lang="fr-FR" sz="1200" b="0" i="1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Boite C2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501777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2D7784C-27F0-FF45-AF1A-1D2D2F819A01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1941477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E9E6F6EC-7627-8D4E-AB32-4EDDA0388572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2437758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208CD101-0139-C64C-970B-CB06391E0102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2928938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A8FD632E-326D-AE4D-BA98-D5FF97A62FB6}"/>
              </a:ext>
            </a:extLst>
          </p:cNvPr>
          <p:cNvGraphicFramePr>
            <a:graphicFrameLocks noGrp="1"/>
          </p:cNvGraphicFramePr>
          <p:nvPr/>
        </p:nvGraphicFramePr>
        <p:xfrm>
          <a:off x="8947840" y="3431631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88321E03-544B-FF45-A4BF-F9E11AD86A49}"/>
              </a:ext>
            </a:extLst>
          </p:cNvPr>
          <p:cNvGraphicFramePr>
            <a:graphicFrameLocks noGrp="1"/>
          </p:cNvGraphicFramePr>
          <p:nvPr/>
        </p:nvGraphicFramePr>
        <p:xfrm>
          <a:off x="8947840" y="3922811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1" name="Tableau 30">
            <a:extLst>
              <a:ext uri="{FF2B5EF4-FFF2-40B4-BE49-F238E27FC236}">
                <a16:creationId xmlns:a16="http://schemas.microsoft.com/office/drawing/2014/main" id="{9AB4FBF1-024B-F345-95EE-E57B467B7AE1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4425504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AA24DED9-ECDB-D744-898B-700B7985FF53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4921785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3" name="Tableau 32">
            <a:extLst>
              <a:ext uri="{FF2B5EF4-FFF2-40B4-BE49-F238E27FC236}">
                <a16:creationId xmlns:a16="http://schemas.microsoft.com/office/drawing/2014/main" id="{5BBAC6FF-EB36-B54F-A01F-DF4D7681FEAD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5412965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4" name="Tableau 33">
            <a:extLst>
              <a:ext uri="{FF2B5EF4-FFF2-40B4-BE49-F238E27FC236}">
                <a16:creationId xmlns:a16="http://schemas.microsoft.com/office/drawing/2014/main" id="{9AE21494-5C89-F54B-8159-3F68E9BD7C57}"/>
              </a:ext>
            </a:extLst>
          </p:cNvPr>
          <p:cNvGraphicFramePr>
            <a:graphicFrameLocks noGrp="1"/>
          </p:cNvGraphicFramePr>
          <p:nvPr/>
        </p:nvGraphicFramePr>
        <p:xfrm>
          <a:off x="8947840" y="5915658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6D959462-C9CD-A44E-8912-43C2873ADECA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6412051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21" name="Tableau 20">
            <a:extLst>
              <a:ext uri="{FF2B5EF4-FFF2-40B4-BE49-F238E27FC236}">
                <a16:creationId xmlns:a16="http://schemas.microsoft.com/office/drawing/2014/main" id="{C0DFDFA8-A239-D34A-921F-FA919C38DEF5}"/>
              </a:ext>
            </a:extLst>
          </p:cNvPr>
          <p:cNvGraphicFramePr>
            <a:graphicFrameLocks noGrp="1"/>
          </p:cNvGraphicFramePr>
          <p:nvPr/>
        </p:nvGraphicFramePr>
        <p:xfrm>
          <a:off x="8947840" y="6909531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599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318</Words>
  <Application>Microsoft Macintosh PowerPoint</Application>
  <PresentationFormat>Personnalisé</PresentationFormat>
  <Paragraphs>65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Next Condensed</vt:lpstr>
      <vt:lpstr>Calibri</vt:lpstr>
      <vt:lpstr>Calibri Light</vt:lpstr>
      <vt:lpstr>KG Do You Love Me</vt:lpstr>
      <vt:lpstr>Modern Fantasy DEMO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2021-02-18T20:24:55Z</dcterms:created>
  <dcterms:modified xsi:type="dcterms:W3CDTF">2021-02-18T20:27:00Z</dcterms:modified>
</cp:coreProperties>
</file>