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/>
    <p:restoredTop sz="94801"/>
  </p:normalViewPr>
  <p:slideViewPr>
    <p:cSldViewPr snapToGrid="0" snapToObjects="1" showGuides="1">
      <p:cViewPr>
        <p:scale>
          <a:sx n="72" d="100"/>
          <a:sy n="72" d="100"/>
        </p:scale>
        <p:origin x="16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08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2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88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7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63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80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4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5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D448-1FF3-4C45-A45D-AFB8F9ADCF02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BB51-83E5-964B-BB6A-0F0FDEF0C2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0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rré corné 12">
            <a:extLst>
              <a:ext uri="{FF2B5EF4-FFF2-40B4-BE49-F238E27FC236}">
                <a16:creationId xmlns:a16="http://schemas.microsoft.com/office/drawing/2014/main" id="{2534BFF1-3B98-0845-BA1C-10E558943824}"/>
              </a:ext>
            </a:extLst>
          </p:cNvPr>
          <p:cNvSpPr/>
          <p:nvPr/>
        </p:nvSpPr>
        <p:spPr>
          <a:xfrm>
            <a:off x="952840" y="2728025"/>
            <a:ext cx="1693378" cy="1662545"/>
          </a:xfrm>
          <a:prstGeom prst="foldedCorner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70B6785-9148-6548-A190-6A60ECB560C9}"/>
              </a:ext>
            </a:extLst>
          </p:cNvPr>
          <p:cNvSpPr/>
          <p:nvPr/>
        </p:nvSpPr>
        <p:spPr>
          <a:xfrm>
            <a:off x="555991" y="308151"/>
            <a:ext cx="6699574" cy="10137479"/>
          </a:xfrm>
          <a:prstGeom prst="roundRect">
            <a:avLst>
              <a:gd name="adj" fmla="val 6900"/>
            </a:avLst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36DCDD-EBE8-6D48-9B23-E5F323D75879}"/>
              </a:ext>
            </a:extLst>
          </p:cNvPr>
          <p:cNvSpPr/>
          <p:nvPr/>
        </p:nvSpPr>
        <p:spPr>
          <a:xfrm>
            <a:off x="403591" y="246181"/>
            <a:ext cx="6752492" cy="10101847"/>
          </a:xfrm>
          <a:prstGeom prst="roundRect">
            <a:avLst>
              <a:gd name="adj" fmla="val 6293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D861280-AEF1-EF4F-B7F5-9D2D68CD0B0B}"/>
              </a:ext>
            </a:extLst>
          </p:cNvPr>
          <p:cNvGrpSpPr/>
          <p:nvPr/>
        </p:nvGrpSpPr>
        <p:grpSpPr>
          <a:xfrm>
            <a:off x="693570" y="559535"/>
            <a:ext cx="4668492" cy="1140342"/>
            <a:chOff x="783729" y="442069"/>
            <a:chExt cx="5995955" cy="149275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87ABCEF-02B8-1F47-831A-0C97A1FCC58A}"/>
                </a:ext>
              </a:extLst>
            </p:cNvPr>
            <p:cNvGrpSpPr/>
            <p:nvPr/>
          </p:nvGrpSpPr>
          <p:grpSpPr>
            <a:xfrm>
              <a:off x="783729" y="442069"/>
              <a:ext cx="5995955" cy="1490839"/>
              <a:chOff x="857250" y="2362200"/>
              <a:chExt cx="5995955" cy="149083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1A8D2393-BCFD-6243-B648-C9192E378C12}"/>
                  </a:ext>
                </a:extLst>
              </p:cNvPr>
              <p:cNvSpPr/>
              <p:nvPr/>
            </p:nvSpPr>
            <p:spPr>
              <a:xfrm>
                <a:off x="918435" y="2443339"/>
                <a:ext cx="5934770" cy="1409700"/>
              </a:xfrm>
              <a:prstGeom prst="roundRect">
                <a:avLst/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DF97E3CB-2AE7-C44F-BA17-1814AF9CD517}"/>
                  </a:ext>
                </a:extLst>
              </p:cNvPr>
              <p:cNvSpPr/>
              <p:nvPr/>
            </p:nvSpPr>
            <p:spPr>
              <a:xfrm>
                <a:off x="857250" y="2362200"/>
                <a:ext cx="5905500" cy="14097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B4ED67F-F76F-9644-A701-031EF9C8F45B}"/>
                </a:ext>
              </a:extLst>
            </p:cNvPr>
            <p:cNvSpPr txBox="1"/>
            <p:nvPr/>
          </p:nvSpPr>
          <p:spPr>
            <a:xfrm>
              <a:off x="788313" y="585135"/>
              <a:ext cx="5886465" cy="1349687"/>
            </a:xfrm>
            <a:prstGeom prst="rect">
              <a:avLst/>
            </a:prstGeom>
            <a:noFill/>
            <a:ln w="19050" cmpd="dbl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G Summer Sunshine" panose="02000000000000000000" pitchFamily="2" charset="77"/>
                  <a:ea typeface="HelloIHeart1 Medium" panose="02000603000000000000" pitchFamily="2" charset="0"/>
                </a:rPr>
                <a:t>La fraction décimale</a:t>
              </a:r>
            </a:p>
            <a:p>
              <a:pPr algn="ctr"/>
              <a:endParaRPr lang="fr-F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KG Summer Sunshine" panose="02000000000000000000" pitchFamily="2" charset="77"/>
                <a:ea typeface="HelloIHeart1 Medium" panose="02000603000000000000" pitchFamily="2" charset="0"/>
              </a:endParaRPr>
            </a:p>
            <a:p>
              <a:pPr algn="ctr"/>
              <a:r>
                <a:rPr lang="fr-FR" sz="2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G Summer Sunshine" panose="02000000000000000000" pitchFamily="2" charset="77"/>
                  <a:ea typeface="HelloIHeart1 Medium" panose="02000603000000000000" pitchFamily="2" charset="0"/>
                </a:rPr>
                <a:t>du jour</a:t>
              </a:r>
            </a:p>
          </p:txBody>
        </p:sp>
      </p:grpSp>
      <p:sp>
        <p:nvSpPr>
          <p:cNvPr id="16" name="Carré corné 15">
            <a:extLst>
              <a:ext uri="{FF2B5EF4-FFF2-40B4-BE49-F238E27FC236}">
                <a16:creationId xmlns:a16="http://schemas.microsoft.com/office/drawing/2014/main" id="{6550D9E0-D560-C948-A1D8-975AE6DB2990}"/>
              </a:ext>
            </a:extLst>
          </p:cNvPr>
          <p:cNvSpPr/>
          <p:nvPr/>
        </p:nvSpPr>
        <p:spPr>
          <a:xfrm rot="670614">
            <a:off x="5694921" y="561762"/>
            <a:ext cx="1279372" cy="1293944"/>
          </a:xfrm>
          <a:prstGeom prst="foldedCorner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arré corné 2">
            <a:extLst>
              <a:ext uri="{FF2B5EF4-FFF2-40B4-BE49-F238E27FC236}">
                <a16:creationId xmlns:a16="http://schemas.microsoft.com/office/drawing/2014/main" id="{5BCC5954-3EE4-BB40-A38C-3DF0BF7E9FED}"/>
              </a:ext>
            </a:extLst>
          </p:cNvPr>
          <p:cNvSpPr/>
          <p:nvPr/>
        </p:nvSpPr>
        <p:spPr>
          <a:xfrm rot="670614">
            <a:off x="5637521" y="550542"/>
            <a:ext cx="1279372" cy="129394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 descr="Épingler">
            <a:extLst>
              <a:ext uri="{FF2B5EF4-FFF2-40B4-BE49-F238E27FC236}">
                <a16:creationId xmlns:a16="http://schemas.microsoft.com/office/drawing/2014/main" id="{C67BFA3D-C548-B041-AC44-91D2AAE6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712163">
            <a:off x="6717372" y="430117"/>
            <a:ext cx="449253" cy="449253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AACB528-F822-4047-AA9B-7159916BE5D1}"/>
              </a:ext>
            </a:extLst>
          </p:cNvPr>
          <p:cNvGrpSpPr/>
          <p:nvPr/>
        </p:nvGrpSpPr>
        <p:grpSpPr>
          <a:xfrm>
            <a:off x="588797" y="3783586"/>
            <a:ext cx="6398287" cy="164714"/>
            <a:chOff x="605398" y="2548506"/>
            <a:chExt cx="6398287" cy="256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DDF33C-C6A2-0F48-968F-1206DD36EDAA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5EAC55-04D6-2042-93AA-56B992ECB7C0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5068649-615D-7745-BABD-DAEE3D473D37}"/>
              </a:ext>
            </a:extLst>
          </p:cNvPr>
          <p:cNvGrpSpPr/>
          <p:nvPr/>
        </p:nvGrpSpPr>
        <p:grpSpPr>
          <a:xfrm>
            <a:off x="588797" y="5760812"/>
            <a:ext cx="6398287" cy="164714"/>
            <a:chOff x="605398" y="2548506"/>
            <a:chExt cx="6398287" cy="2560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AB8042-9DD4-4B4F-9F4F-3EA38B6550C7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77AD8B-47FB-CB41-A38C-C860E9E9CA9F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B29212DF-5037-9446-8E44-E5C590268201}"/>
              </a:ext>
            </a:extLst>
          </p:cNvPr>
          <p:cNvSpPr txBox="1"/>
          <p:nvPr/>
        </p:nvSpPr>
        <p:spPr>
          <a:xfrm>
            <a:off x="814721" y="4058643"/>
            <a:ext cx="227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Écris-la en lettres.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HelloIHeart1 Medium" panose="02000603000000000000" pitchFamily="2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7245CA2-E15D-2646-9464-16F13021324B}"/>
              </a:ext>
            </a:extLst>
          </p:cNvPr>
          <p:cNvGrpSpPr/>
          <p:nvPr/>
        </p:nvGrpSpPr>
        <p:grpSpPr>
          <a:xfrm>
            <a:off x="589834" y="2003134"/>
            <a:ext cx="6398287" cy="164714"/>
            <a:chOff x="605398" y="2548506"/>
            <a:chExt cx="6398287" cy="25604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73E9F4-7CC5-E74E-A7CF-0C7E115BC8DC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7BAB485-CB8A-5546-8337-FB1892A03F70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7FD2F10F-8B96-EC4D-9034-7A57B43B6C6D}"/>
              </a:ext>
            </a:extLst>
          </p:cNvPr>
          <p:cNvSpPr txBox="1"/>
          <p:nvPr/>
        </p:nvSpPr>
        <p:spPr>
          <a:xfrm>
            <a:off x="484359" y="4451262"/>
            <a:ext cx="2870611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_____________________________________________________________________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5170331-B201-E848-8195-EC0E739233D4}"/>
              </a:ext>
            </a:extLst>
          </p:cNvPr>
          <p:cNvSpPr txBox="1"/>
          <p:nvPr/>
        </p:nvSpPr>
        <p:spPr>
          <a:xfrm rot="5400000">
            <a:off x="6534631" y="9655953"/>
            <a:ext cx="1794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+mj-lt"/>
              </a:rPr>
              <a:t>monpetitbazardeprof.com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680BEF44-770C-3C49-ABAC-FB4BF212C9D0}"/>
              </a:ext>
            </a:extLst>
          </p:cNvPr>
          <p:cNvGrpSpPr/>
          <p:nvPr/>
        </p:nvGrpSpPr>
        <p:grpSpPr>
          <a:xfrm>
            <a:off x="588892" y="7677394"/>
            <a:ext cx="6398287" cy="164714"/>
            <a:chOff x="605398" y="2548506"/>
            <a:chExt cx="6398287" cy="25604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42E54D-505A-814C-9FA7-D8853AAE1BFA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8AAEF45-E5CF-6E41-A95C-10F34824C968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6DA9C3F-1E8A-1849-8158-FED156AFCB1C}"/>
              </a:ext>
            </a:extLst>
          </p:cNvPr>
          <p:cNvGrpSpPr/>
          <p:nvPr/>
        </p:nvGrpSpPr>
        <p:grpSpPr>
          <a:xfrm rot="16200000">
            <a:off x="2737255" y="4758313"/>
            <a:ext cx="1599109" cy="164714"/>
            <a:chOff x="605398" y="2548506"/>
            <a:chExt cx="6398287" cy="25604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76A7F-3F06-374E-A630-78DD8C935C3D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8134CF-8B9B-2840-AF54-3B3FE44DDDC6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7B764FC4-322A-6942-B057-5F8E3734AF6D}"/>
              </a:ext>
            </a:extLst>
          </p:cNvPr>
          <p:cNvGrpSpPr/>
          <p:nvPr/>
        </p:nvGrpSpPr>
        <p:grpSpPr>
          <a:xfrm rot="16200000">
            <a:off x="3146231" y="8414564"/>
            <a:ext cx="1130034" cy="164714"/>
            <a:chOff x="605398" y="2548506"/>
            <a:chExt cx="6398287" cy="2560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A37A1A-5630-DF48-AD7C-351C30C7BA7F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1500A3-4BC4-6940-B9B0-41321CB17829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566700CE-E889-654F-8056-E6D2A909EE71}"/>
              </a:ext>
            </a:extLst>
          </p:cNvPr>
          <p:cNvSpPr txBox="1"/>
          <p:nvPr/>
        </p:nvSpPr>
        <p:spPr>
          <a:xfrm>
            <a:off x="3804184" y="4925914"/>
            <a:ext cx="297489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&lt;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________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&lt;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2E06B9B-B77E-9645-94C4-0948D54A3CF2}"/>
              </a:ext>
            </a:extLst>
          </p:cNvPr>
          <p:cNvSpPr txBox="1"/>
          <p:nvPr/>
        </p:nvSpPr>
        <p:spPr>
          <a:xfrm>
            <a:off x="2914967" y="2202983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  <a:cs typeface="Angsana New" panose="02020603050405020304" pitchFamily="18" charset="-34"/>
              </a:rPr>
              <a:t>Représente-la.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70C6533-4089-BA42-A746-77A714652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90" y="2653386"/>
            <a:ext cx="5478613" cy="1022625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3EDA42E5-F82B-4B41-8EF7-F65DB5F9FB00}"/>
              </a:ext>
            </a:extLst>
          </p:cNvPr>
          <p:cNvSpPr txBox="1"/>
          <p:nvPr/>
        </p:nvSpPr>
        <p:spPr>
          <a:xfrm>
            <a:off x="546827" y="7884472"/>
            <a:ext cx="307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A little sunshine" panose="02000603000000000000" pitchFamily="2" charset="0"/>
              </a:rPr>
              <a:t>Décompose-la.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A little sunshine" panose="02000603000000000000" pitchFamily="2" charset="0"/>
              </a:rPr>
              <a:t> </a:t>
            </a:r>
          </a:p>
        </p:txBody>
      </p:sp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80429DDE-D851-2E4B-90D9-E3534FD46260}"/>
              </a:ext>
            </a:extLst>
          </p:cNvPr>
          <p:cNvGraphicFramePr>
            <a:graphicFrameLocks noGrp="1"/>
          </p:cNvGraphicFramePr>
          <p:nvPr/>
        </p:nvGraphicFramePr>
        <p:xfrm>
          <a:off x="601570" y="6457720"/>
          <a:ext cx="6378804" cy="10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567">
                  <a:extLst>
                    <a:ext uri="{9D8B030D-6E8A-4147-A177-3AD203B41FA5}">
                      <a16:colId xmlns:a16="http://schemas.microsoft.com/office/drawing/2014/main" val="1458412398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635372213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1457541530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1108477250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4052983352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2407240253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458014294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551750241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335232575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1868246264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2439975371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49587314"/>
                    </a:ext>
                  </a:extLst>
                </a:gridCol>
              </a:tblGrid>
              <a:tr h="126843">
                <a:tc gridSpan="9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PARTIE ENTIÈRE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PARTIE DÉCIMALE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95991"/>
                  </a:ext>
                </a:extLst>
              </a:tr>
              <a:tr h="12684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Classe des millions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Classe des mille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Classe des 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33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dizaines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dizaines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dizaines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dixièmes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centièmes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millièmes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37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3776"/>
                  </a:ext>
                </a:extLst>
              </a:tr>
            </a:tbl>
          </a:graphicData>
        </a:graphic>
      </p:graphicFrame>
      <p:sp>
        <p:nvSpPr>
          <p:cNvPr id="72" name="ZoneTexte 71">
            <a:extLst>
              <a:ext uri="{FF2B5EF4-FFF2-40B4-BE49-F238E27FC236}">
                <a16:creationId xmlns:a16="http://schemas.microsoft.com/office/drawing/2014/main" id="{843D7F85-9D07-7E4E-9F05-5A8C72E339B2}"/>
              </a:ext>
            </a:extLst>
          </p:cNvPr>
          <p:cNvSpPr txBox="1"/>
          <p:nvPr/>
        </p:nvSpPr>
        <p:spPr>
          <a:xfrm>
            <a:off x="1652318" y="5993325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  <a:cs typeface="Angsana New" panose="02020603050405020304" pitchFamily="18" charset="-34"/>
              </a:rPr>
              <a:t>Place-la dans le tableau de numération.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8D33482-D4E3-DA4E-B7A3-90E66D18D9DD}"/>
              </a:ext>
            </a:extLst>
          </p:cNvPr>
          <p:cNvGrpSpPr/>
          <p:nvPr/>
        </p:nvGrpSpPr>
        <p:grpSpPr>
          <a:xfrm>
            <a:off x="4460811" y="8343335"/>
            <a:ext cx="2989759" cy="497641"/>
            <a:chOff x="4144406" y="4393711"/>
            <a:chExt cx="2989759" cy="497641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F4BEC0-46FD-9543-844F-F0E796B62EDB}"/>
                </a:ext>
              </a:extLst>
            </p:cNvPr>
            <p:cNvSpPr txBox="1"/>
            <p:nvPr/>
          </p:nvSpPr>
          <p:spPr>
            <a:xfrm>
              <a:off x="4144406" y="4393711"/>
              <a:ext cx="2989759" cy="40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loIHeart1 Medium" panose="02000603000000000000" pitchFamily="2" charset="0"/>
                </a:rPr>
                <a:t>_________            </a:t>
              </a:r>
              <a:endPara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loIHeart1 Medium" panose="02000603000000000000" pitchFamily="2" charset="0"/>
                <a:ea typeface="HelloIHeart1 Medium" panose="02000603000000000000" pitchFamily="2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63F9360-A56C-D249-8070-7F15D214B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4086" y="4423352"/>
              <a:ext cx="468000" cy="468000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E4A942B-FE8E-324A-A310-CC28249AAF45}"/>
                </a:ext>
              </a:extLst>
            </p:cNvPr>
            <p:cNvSpPr txBox="1"/>
            <p:nvPr/>
          </p:nvSpPr>
          <p:spPr>
            <a:xfrm>
              <a:off x="5788465" y="4473538"/>
              <a:ext cx="277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1</a:t>
              </a:r>
            </a:p>
          </p:txBody>
        </p:sp>
      </p:grpSp>
      <p:sp>
        <p:nvSpPr>
          <p:cNvPr id="73" name="ZoneTexte 72">
            <a:extLst>
              <a:ext uri="{FF2B5EF4-FFF2-40B4-BE49-F238E27FC236}">
                <a16:creationId xmlns:a16="http://schemas.microsoft.com/office/drawing/2014/main" id="{DA4137D3-09DF-2F4C-A219-F9250B37EF25}"/>
              </a:ext>
            </a:extLst>
          </p:cNvPr>
          <p:cNvSpPr txBox="1"/>
          <p:nvPr/>
        </p:nvSpPr>
        <p:spPr>
          <a:xfrm>
            <a:off x="4086382" y="7847625"/>
            <a:ext cx="270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Compare-la avec 1.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HelloIHeart1 Medium" panose="02000603000000000000" pitchFamily="2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63DE522-01AD-4144-A1EB-9DF1642D5FEB}"/>
              </a:ext>
            </a:extLst>
          </p:cNvPr>
          <p:cNvSpPr txBox="1"/>
          <p:nvPr/>
        </p:nvSpPr>
        <p:spPr>
          <a:xfrm>
            <a:off x="3613700" y="4043064"/>
            <a:ext cx="354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Encadre-la entre deux nombres</a:t>
            </a:r>
          </a:p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entiers consécutifs.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8EE3CAF-FC99-3C4B-9CB9-1712277839C1}"/>
              </a:ext>
            </a:extLst>
          </p:cNvPr>
          <p:cNvSpPr txBox="1"/>
          <p:nvPr/>
        </p:nvSpPr>
        <p:spPr>
          <a:xfrm>
            <a:off x="525406" y="8225954"/>
            <a:ext cx="2974897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________________________________________________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59A913EC-183E-B340-A077-AD76EB5BDE68}"/>
              </a:ext>
            </a:extLst>
          </p:cNvPr>
          <p:cNvGrpSpPr/>
          <p:nvPr/>
        </p:nvGrpSpPr>
        <p:grpSpPr>
          <a:xfrm>
            <a:off x="605397" y="9165826"/>
            <a:ext cx="6398287" cy="164714"/>
            <a:chOff x="605398" y="2548506"/>
            <a:chExt cx="6398287" cy="25604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ED4861C-DE01-C243-B9AC-F7A57309DFBE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8A95E22-04D3-A24B-9C36-B655B9CC5DE5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E0E11280-FA1A-584F-BCCD-C22F586C38BD}"/>
              </a:ext>
            </a:extLst>
          </p:cNvPr>
          <p:cNvSpPr txBox="1"/>
          <p:nvPr/>
        </p:nvSpPr>
        <p:spPr>
          <a:xfrm>
            <a:off x="1899474" y="9366030"/>
            <a:ext cx="386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  <a:cs typeface="Angsana New" panose="02020603050405020304" pitchFamily="18" charset="-34"/>
              </a:rPr>
              <a:t>Place-la sur la demi-droite graduée.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B12FA2B9-D150-7247-BB30-0315BF25FC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7" t="36964" r="4397" b="51006"/>
          <a:stretch/>
        </p:blipFill>
        <p:spPr>
          <a:xfrm>
            <a:off x="568420" y="9890465"/>
            <a:ext cx="6422834" cy="2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rré corné 12">
            <a:extLst>
              <a:ext uri="{FF2B5EF4-FFF2-40B4-BE49-F238E27FC236}">
                <a16:creationId xmlns:a16="http://schemas.microsoft.com/office/drawing/2014/main" id="{2534BFF1-3B98-0845-BA1C-10E558943824}"/>
              </a:ext>
            </a:extLst>
          </p:cNvPr>
          <p:cNvSpPr/>
          <p:nvPr/>
        </p:nvSpPr>
        <p:spPr>
          <a:xfrm>
            <a:off x="952840" y="2728025"/>
            <a:ext cx="1693378" cy="1662545"/>
          </a:xfrm>
          <a:prstGeom prst="foldedCorner">
            <a:avLst/>
          </a:prstGeom>
          <a:solidFill>
            <a:schemeClr val="bg1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70B6785-9148-6548-A190-6A60ECB560C9}"/>
              </a:ext>
            </a:extLst>
          </p:cNvPr>
          <p:cNvSpPr/>
          <p:nvPr/>
        </p:nvSpPr>
        <p:spPr>
          <a:xfrm>
            <a:off x="555991" y="308151"/>
            <a:ext cx="6699574" cy="10137479"/>
          </a:xfrm>
          <a:prstGeom prst="roundRect">
            <a:avLst>
              <a:gd name="adj" fmla="val 6900"/>
            </a:avLst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36DCDD-EBE8-6D48-9B23-E5F323D75879}"/>
              </a:ext>
            </a:extLst>
          </p:cNvPr>
          <p:cNvSpPr/>
          <p:nvPr/>
        </p:nvSpPr>
        <p:spPr>
          <a:xfrm>
            <a:off x="403591" y="246181"/>
            <a:ext cx="6752492" cy="10101847"/>
          </a:xfrm>
          <a:prstGeom prst="roundRect">
            <a:avLst>
              <a:gd name="adj" fmla="val 6293"/>
            </a:avLst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-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D861280-AEF1-EF4F-B7F5-9D2D68CD0B0B}"/>
              </a:ext>
            </a:extLst>
          </p:cNvPr>
          <p:cNvGrpSpPr/>
          <p:nvPr/>
        </p:nvGrpSpPr>
        <p:grpSpPr>
          <a:xfrm>
            <a:off x="693570" y="559535"/>
            <a:ext cx="4668492" cy="1140342"/>
            <a:chOff x="783729" y="442069"/>
            <a:chExt cx="5995955" cy="149275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87ABCEF-02B8-1F47-831A-0C97A1FCC58A}"/>
                </a:ext>
              </a:extLst>
            </p:cNvPr>
            <p:cNvGrpSpPr/>
            <p:nvPr/>
          </p:nvGrpSpPr>
          <p:grpSpPr>
            <a:xfrm>
              <a:off x="783729" y="442069"/>
              <a:ext cx="5995955" cy="1490839"/>
              <a:chOff x="857250" y="2362200"/>
              <a:chExt cx="5995955" cy="1490839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1A8D2393-BCFD-6243-B648-C9192E378C12}"/>
                  </a:ext>
                </a:extLst>
              </p:cNvPr>
              <p:cNvSpPr/>
              <p:nvPr/>
            </p:nvSpPr>
            <p:spPr>
              <a:xfrm>
                <a:off x="918435" y="2443339"/>
                <a:ext cx="5934770" cy="1409700"/>
              </a:xfrm>
              <a:prstGeom prst="roundRect">
                <a:avLst/>
              </a:prstGeom>
              <a:pattFill prst="ltDn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DF97E3CB-2AE7-C44F-BA17-1814AF9CD517}"/>
                  </a:ext>
                </a:extLst>
              </p:cNvPr>
              <p:cNvSpPr/>
              <p:nvPr/>
            </p:nvSpPr>
            <p:spPr>
              <a:xfrm>
                <a:off x="857250" y="2362200"/>
                <a:ext cx="5905500" cy="14097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B4ED67F-F76F-9644-A701-031EF9C8F45B}"/>
                </a:ext>
              </a:extLst>
            </p:cNvPr>
            <p:cNvSpPr txBox="1"/>
            <p:nvPr/>
          </p:nvSpPr>
          <p:spPr>
            <a:xfrm>
              <a:off x="788313" y="585135"/>
              <a:ext cx="5886465" cy="1349687"/>
            </a:xfrm>
            <a:prstGeom prst="rect">
              <a:avLst/>
            </a:prstGeom>
            <a:noFill/>
            <a:ln w="19050" cmpd="dbl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G Summer Sunshine" panose="02000000000000000000" pitchFamily="2" charset="77"/>
                  <a:ea typeface="HelloIHeart1 Medium" panose="02000603000000000000" pitchFamily="2" charset="0"/>
                </a:rPr>
                <a:t>La fraction décimale</a:t>
              </a:r>
            </a:p>
            <a:p>
              <a:pPr algn="ctr"/>
              <a:endParaRPr lang="fr-FR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KG Summer Sunshine" panose="02000000000000000000" pitchFamily="2" charset="77"/>
                <a:ea typeface="HelloIHeart1 Medium" panose="02000603000000000000" pitchFamily="2" charset="0"/>
              </a:endParaRPr>
            </a:p>
            <a:p>
              <a:pPr algn="ctr"/>
              <a:r>
                <a:rPr lang="fr-FR" sz="24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G Summer Sunshine" panose="02000000000000000000" pitchFamily="2" charset="77"/>
                  <a:ea typeface="HelloIHeart1 Medium" panose="02000603000000000000" pitchFamily="2" charset="0"/>
                </a:rPr>
                <a:t>du jour</a:t>
              </a:r>
            </a:p>
          </p:txBody>
        </p:sp>
      </p:grpSp>
      <p:sp>
        <p:nvSpPr>
          <p:cNvPr id="16" name="Carré corné 15">
            <a:extLst>
              <a:ext uri="{FF2B5EF4-FFF2-40B4-BE49-F238E27FC236}">
                <a16:creationId xmlns:a16="http://schemas.microsoft.com/office/drawing/2014/main" id="{6550D9E0-D560-C948-A1D8-975AE6DB2990}"/>
              </a:ext>
            </a:extLst>
          </p:cNvPr>
          <p:cNvSpPr/>
          <p:nvPr/>
        </p:nvSpPr>
        <p:spPr>
          <a:xfrm rot="670614">
            <a:off x="5694921" y="561762"/>
            <a:ext cx="1279372" cy="1293944"/>
          </a:xfrm>
          <a:prstGeom prst="foldedCorner">
            <a:avLst/>
          </a:prstGeom>
          <a:pattFill prst="ltDnDiag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arré corné 2">
            <a:extLst>
              <a:ext uri="{FF2B5EF4-FFF2-40B4-BE49-F238E27FC236}">
                <a16:creationId xmlns:a16="http://schemas.microsoft.com/office/drawing/2014/main" id="{5BCC5954-3EE4-BB40-A38C-3DF0BF7E9FED}"/>
              </a:ext>
            </a:extLst>
          </p:cNvPr>
          <p:cNvSpPr/>
          <p:nvPr/>
        </p:nvSpPr>
        <p:spPr>
          <a:xfrm rot="670614">
            <a:off x="5637521" y="550542"/>
            <a:ext cx="1279372" cy="1293944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 descr="Épingler">
            <a:extLst>
              <a:ext uri="{FF2B5EF4-FFF2-40B4-BE49-F238E27FC236}">
                <a16:creationId xmlns:a16="http://schemas.microsoft.com/office/drawing/2014/main" id="{C67BFA3D-C548-B041-AC44-91D2AAE6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712163">
            <a:off x="6717372" y="430117"/>
            <a:ext cx="449253" cy="449253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AACB528-F822-4047-AA9B-7159916BE5D1}"/>
              </a:ext>
            </a:extLst>
          </p:cNvPr>
          <p:cNvGrpSpPr/>
          <p:nvPr/>
        </p:nvGrpSpPr>
        <p:grpSpPr>
          <a:xfrm>
            <a:off x="588797" y="3529589"/>
            <a:ext cx="6398287" cy="164714"/>
            <a:chOff x="605398" y="2548506"/>
            <a:chExt cx="6398287" cy="256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DDF33C-C6A2-0F48-968F-1206DD36EDAA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5EAC55-04D6-2042-93AA-56B992ECB7C0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5068649-615D-7745-BABD-DAEE3D473D37}"/>
              </a:ext>
            </a:extLst>
          </p:cNvPr>
          <p:cNvGrpSpPr/>
          <p:nvPr/>
        </p:nvGrpSpPr>
        <p:grpSpPr>
          <a:xfrm>
            <a:off x="588797" y="5510919"/>
            <a:ext cx="6398287" cy="164714"/>
            <a:chOff x="605398" y="2548506"/>
            <a:chExt cx="6398287" cy="2560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AB8042-9DD4-4B4F-9F4F-3EA38B6550C7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77AD8B-47FB-CB41-A38C-C860E9E9CA9F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B29212DF-5037-9446-8E44-E5C590268201}"/>
              </a:ext>
            </a:extLst>
          </p:cNvPr>
          <p:cNvSpPr txBox="1"/>
          <p:nvPr/>
        </p:nvSpPr>
        <p:spPr>
          <a:xfrm>
            <a:off x="814721" y="3818591"/>
            <a:ext cx="227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Écris-la en lettres.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HelloIHeart1 Medium" panose="02000603000000000000" pitchFamily="2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7245CA2-E15D-2646-9464-16F13021324B}"/>
              </a:ext>
            </a:extLst>
          </p:cNvPr>
          <p:cNvGrpSpPr/>
          <p:nvPr/>
        </p:nvGrpSpPr>
        <p:grpSpPr>
          <a:xfrm>
            <a:off x="589834" y="2003134"/>
            <a:ext cx="6398287" cy="164714"/>
            <a:chOff x="605398" y="2548506"/>
            <a:chExt cx="6398287" cy="25604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73E9F4-7CC5-E74E-A7CF-0C7E115BC8DC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7BAB485-CB8A-5546-8337-FB1892A03F70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7FD2F10F-8B96-EC4D-9034-7A57B43B6C6D}"/>
              </a:ext>
            </a:extLst>
          </p:cNvPr>
          <p:cNvSpPr txBox="1"/>
          <p:nvPr/>
        </p:nvSpPr>
        <p:spPr>
          <a:xfrm>
            <a:off x="518225" y="4211210"/>
            <a:ext cx="2870611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_____________________________________________________________________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5170331-B201-E848-8195-EC0E739233D4}"/>
              </a:ext>
            </a:extLst>
          </p:cNvPr>
          <p:cNvSpPr txBox="1"/>
          <p:nvPr/>
        </p:nvSpPr>
        <p:spPr>
          <a:xfrm rot="5400000">
            <a:off x="6534631" y="9655953"/>
            <a:ext cx="1794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+mj-lt"/>
              </a:rPr>
              <a:t>monpetitbazardeprof.com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680BEF44-770C-3C49-ABAC-FB4BF212C9D0}"/>
              </a:ext>
            </a:extLst>
          </p:cNvPr>
          <p:cNvGrpSpPr/>
          <p:nvPr/>
        </p:nvGrpSpPr>
        <p:grpSpPr>
          <a:xfrm>
            <a:off x="588892" y="7427501"/>
            <a:ext cx="6398287" cy="164714"/>
            <a:chOff x="605398" y="2548506"/>
            <a:chExt cx="6398287" cy="25604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42E54D-505A-814C-9FA7-D8853AAE1BFA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8AAEF45-E5CF-6E41-A95C-10F34824C968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6DA9C3F-1E8A-1849-8158-FED156AFCB1C}"/>
              </a:ext>
            </a:extLst>
          </p:cNvPr>
          <p:cNvGrpSpPr/>
          <p:nvPr/>
        </p:nvGrpSpPr>
        <p:grpSpPr>
          <a:xfrm rot="16200000">
            <a:off x="2739974" y="4519526"/>
            <a:ext cx="1593671" cy="164714"/>
            <a:chOff x="605398" y="2548506"/>
            <a:chExt cx="6398287" cy="25604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76A7F-3F06-374E-A630-78DD8C935C3D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8134CF-8B9B-2840-AF54-3B3FE44DDDC6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7B764FC4-322A-6942-B057-5F8E3734AF6D}"/>
              </a:ext>
            </a:extLst>
          </p:cNvPr>
          <p:cNvGrpSpPr/>
          <p:nvPr/>
        </p:nvGrpSpPr>
        <p:grpSpPr>
          <a:xfrm rot="16200000">
            <a:off x="3156858" y="8159149"/>
            <a:ext cx="1108780" cy="164714"/>
            <a:chOff x="605398" y="2548506"/>
            <a:chExt cx="6398287" cy="25604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A37A1A-5630-DF48-AD7C-351C30C7BA7F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1500A3-4BC4-6940-B9B0-41321CB17829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566700CE-E889-654F-8056-E6D2A909EE71}"/>
              </a:ext>
            </a:extLst>
          </p:cNvPr>
          <p:cNvSpPr txBox="1"/>
          <p:nvPr/>
        </p:nvSpPr>
        <p:spPr>
          <a:xfrm>
            <a:off x="3900177" y="4633563"/>
            <a:ext cx="297489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&lt;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________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&lt;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2E06B9B-B77E-9645-94C4-0948D54A3CF2}"/>
              </a:ext>
            </a:extLst>
          </p:cNvPr>
          <p:cNvSpPr txBox="1"/>
          <p:nvPr/>
        </p:nvSpPr>
        <p:spPr>
          <a:xfrm>
            <a:off x="2914967" y="2202983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  <a:cs typeface="Angsana New" panose="02020603050405020304" pitchFamily="18" charset="-34"/>
              </a:rPr>
              <a:t>Représente-la.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EDA42E5-F82B-4B41-8EF7-F65DB5F9FB00}"/>
              </a:ext>
            </a:extLst>
          </p:cNvPr>
          <p:cNvSpPr txBox="1"/>
          <p:nvPr/>
        </p:nvSpPr>
        <p:spPr>
          <a:xfrm>
            <a:off x="486000" y="7699095"/>
            <a:ext cx="307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A little sunshine" panose="02000603000000000000" pitchFamily="2" charset="0"/>
              </a:rPr>
              <a:t>Décompose-la.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A little sunshine" panose="02000603000000000000" pitchFamily="2" charset="0"/>
              </a:rPr>
              <a:t> </a:t>
            </a:r>
          </a:p>
        </p:txBody>
      </p:sp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80429DDE-D851-2E4B-90D9-E3534FD46260}"/>
              </a:ext>
            </a:extLst>
          </p:cNvPr>
          <p:cNvGraphicFramePr>
            <a:graphicFrameLocks noGrp="1"/>
          </p:cNvGraphicFramePr>
          <p:nvPr/>
        </p:nvGraphicFramePr>
        <p:xfrm>
          <a:off x="601570" y="6207827"/>
          <a:ext cx="6378804" cy="10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567">
                  <a:extLst>
                    <a:ext uri="{9D8B030D-6E8A-4147-A177-3AD203B41FA5}">
                      <a16:colId xmlns:a16="http://schemas.microsoft.com/office/drawing/2014/main" val="1458412398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635372213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1457541530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1108477250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4052983352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2407240253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458014294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551750241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335232575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1868246264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2439975371"/>
                    </a:ext>
                  </a:extLst>
                </a:gridCol>
                <a:gridCol w="531567">
                  <a:extLst>
                    <a:ext uri="{9D8B030D-6E8A-4147-A177-3AD203B41FA5}">
                      <a16:colId xmlns:a16="http://schemas.microsoft.com/office/drawing/2014/main" val="49587314"/>
                    </a:ext>
                  </a:extLst>
                </a:gridCol>
              </a:tblGrid>
              <a:tr h="126843">
                <a:tc gridSpan="9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PARTIE ENTIÈRE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PARTIE DÉCIMALE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95991"/>
                  </a:ext>
                </a:extLst>
              </a:tr>
              <a:tr h="12684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Classe des millions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Classe des mille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Classe des 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33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dizaines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dizaines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dizaines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unités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dixièmes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centièmes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HelloIHeart1 Medium" panose="02000603000000000000" pitchFamily="2" charset="0"/>
                        </a:rPr>
                        <a:t>millièmes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37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HelloIHeart1 Medium" panose="02000603000000000000" pitchFamily="2" charset="0"/>
                        <a:ea typeface="HelloIHeart1 Medium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3776"/>
                  </a:ext>
                </a:extLst>
              </a:tr>
            </a:tbl>
          </a:graphicData>
        </a:graphic>
      </p:graphicFrame>
      <p:sp>
        <p:nvSpPr>
          <p:cNvPr id="72" name="ZoneTexte 71">
            <a:extLst>
              <a:ext uri="{FF2B5EF4-FFF2-40B4-BE49-F238E27FC236}">
                <a16:creationId xmlns:a16="http://schemas.microsoft.com/office/drawing/2014/main" id="{843D7F85-9D07-7E4E-9F05-5A8C72E339B2}"/>
              </a:ext>
            </a:extLst>
          </p:cNvPr>
          <p:cNvSpPr txBox="1"/>
          <p:nvPr/>
        </p:nvSpPr>
        <p:spPr>
          <a:xfrm>
            <a:off x="1652318" y="5743432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  <a:cs typeface="Angsana New" panose="02020603050405020304" pitchFamily="18" charset="-34"/>
              </a:rPr>
              <a:t>Place-la dans le tableau de numération.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8D33482-D4E3-DA4E-B7A3-90E66D18D9DD}"/>
              </a:ext>
            </a:extLst>
          </p:cNvPr>
          <p:cNvGrpSpPr/>
          <p:nvPr/>
        </p:nvGrpSpPr>
        <p:grpSpPr>
          <a:xfrm>
            <a:off x="4424953" y="8248534"/>
            <a:ext cx="2989759" cy="497641"/>
            <a:chOff x="4144406" y="4393711"/>
            <a:chExt cx="2989759" cy="497641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F4BEC0-46FD-9543-844F-F0E796B62EDB}"/>
                </a:ext>
              </a:extLst>
            </p:cNvPr>
            <p:cNvSpPr txBox="1"/>
            <p:nvPr/>
          </p:nvSpPr>
          <p:spPr>
            <a:xfrm>
              <a:off x="4144406" y="4393711"/>
              <a:ext cx="2989759" cy="40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HelloIHeart1 Medium" panose="02000603000000000000" pitchFamily="2" charset="0"/>
                </a:rPr>
                <a:t>_________            </a:t>
              </a:r>
              <a:endPara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loIHeart1 Medium" panose="02000603000000000000" pitchFamily="2" charset="0"/>
                <a:ea typeface="HelloIHeart1 Medium" panose="02000603000000000000" pitchFamily="2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63F9360-A56C-D249-8070-7F15D214B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4086" y="4423352"/>
              <a:ext cx="468000" cy="468000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E4A942B-FE8E-324A-A310-CC28249AAF45}"/>
                </a:ext>
              </a:extLst>
            </p:cNvPr>
            <p:cNvSpPr txBox="1"/>
            <p:nvPr/>
          </p:nvSpPr>
          <p:spPr>
            <a:xfrm>
              <a:off x="5788465" y="4473538"/>
              <a:ext cx="277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loIHeart1 Medium" panose="02000603000000000000" pitchFamily="2" charset="0"/>
                  <a:ea typeface="HelloIHeart1 Medium" panose="02000603000000000000" pitchFamily="2" charset="0"/>
                </a:rPr>
                <a:t>1</a:t>
              </a:r>
            </a:p>
          </p:txBody>
        </p:sp>
      </p:grpSp>
      <p:sp>
        <p:nvSpPr>
          <p:cNvPr id="73" name="ZoneTexte 72">
            <a:extLst>
              <a:ext uri="{FF2B5EF4-FFF2-40B4-BE49-F238E27FC236}">
                <a16:creationId xmlns:a16="http://schemas.microsoft.com/office/drawing/2014/main" id="{DA4137D3-09DF-2F4C-A219-F9250B37EF25}"/>
              </a:ext>
            </a:extLst>
          </p:cNvPr>
          <p:cNvSpPr txBox="1"/>
          <p:nvPr/>
        </p:nvSpPr>
        <p:spPr>
          <a:xfrm>
            <a:off x="4086382" y="7705217"/>
            <a:ext cx="270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Compare-la avec 1.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HelloIHeart1 Medium" panose="02000603000000000000" pitchFamily="2" charset="0"/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63DE522-01AD-4144-A1EB-9DF1642D5FEB}"/>
              </a:ext>
            </a:extLst>
          </p:cNvPr>
          <p:cNvSpPr txBox="1"/>
          <p:nvPr/>
        </p:nvSpPr>
        <p:spPr>
          <a:xfrm>
            <a:off x="3628891" y="3819949"/>
            <a:ext cx="352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Encadre-la entre deux nombres</a:t>
            </a:r>
          </a:p>
          <a:p>
            <a:pPr algn="ctr"/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</a:rPr>
              <a:t>entiers consécutifs.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8EE3CAF-FC99-3C4B-9CB9-1712277839C1}"/>
              </a:ext>
            </a:extLst>
          </p:cNvPr>
          <p:cNvSpPr txBox="1"/>
          <p:nvPr/>
        </p:nvSpPr>
        <p:spPr>
          <a:xfrm>
            <a:off x="527147" y="8033145"/>
            <a:ext cx="2974897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loIHeart1 Medium" panose="02000603000000000000" pitchFamily="2" charset="0"/>
              </a:rPr>
              <a:t>________________________________________________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97BE71D-8031-F646-8335-ACEDA9D2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33" y="2595584"/>
            <a:ext cx="6617880" cy="869242"/>
          </a:xfrm>
          <a:prstGeom prst="rect">
            <a:avLst/>
          </a:prstGeom>
        </p:spPr>
      </p:pic>
      <p:grpSp>
        <p:nvGrpSpPr>
          <p:cNvPr id="51" name="Groupe 50">
            <a:extLst>
              <a:ext uri="{FF2B5EF4-FFF2-40B4-BE49-F238E27FC236}">
                <a16:creationId xmlns:a16="http://schemas.microsoft.com/office/drawing/2014/main" id="{15010A20-398E-9F4E-B143-F9BB5B1445D5}"/>
              </a:ext>
            </a:extLst>
          </p:cNvPr>
          <p:cNvGrpSpPr/>
          <p:nvPr/>
        </p:nvGrpSpPr>
        <p:grpSpPr>
          <a:xfrm>
            <a:off x="605397" y="8941458"/>
            <a:ext cx="6398287" cy="164714"/>
            <a:chOff x="605398" y="2548506"/>
            <a:chExt cx="6398287" cy="25604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C50A17-CA6E-294C-91D7-EC0FE2D342D6}"/>
                </a:ext>
              </a:extLst>
            </p:cNvPr>
            <p:cNvSpPr/>
            <p:nvPr/>
          </p:nvSpPr>
          <p:spPr>
            <a:xfrm>
              <a:off x="659625" y="2598717"/>
              <a:ext cx="6344060" cy="205837"/>
            </a:xfrm>
            <a:prstGeom prst="rect">
              <a:avLst/>
            </a:prstGeom>
            <a:pattFill prst="ltDnDiag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5186EE-2F28-1041-8D30-0E9040034FDF}"/>
                </a:ext>
              </a:extLst>
            </p:cNvPr>
            <p:cNvSpPr/>
            <p:nvPr/>
          </p:nvSpPr>
          <p:spPr>
            <a:xfrm>
              <a:off x="605398" y="2548506"/>
              <a:ext cx="6336600" cy="17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27189597-27E7-D548-A6D3-7C5329B53F76}"/>
              </a:ext>
            </a:extLst>
          </p:cNvPr>
          <p:cNvSpPr txBox="1"/>
          <p:nvPr/>
        </p:nvSpPr>
        <p:spPr>
          <a:xfrm>
            <a:off x="1901157" y="9173256"/>
            <a:ext cx="386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loIHeart1 Medium" panose="02000603000000000000" pitchFamily="2" charset="0"/>
                <a:cs typeface="Angsana New" panose="02020603050405020304" pitchFamily="18" charset="-34"/>
              </a:rPr>
              <a:t>Place-la sur la demi-droite graduée.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91C1D97A-7F14-0B43-AA3E-E576D8F1F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7" t="36964" r="4397" b="51006"/>
          <a:stretch/>
        </p:blipFill>
        <p:spPr>
          <a:xfrm>
            <a:off x="570103" y="9762173"/>
            <a:ext cx="6422834" cy="2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53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3729</TotalTime>
  <Words>142</Words>
  <Application>Microsoft Macintosh PowerPoint</Application>
  <PresentationFormat>Personnalisé</PresentationFormat>
  <Paragraphs>70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HelloIHeart1 Medium</vt:lpstr>
      <vt:lpstr>KG Summer Sunshine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59</cp:revision>
  <cp:lastPrinted>2021-01-23T18:19:55Z</cp:lastPrinted>
  <dcterms:created xsi:type="dcterms:W3CDTF">2021-01-20T00:19:44Z</dcterms:created>
  <dcterms:modified xsi:type="dcterms:W3CDTF">2021-01-23T18:53:24Z</dcterms:modified>
</cp:coreProperties>
</file>