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64"/>
    <p:restoredTop sz="94745"/>
  </p:normalViewPr>
  <p:slideViewPr>
    <p:cSldViewPr snapToGrid="0" snapToObjects="1" showGuides="1">
      <p:cViewPr>
        <p:scale>
          <a:sx n="85" d="100"/>
          <a:sy n="85" d="100"/>
        </p:scale>
        <p:origin x="14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908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08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2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88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370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05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63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94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80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943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45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0D448-1FF3-4C45-A45D-AFB8F9ADCF02}" type="datetimeFigureOut">
              <a:rPr lang="fr-FR" smtClean="0"/>
              <a:t>19/01/2021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09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rré corné 12">
            <a:extLst>
              <a:ext uri="{FF2B5EF4-FFF2-40B4-BE49-F238E27FC236}">
                <a16:creationId xmlns:a16="http://schemas.microsoft.com/office/drawing/2014/main" id="{2534BFF1-3B98-0845-BA1C-10E558943824}"/>
              </a:ext>
            </a:extLst>
          </p:cNvPr>
          <p:cNvSpPr/>
          <p:nvPr/>
        </p:nvSpPr>
        <p:spPr>
          <a:xfrm>
            <a:off x="952840" y="2852717"/>
            <a:ext cx="1693378" cy="1662545"/>
          </a:xfrm>
          <a:prstGeom prst="foldedCorner">
            <a:avLst/>
          </a:prstGeom>
          <a:solidFill>
            <a:schemeClr val="bg1"/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170B6785-9148-6548-A190-6A60ECB560C9}"/>
              </a:ext>
            </a:extLst>
          </p:cNvPr>
          <p:cNvSpPr/>
          <p:nvPr/>
        </p:nvSpPr>
        <p:spPr>
          <a:xfrm>
            <a:off x="555991" y="308151"/>
            <a:ext cx="6699574" cy="10137479"/>
          </a:xfrm>
          <a:prstGeom prst="roundRect">
            <a:avLst>
              <a:gd name="adj" fmla="val 6900"/>
            </a:avLst>
          </a:prstGeom>
          <a:pattFill prst="ltDnDiag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436DCDD-EBE8-6D48-9B23-E5F323D75879}"/>
              </a:ext>
            </a:extLst>
          </p:cNvPr>
          <p:cNvSpPr/>
          <p:nvPr/>
        </p:nvSpPr>
        <p:spPr>
          <a:xfrm>
            <a:off x="403591" y="246181"/>
            <a:ext cx="6752492" cy="10101847"/>
          </a:xfrm>
          <a:prstGeom prst="roundRect">
            <a:avLst>
              <a:gd name="adj" fmla="val 6293"/>
            </a:avLst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-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ED861280-AEF1-EF4F-B7F5-9D2D68CD0B0B}"/>
              </a:ext>
            </a:extLst>
          </p:cNvPr>
          <p:cNvGrpSpPr/>
          <p:nvPr/>
        </p:nvGrpSpPr>
        <p:grpSpPr>
          <a:xfrm>
            <a:off x="693569" y="559535"/>
            <a:ext cx="4668493" cy="1138881"/>
            <a:chOff x="783729" y="442069"/>
            <a:chExt cx="5995955" cy="1490839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B87ABCEF-02B8-1F47-831A-0C97A1FCC58A}"/>
                </a:ext>
              </a:extLst>
            </p:cNvPr>
            <p:cNvGrpSpPr/>
            <p:nvPr/>
          </p:nvGrpSpPr>
          <p:grpSpPr>
            <a:xfrm>
              <a:off x="783729" y="442069"/>
              <a:ext cx="5995955" cy="1490839"/>
              <a:chOff x="857250" y="2362200"/>
              <a:chExt cx="5995955" cy="1490839"/>
            </a:xfrm>
          </p:grpSpPr>
          <p:sp>
            <p:nvSpPr>
              <p:cNvPr id="8" name="Rectangle : coins arrondis 7">
                <a:extLst>
                  <a:ext uri="{FF2B5EF4-FFF2-40B4-BE49-F238E27FC236}">
                    <a16:creationId xmlns:a16="http://schemas.microsoft.com/office/drawing/2014/main" id="{1A8D2393-BCFD-6243-B648-C9192E378C12}"/>
                  </a:ext>
                </a:extLst>
              </p:cNvPr>
              <p:cNvSpPr/>
              <p:nvPr/>
            </p:nvSpPr>
            <p:spPr>
              <a:xfrm>
                <a:off x="918435" y="2443339"/>
                <a:ext cx="5934770" cy="1409700"/>
              </a:xfrm>
              <a:prstGeom prst="roundRect">
                <a:avLst/>
              </a:prstGeom>
              <a:pattFill prst="ltDnDiag">
                <a:fgClr>
                  <a:schemeClr val="tx1">
                    <a:lumMod val="75000"/>
                    <a:lumOff val="25000"/>
                  </a:schemeClr>
                </a:fgClr>
                <a:bgClr>
                  <a:schemeClr val="bg1"/>
                </a:bgClr>
              </a:patt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DF97E3CB-2AE7-C44F-BA17-1814AF9CD517}"/>
                  </a:ext>
                </a:extLst>
              </p:cNvPr>
              <p:cNvSpPr/>
              <p:nvPr/>
            </p:nvSpPr>
            <p:spPr>
              <a:xfrm>
                <a:off x="857250" y="2362200"/>
                <a:ext cx="5905500" cy="1409700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8B4ED67F-F76F-9644-A701-031EF9C8F45B}"/>
                </a:ext>
              </a:extLst>
            </p:cNvPr>
            <p:cNvSpPr txBox="1"/>
            <p:nvPr/>
          </p:nvSpPr>
          <p:spPr>
            <a:xfrm>
              <a:off x="886573" y="872518"/>
              <a:ext cx="5720936" cy="664770"/>
            </a:xfrm>
            <a:prstGeom prst="rect">
              <a:avLst/>
            </a:prstGeom>
            <a:noFill/>
            <a:ln w="19050" cmpd="dbl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700" spc="-1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G Summer Sunshine" panose="02000000000000000000" pitchFamily="2" charset="77"/>
                  <a:ea typeface="HelloIHeart1 Medium" panose="02000603000000000000" pitchFamily="2" charset="0"/>
                </a:rPr>
                <a:t>La mesure du jour</a:t>
              </a:r>
            </a:p>
          </p:txBody>
        </p:sp>
      </p:grpSp>
      <p:sp>
        <p:nvSpPr>
          <p:cNvPr id="16" name="Carré corné 15">
            <a:extLst>
              <a:ext uri="{FF2B5EF4-FFF2-40B4-BE49-F238E27FC236}">
                <a16:creationId xmlns:a16="http://schemas.microsoft.com/office/drawing/2014/main" id="{6550D9E0-D560-C948-A1D8-975AE6DB2990}"/>
              </a:ext>
            </a:extLst>
          </p:cNvPr>
          <p:cNvSpPr/>
          <p:nvPr/>
        </p:nvSpPr>
        <p:spPr>
          <a:xfrm rot="670614">
            <a:off x="5694921" y="561762"/>
            <a:ext cx="1279372" cy="1293944"/>
          </a:xfrm>
          <a:prstGeom prst="foldedCorner">
            <a:avLst/>
          </a:prstGeom>
          <a:pattFill prst="ltDnDiag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Carré corné 2">
            <a:extLst>
              <a:ext uri="{FF2B5EF4-FFF2-40B4-BE49-F238E27FC236}">
                <a16:creationId xmlns:a16="http://schemas.microsoft.com/office/drawing/2014/main" id="{5BCC5954-3EE4-BB40-A38C-3DF0BF7E9FED}"/>
              </a:ext>
            </a:extLst>
          </p:cNvPr>
          <p:cNvSpPr/>
          <p:nvPr/>
        </p:nvSpPr>
        <p:spPr>
          <a:xfrm rot="670614">
            <a:off x="5637521" y="550542"/>
            <a:ext cx="1279372" cy="1293944"/>
          </a:xfrm>
          <a:prstGeom prst="foldedCorner">
            <a:avLst/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Graphique 14" descr="Épingler">
            <a:extLst>
              <a:ext uri="{FF2B5EF4-FFF2-40B4-BE49-F238E27FC236}">
                <a16:creationId xmlns:a16="http://schemas.microsoft.com/office/drawing/2014/main" id="{C67BFA3D-C548-B041-AC44-91D2AAE6E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712163">
            <a:off x="6717372" y="430117"/>
            <a:ext cx="449253" cy="449253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BAACB528-F822-4047-AA9B-7159916BE5D1}"/>
              </a:ext>
            </a:extLst>
          </p:cNvPr>
          <p:cNvGrpSpPr/>
          <p:nvPr/>
        </p:nvGrpSpPr>
        <p:grpSpPr>
          <a:xfrm>
            <a:off x="588797" y="4085937"/>
            <a:ext cx="6398287" cy="164714"/>
            <a:chOff x="605398" y="2548506"/>
            <a:chExt cx="6398287" cy="25604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5DDF33C-C6A2-0F48-968F-1206DD36EDAA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35EAC55-04D6-2042-93AA-56B992ECB7C0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00B4D901-4B0C-6948-A12B-EDA6B4E15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201616"/>
              </p:ext>
            </p:extLst>
          </p:nvPr>
        </p:nvGraphicFramePr>
        <p:xfrm>
          <a:off x="1527791" y="3027468"/>
          <a:ext cx="440981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973">
                  <a:extLst>
                    <a:ext uri="{9D8B030D-6E8A-4147-A177-3AD203B41FA5}">
                      <a16:colId xmlns:a16="http://schemas.microsoft.com/office/drawing/2014/main" val="2407240253"/>
                    </a:ext>
                  </a:extLst>
                </a:gridCol>
                <a:gridCol w="629973">
                  <a:extLst>
                    <a:ext uri="{9D8B030D-6E8A-4147-A177-3AD203B41FA5}">
                      <a16:colId xmlns:a16="http://schemas.microsoft.com/office/drawing/2014/main" val="458014294"/>
                    </a:ext>
                  </a:extLst>
                </a:gridCol>
                <a:gridCol w="629973">
                  <a:extLst>
                    <a:ext uri="{9D8B030D-6E8A-4147-A177-3AD203B41FA5}">
                      <a16:colId xmlns:a16="http://schemas.microsoft.com/office/drawing/2014/main" val="551750241"/>
                    </a:ext>
                  </a:extLst>
                </a:gridCol>
                <a:gridCol w="629973">
                  <a:extLst>
                    <a:ext uri="{9D8B030D-6E8A-4147-A177-3AD203B41FA5}">
                      <a16:colId xmlns:a16="http://schemas.microsoft.com/office/drawing/2014/main" val="335232575"/>
                    </a:ext>
                  </a:extLst>
                </a:gridCol>
                <a:gridCol w="629973">
                  <a:extLst>
                    <a:ext uri="{9D8B030D-6E8A-4147-A177-3AD203B41FA5}">
                      <a16:colId xmlns:a16="http://schemas.microsoft.com/office/drawing/2014/main" val="1868246264"/>
                    </a:ext>
                  </a:extLst>
                </a:gridCol>
                <a:gridCol w="629973">
                  <a:extLst>
                    <a:ext uri="{9D8B030D-6E8A-4147-A177-3AD203B41FA5}">
                      <a16:colId xmlns:a16="http://schemas.microsoft.com/office/drawing/2014/main" val="2439975371"/>
                    </a:ext>
                  </a:extLst>
                </a:gridCol>
                <a:gridCol w="629973">
                  <a:extLst>
                    <a:ext uri="{9D8B030D-6E8A-4147-A177-3AD203B41FA5}">
                      <a16:colId xmlns:a16="http://schemas.microsoft.com/office/drawing/2014/main" val="49587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loIHeart1 Medium" panose="02000603000000000000" pitchFamily="2" charset="0"/>
                          <a:ea typeface="HelloIHeart1 Medium" panose="02000603000000000000" pitchFamily="2" charset="0"/>
                        </a:rPr>
                        <a:t>km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loIHeart1 Medium" panose="02000603000000000000" pitchFamily="2" charset="0"/>
                          <a:ea typeface="HelloIHeart1 Medium" panose="02000603000000000000" pitchFamily="2" charset="0"/>
                        </a:rPr>
                        <a:t>hm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loIHeart1 Medium" panose="02000603000000000000" pitchFamily="2" charset="0"/>
                          <a:ea typeface="HelloIHeart1 Medium" panose="02000603000000000000" pitchFamily="2" charset="0"/>
                        </a:rPr>
                        <a:t>dam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loIHeart1 Medium" panose="02000603000000000000" pitchFamily="2" charset="0"/>
                          <a:ea typeface="HelloIHeart1 Medium" panose="02000603000000000000" pitchFamily="2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loIHeart1 Medium" panose="02000603000000000000" pitchFamily="2" charset="0"/>
                          <a:ea typeface="HelloIHeart1 Medium" panose="02000603000000000000" pitchFamily="2" charset="0"/>
                        </a:rPr>
                        <a:t>dm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loIHeart1 Medium" panose="02000603000000000000" pitchFamily="2" charset="0"/>
                          <a:ea typeface="HelloIHeart1 Medium" panose="02000603000000000000" pitchFamily="2" charset="0"/>
                        </a:rPr>
                        <a:t>cm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loIHeart1 Medium" panose="02000603000000000000" pitchFamily="2" charset="0"/>
                          <a:ea typeface="HelloIHeart1 Medium" panose="02000603000000000000" pitchFamily="2" charset="0"/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437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8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83776"/>
                  </a:ext>
                </a:extLst>
              </a:tr>
            </a:tbl>
          </a:graphicData>
        </a:graphic>
      </p:graphicFrame>
      <p:sp>
        <p:nvSpPr>
          <p:cNvPr id="22" name="ZoneTexte 21">
            <a:extLst>
              <a:ext uri="{FF2B5EF4-FFF2-40B4-BE49-F238E27FC236}">
                <a16:creationId xmlns:a16="http://schemas.microsoft.com/office/drawing/2014/main" id="{45DEF606-96B3-0341-AA14-DD09C10F3B89}"/>
              </a:ext>
            </a:extLst>
          </p:cNvPr>
          <p:cNvSpPr txBox="1"/>
          <p:nvPr/>
        </p:nvSpPr>
        <p:spPr>
          <a:xfrm>
            <a:off x="612841" y="4314971"/>
            <a:ext cx="2872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A little sunshine" panose="02000603000000000000" pitchFamily="2" charset="0"/>
              </a:rPr>
              <a:t>Entoure les mesures qui lui sont égales. 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58C0568-CE21-7B4E-860C-8A0A7CC78C2C}"/>
              </a:ext>
            </a:extLst>
          </p:cNvPr>
          <p:cNvSpPr txBox="1"/>
          <p:nvPr/>
        </p:nvSpPr>
        <p:spPr>
          <a:xfrm>
            <a:off x="1706531" y="2461174"/>
            <a:ext cx="4200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  <a:cs typeface="Angsana New" panose="02020603050405020304" pitchFamily="18" charset="-34"/>
              </a:rPr>
              <a:t>Place-le dans le tableau de conversion.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342291D7-3A82-EA49-A25D-8264A66BFC38}"/>
              </a:ext>
            </a:extLst>
          </p:cNvPr>
          <p:cNvSpPr txBox="1"/>
          <p:nvPr/>
        </p:nvSpPr>
        <p:spPr>
          <a:xfrm>
            <a:off x="4844103" y="4322175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</a:rPr>
              <a:t>Convertis-la.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F8BAC2BF-A103-1A45-8EE4-B55D01D2F4E8}"/>
              </a:ext>
            </a:extLst>
          </p:cNvPr>
          <p:cNvGrpSpPr/>
          <p:nvPr/>
        </p:nvGrpSpPr>
        <p:grpSpPr>
          <a:xfrm rot="16200000">
            <a:off x="2880539" y="5253824"/>
            <a:ext cx="1869031" cy="164714"/>
            <a:chOff x="605398" y="2548506"/>
            <a:chExt cx="6398287" cy="25604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1AB2E8B-1C85-9044-B683-20F16B742CF5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541793C-B328-3547-8883-733DCACD67A0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5068649-615D-7745-BABD-DAEE3D473D37}"/>
              </a:ext>
            </a:extLst>
          </p:cNvPr>
          <p:cNvGrpSpPr/>
          <p:nvPr/>
        </p:nvGrpSpPr>
        <p:grpSpPr>
          <a:xfrm>
            <a:off x="588797" y="6407227"/>
            <a:ext cx="6398287" cy="164714"/>
            <a:chOff x="605398" y="2548506"/>
            <a:chExt cx="6398287" cy="25604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3AB8042-9DD4-4B4F-9F4F-3EA38B6550C7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577AD8B-47FB-CB41-A38C-C860E9E9CA9F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ECB7DBFA-91A2-4945-9DA8-77117B01F424}"/>
              </a:ext>
            </a:extLst>
          </p:cNvPr>
          <p:cNvGrpSpPr/>
          <p:nvPr/>
        </p:nvGrpSpPr>
        <p:grpSpPr>
          <a:xfrm>
            <a:off x="564883" y="6650639"/>
            <a:ext cx="6387145" cy="372612"/>
            <a:chOff x="478432" y="6411622"/>
            <a:chExt cx="6387145" cy="372612"/>
          </a:xfrm>
        </p:grpSpPr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B29212DF-5037-9446-8E44-E5C590268201}"/>
                </a:ext>
              </a:extLst>
            </p:cNvPr>
            <p:cNvSpPr txBox="1"/>
            <p:nvPr/>
          </p:nvSpPr>
          <p:spPr>
            <a:xfrm>
              <a:off x="478432" y="6414902"/>
              <a:ext cx="63871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HelloIHeart1 Medium" panose="02000603000000000000" pitchFamily="2" charset="0"/>
                </a:rPr>
                <a:t>Range ces mesures dans l’ordre.</a:t>
              </a:r>
              <a:r>
                <a:rPr lang="fr-FR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HelloIHeart1 Medium" panose="02000603000000000000" pitchFamily="2" charset="0"/>
                </a:rPr>
                <a:t> </a:t>
              </a:r>
            </a:p>
          </p:txBody>
        </p: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C4C899C9-2FD4-E541-BF70-FA6B4BEBAFAA}"/>
                </a:ext>
              </a:extLst>
            </p:cNvPr>
            <p:cNvGrpSpPr/>
            <p:nvPr/>
          </p:nvGrpSpPr>
          <p:grpSpPr>
            <a:xfrm>
              <a:off x="4018509" y="6411622"/>
              <a:ext cx="2835492" cy="370972"/>
              <a:chOff x="3964986" y="6414313"/>
              <a:chExt cx="2835492" cy="370972"/>
            </a:xfrm>
          </p:grpSpPr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697E36A8-3CF1-684F-9523-D01B0F67F9A7}"/>
                  </a:ext>
                </a:extLst>
              </p:cNvPr>
              <p:cNvSpPr txBox="1"/>
              <p:nvPr/>
            </p:nvSpPr>
            <p:spPr>
              <a:xfrm>
                <a:off x="3964986" y="6415953"/>
                <a:ext cx="12849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Book" panose="02000503020000020003" pitchFamily="2" charset="0"/>
                    <a:ea typeface="HelloIHeart1 Medium" panose="02000603000000000000" pitchFamily="2" charset="0"/>
                  </a:rPr>
                  <a:t>□ croissant</a:t>
                </a:r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28B8AA62-0470-6E44-B045-B8D48AC55AF9}"/>
                  </a:ext>
                </a:extLst>
              </p:cNvPr>
              <p:cNvSpPr txBox="1"/>
              <p:nvPr/>
            </p:nvSpPr>
            <p:spPr>
              <a:xfrm>
                <a:off x="5246206" y="6414313"/>
                <a:ext cx="15542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Book" panose="02000503020000020003" pitchFamily="2" charset="0"/>
                    <a:ea typeface="HelloIHeart1 Medium" panose="02000603000000000000" pitchFamily="2" charset="0"/>
                  </a:rPr>
                  <a:t>□ décroissant</a:t>
                </a:r>
              </a:p>
            </p:txBody>
          </p:sp>
        </p:grp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07245CA2-E15D-2646-9464-16F13021324B}"/>
              </a:ext>
            </a:extLst>
          </p:cNvPr>
          <p:cNvGrpSpPr/>
          <p:nvPr/>
        </p:nvGrpSpPr>
        <p:grpSpPr>
          <a:xfrm>
            <a:off x="608884" y="2194732"/>
            <a:ext cx="6398287" cy="164714"/>
            <a:chOff x="605398" y="2548506"/>
            <a:chExt cx="6398287" cy="256048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973E9F4-7CC5-E74E-A7CF-0C7E115BC8DC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7BAB485-CB8A-5546-8337-FB1892A03F70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A0B540D1-4530-9B40-90B7-AC5FB47F0884}"/>
              </a:ext>
            </a:extLst>
          </p:cNvPr>
          <p:cNvGrpSpPr/>
          <p:nvPr/>
        </p:nvGrpSpPr>
        <p:grpSpPr>
          <a:xfrm>
            <a:off x="591035" y="8305668"/>
            <a:ext cx="6398287" cy="164714"/>
            <a:chOff x="605398" y="2548506"/>
            <a:chExt cx="6398287" cy="256048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79BF73A-A49F-B445-9192-1B0A49B0684A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CC7772F-9225-5644-B4C7-7B54144A2CCD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8" name="ZoneTexte 47">
            <a:extLst>
              <a:ext uri="{FF2B5EF4-FFF2-40B4-BE49-F238E27FC236}">
                <a16:creationId xmlns:a16="http://schemas.microsoft.com/office/drawing/2014/main" id="{A15F600A-353B-0640-9169-E38296C32BD1}"/>
              </a:ext>
            </a:extLst>
          </p:cNvPr>
          <p:cNvSpPr txBox="1"/>
          <p:nvPr/>
        </p:nvSpPr>
        <p:spPr>
          <a:xfrm>
            <a:off x="4055532" y="4822817"/>
            <a:ext cx="2953053" cy="1165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 = …….………. cm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 = ….…………. hm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 = …….………. dm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EF038429-6903-2B46-8DA0-E97756E2B0DC}"/>
              </a:ext>
            </a:extLst>
          </p:cNvPr>
          <p:cNvSpPr txBox="1"/>
          <p:nvPr/>
        </p:nvSpPr>
        <p:spPr>
          <a:xfrm>
            <a:off x="5591270" y="921847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234,78 m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7FD2F10F-8B96-EC4D-9034-7A57B43B6C6D}"/>
              </a:ext>
            </a:extLst>
          </p:cNvPr>
          <p:cNvSpPr txBox="1"/>
          <p:nvPr/>
        </p:nvSpPr>
        <p:spPr>
          <a:xfrm>
            <a:off x="495676" y="7169862"/>
            <a:ext cx="65630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234,21 m  -  21,34 cm  -  87,678 dam -  203,1 dm  - 234,78 m</a:t>
            </a:r>
          </a:p>
          <a:p>
            <a:pPr algn="ctr"/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  <a:latin typeface="HelloIHeart1 Medium" panose="02000603000000000000" pitchFamily="2" charset="0"/>
              <a:ea typeface="HelloIHeart1 Medium" panose="02000603000000000000" pitchFamily="2" charset="0"/>
            </a:endParaRPr>
          </a:p>
          <a:p>
            <a:pPr algn="ctr"/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_______________________________________________________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7DA1DF6B-7DA0-C642-9152-D948EA1BE125}"/>
              </a:ext>
            </a:extLst>
          </p:cNvPr>
          <p:cNvSpPr txBox="1"/>
          <p:nvPr/>
        </p:nvSpPr>
        <p:spPr>
          <a:xfrm>
            <a:off x="588797" y="5076092"/>
            <a:ext cx="1298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2,3478 hm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5E1BD184-3AC2-3A42-A047-A1DB000F7611}"/>
              </a:ext>
            </a:extLst>
          </p:cNvPr>
          <p:cNvSpPr txBox="1"/>
          <p:nvPr/>
        </p:nvSpPr>
        <p:spPr>
          <a:xfrm>
            <a:off x="2151421" y="5053975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23,478 dam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FF67E436-4C5A-424D-AE9C-A42EE4268B35}"/>
              </a:ext>
            </a:extLst>
          </p:cNvPr>
          <p:cNvSpPr txBox="1"/>
          <p:nvPr/>
        </p:nvSpPr>
        <p:spPr>
          <a:xfrm>
            <a:off x="588797" y="5899288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2 347,8 km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FFF5A56D-6013-CF4C-B562-468E52DFCC3F}"/>
              </a:ext>
            </a:extLst>
          </p:cNvPr>
          <p:cNvSpPr txBox="1"/>
          <p:nvPr/>
        </p:nvSpPr>
        <p:spPr>
          <a:xfrm>
            <a:off x="2146493" y="5628572"/>
            <a:ext cx="1507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2 347,8 dam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C59EDFA6-5F03-8746-8D2D-0FEF9EA70958}"/>
              </a:ext>
            </a:extLst>
          </p:cNvPr>
          <p:cNvSpPr txBox="1"/>
          <p:nvPr/>
        </p:nvSpPr>
        <p:spPr>
          <a:xfrm>
            <a:off x="240721" y="8533562"/>
            <a:ext cx="7131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A little sunshine" panose="02000603000000000000" pitchFamily="2" charset="0"/>
              </a:rPr>
              <a:t>Calcule. Tu peux utiliser ton tableau de conversion.</a:t>
            </a:r>
          </a:p>
        </p:txBody>
      </p: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94097D5C-2789-F34F-994E-048A06D0BEC1}"/>
              </a:ext>
            </a:extLst>
          </p:cNvPr>
          <p:cNvGrpSpPr/>
          <p:nvPr/>
        </p:nvGrpSpPr>
        <p:grpSpPr>
          <a:xfrm>
            <a:off x="1564715" y="9060604"/>
            <a:ext cx="4400564" cy="1202568"/>
            <a:chOff x="415012" y="8968842"/>
            <a:chExt cx="4400564" cy="1202568"/>
          </a:xfrm>
        </p:grpSpPr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DA3F33A3-866F-AD48-ABCD-1E30F72C1222}"/>
                </a:ext>
              </a:extLst>
            </p:cNvPr>
            <p:cNvSpPr txBox="1"/>
            <p:nvPr/>
          </p:nvSpPr>
          <p:spPr>
            <a:xfrm>
              <a:off x="424505" y="8968842"/>
              <a:ext cx="41745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loIHeart1 Medium" panose="02000603000000000000" pitchFamily="2" charset="0"/>
                  <a:ea typeface="HelloIHeart1 Medium" panose="02000603000000000000" pitchFamily="2" charset="0"/>
                </a:rPr>
                <a:t>234,78 m + 34,98 m = </a:t>
              </a:r>
              <a:r>
                <a:rPr lang="fr-F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HelloIHeart1 Medium" panose="02000603000000000000" pitchFamily="2" charset="0"/>
                </a:rPr>
                <a:t>_____________ </a:t>
              </a:r>
              <a:r>
                <a: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loIHeart1 Medium" panose="02000603000000000000" pitchFamily="2" charset="0"/>
                  <a:ea typeface="HelloIHeart1 Medium" panose="02000603000000000000" pitchFamily="2" charset="0"/>
                </a:rPr>
                <a:t>m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6FBD3531-3803-0B4A-9C95-E662D9898182}"/>
                </a:ext>
              </a:extLst>
            </p:cNvPr>
            <p:cNvSpPr txBox="1"/>
            <p:nvPr/>
          </p:nvSpPr>
          <p:spPr>
            <a:xfrm>
              <a:off x="419175" y="9369522"/>
              <a:ext cx="38988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loIHeart1 Medium" panose="02000603000000000000" pitchFamily="2" charset="0"/>
                  <a:ea typeface="HelloIHeart1 Medium" panose="02000603000000000000" pitchFamily="2" charset="0"/>
                </a:rPr>
                <a:t>234,78 m + 211 m = </a:t>
              </a:r>
              <a:r>
                <a:rPr lang="fr-F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HelloIHeart1 Medium" panose="02000603000000000000" pitchFamily="2" charset="0"/>
                </a:rPr>
                <a:t>_____________ </a:t>
              </a:r>
              <a:r>
                <a: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loIHeart1 Medium" panose="02000603000000000000" pitchFamily="2" charset="0"/>
                  <a:ea typeface="HelloIHeart1 Medium" panose="02000603000000000000" pitchFamily="2" charset="0"/>
                </a:rPr>
                <a:t>m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2AA15232-D1C5-5943-AC1C-04EB8A0CE6C0}"/>
                </a:ext>
              </a:extLst>
            </p:cNvPr>
            <p:cNvSpPr txBox="1"/>
            <p:nvPr/>
          </p:nvSpPr>
          <p:spPr>
            <a:xfrm>
              <a:off x="415012" y="9771300"/>
              <a:ext cx="44005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loIHeart1 Medium" panose="02000603000000000000" pitchFamily="2" charset="0"/>
                  <a:ea typeface="HelloIHeart1 Medium" panose="02000603000000000000" pitchFamily="2" charset="0"/>
                </a:rPr>
                <a:t>234,78 m – 53,87 dm = </a:t>
              </a:r>
              <a:r>
                <a:rPr lang="fr-F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ea typeface="HelloIHeart1 Medium" panose="02000603000000000000" pitchFamily="2" charset="0"/>
                </a:rPr>
                <a:t>_____________ </a:t>
              </a:r>
              <a:r>
                <a: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elloIHeart1 Medium" panose="02000603000000000000" pitchFamily="2" charset="0"/>
                  <a:ea typeface="HelloIHeart1 Medium" panose="02000603000000000000" pitchFamily="2" charset="0"/>
                </a:rPr>
                <a:t>dm</a:t>
              </a:r>
            </a:p>
          </p:txBody>
        </p:sp>
      </p:grpSp>
      <p:sp>
        <p:nvSpPr>
          <p:cNvPr id="60" name="ZoneTexte 59">
            <a:extLst>
              <a:ext uri="{FF2B5EF4-FFF2-40B4-BE49-F238E27FC236}">
                <a16:creationId xmlns:a16="http://schemas.microsoft.com/office/drawing/2014/main" id="{45170331-B201-E848-8195-EC0E739233D4}"/>
              </a:ext>
            </a:extLst>
          </p:cNvPr>
          <p:cNvSpPr txBox="1"/>
          <p:nvPr/>
        </p:nvSpPr>
        <p:spPr>
          <a:xfrm rot="5400000">
            <a:off x="6534631" y="9655953"/>
            <a:ext cx="1794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latin typeface="+mj-lt"/>
              </a:rPr>
              <a:t>monpetitbazardeprof.com</a:t>
            </a:r>
            <a:endParaRPr lang="fr-F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16216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784</TotalTime>
  <Words>115</Words>
  <Application>Microsoft Macintosh PowerPoint</Application>
  <PresentationFormat>Personnalisé</PresentationFormat>
  <Paragraphs>31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Avenir Book</vt:lpstr>
      <vt:lpstr>Calibri</vt:lpstr>
      <vt:lpstr>Calibri Light</vt:lpstr>
      <vt:lpstr>HelloIHeart1 Medium</vt:lpstr>
      <vt:lpstr>KG Summer Sunshine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23</cp:revision>
  <dcterms:created xsi:type="dcterms:W3CDTF">2021-01-20T00:19:44Z</dcterms:created>
  <dcterms:modified xsi:type="dcterms:W3CDTF">2021-01-20T13:24:31Z</dcterms:modified>
</cp:coreProperties>
</file>