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5" r:id="rId2"/>
    <p:sldId id="276" r:id="rId3"/>
    <p:sldId id="277" r:id="rId4"/>
    <p:sldId id="281" r:id="rId5"/>
    <p:sldId id="278" r:id="rId6"/>
    <p:sldId id="280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>
        <p:scale>
          <a:sx n="150" d="100"/>
          <a:sy n="150" d="100"/>
        </p:scale>
        <p:origin x="1272" y="-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FD870-440B-614C-94F3-07AC13E0FC7E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94D9-6120-354E-BEDF-4582AC03DA6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6782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1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15305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2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76710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3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63829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5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79754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6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33471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33189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7704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57585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459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39888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47347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69442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56512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91715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27196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3888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7C89E-E731-A04D-965C-468BE82342B8}" type="datetimeFigureOut">
              <a:rPr lang="fr-GP" smtClean="0"/>
              <a:t>19/09/2021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BF62-E7AF-5C46-B41E-E2ADEBFE8557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12506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4E8715E-0A12-FA4C-90EE-2CA3C53C2BF2}"/>
              </a:ext>
            </a:extLst>
          </p:cNvPr>
          <p:cNvSpPr txBox="1"/>
          <p:nvPr/>
        </p:nvSpPr>
        <p:spPr>
          <a:xfrm>
            <a:off x="473899" y="171450"/>
            <a:ext cx="66118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GP" b="1" u="heavy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Quicksand Book" panose="02070303000000060000" pitchFamily="18" charset="77"/>
              </a:rPr>
              <a:t>Plan de travail – Semaine du 20 au 24 septembre 2021</a:t>
            </a:r>
          </a:p>
          <a:p>
            <a:pPr algn="ctr"/>
            <a:r>
              <a:rPr lang="fr-GP" sz="1600" dirty="0">
                <a:latin typeface="+mj-lt"/>
              </a:rPr>
              <a:t>École élémentaire Écoleàdistance– Classe de CM2 – Mme Truc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990953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 : Identifier la classe grammaticale d’un mot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Colorie en rouge les verbes, en bleu les noms, en noir les déterminants, en vert les adjectifs et en rose les pronoms.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105C41F-FDBA-A143-B616-AAEC8787BE6E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343038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n°2 :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Quicksand Book" panose="02070303000000060000" pitchFamily="18" charset="77"/>
                          <a:ea typeface="+mn-ea"/>
                          <a:cs typeface="+mn-cs"/>
                        </a:rPr>
                        <a:t>Se remémorer l’orthographe de mots fréquents et mots irréguliers</a:t>
                      </a:r>
                      <a:endParaRPr lang="fr-GP" sz="1200" dirty="0">
                        <a:solidFill>
                          <a:schemeClr val="tx1"/>
                        </a:solidFill>
                        <a:latin typeface="Quicksand Book" panose="02070303000000060000" pitchFamily="18" charset="77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Écris les phrases dictées par un parent.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84C7636-3AE6-C542-B9A6-C1E5F9FEE4BB}"/>
              </a:ext>
            </a:extLst>
          </p:cNvPr>
          <p:cNvSpPr/>
          <p:nvPr/>
        </p:nvSpPr>
        <p:spPr>
          <a:xfrm>
            <a:off x="211965" y="3891678"/>
            <a:ext cx="7135740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GP" dirty="0">
              <a:latin typeface="+mj-lt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8D05BFE-00FA-7A43-90D2-CF0FD43191E9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5565740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n°3 :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Quicksand Book" panose="02070303000000060000" pitchFamily="18" charset="77"/>
                          <a:ea typeface="+mn-ea"/>
                          <a:cs typeface="+mn-cs"/>
                        </a:rPr>
                        <a:t>Connaitre l’ordre alphabétique</a:t>
                      </a:r>
                      <a:endParaRPr lang="fr-GP" sz="1200" dirty="0">
                        <a:solidFill>
                          <a:schemeClr val="tx1"/>
                        </a:solidFill>
                        <a:latin typeface="Quicksand Book" panose="02070303000000060000" pitchFamily="18" charset="77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Dans chaque liste, numérote les mots pour qu’ils soient rangés dans l’ordre alphabétique.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2EAAA61E-8657-DF48-A482-BACE2E3D16FD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8341730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n°4 :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Quicksand Book" panose="02070303000000060000" pitchFamily="18" charset="77"/>
                          <a:ea typeface="+mn-ea"/>
                          <a:cs typeface="+mn-cs"/>
                        </a:rPr>
                        <a:t>Connaitre la valeur de chaque chiffre composant un nombre entier</a:t>
                      </a:r>
                      <a:endParaRPr lang="fr-GP" sz="1200" dirty="0">
                        <a:solidFill>
                          <a:schemeClr val="tx1"/>
                        </a:solidFill>
                        <a:latin typeface="Quicksand Book" panose="02070303000000060000" pitchFamily="18" charset="77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  <a:ea typeface="+mn-ea"/>
                          <a:cs typeface="+mn-cs"/>
                        </a:rPr>
                        <a:t>Consigne</a:t>
                      </a:r>
                      <a:r>
                        <a:rPr lang="fr-GP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Entoure le nombre mystère. Barre les nombres qui ne correspondent pas aux indices.</a:t>
                      </a:r>
                      <a:endParaRPr lang="fr-GP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3FBB637A-DE9F-4348-8180-C308979B6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15165"/>
              </p:ext>
            </p:extLst>
          </p:nvPr>
        </p:nvGraphicFramePr>
        <p:xfrm>
          <a:off x="1633957" y="1852533"/>
          <a:ext cx="4291755" cy="112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51">
                  <a:extLst>
                    <a:ext uri="{9D8B030D-6E8A-4147-A177-3AD203B41FA5}">
                      <a16:colId xmlns:a16="http://schemas.microsoft.com/office/drawing/2014/main" val="1630867474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1274255691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440077460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2807759013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3172537704"/>
                    </a:ext>
                  </a:extLst>
                </a:gridCol>
              </a:tblGrid>
              <a:tr h="37340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petit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rouge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manger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voiture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51578"/>
                  </a:ext>
                </a:extLst>
              </a:tr>
              <a:tr h="37340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copiez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gentil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72000"/>
                  </a:ext>
                </a:extLst>
              </a:tr>
              <a:tr h="37340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ordinateur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chat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finira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415629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54844ACF-41FB-D14E-8E1B-771D09DEDF2B}"/>
              </a:ext>
            </a:extLst>
          </p:cNvPr>
          <p:cNvSpPr txBox="1"/>
          <p:nvPr/>
        </p:nvSpPr>
        <p:spPr>
          <a:xfrm>
            <a:off x="211965" y="9009308"/>
            <a:ext cx="4349375" cy="126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200" dirty="0">
                <a:latin typeface="Quicksand Book" panose="02070303000000060000" pitchFamily="18" charset="77"/>
              </a:rPr>
              <a:t>Dans le nombre mystère,</a:t>
            </a:r>
          </a:p>
          <a:p>
            <a:pPr>
              <a:lnSpc>
                <a:spcPct val="130000"/>
              </a:lnSpc>
            </a:pPr>
            <a:r>
              <a:rPr lang="fr-FR" sz="1200" dirty="0">
                <a:latin typeface="Quicksand Book" panose="02070303000000060000" pitchFamily="18" charset="77"/>
              </a:rPr>
              <a:t>    - le chiffre des centaines de mille est 1.</a:t>
            </a:r>
          </a:p>
          <a:p>
            <a:pPr>
              <a:lnSpc>
                <a:spcPct val="130000"/>
              </a:lnSpc>
            </a:pPr>
            <a:r>
              <a:rPr lang="fr-FR" sz="1200" dirty="0">
                <a:latin typeface="Quicksand Book" panose="02070303000000060000" pitchFamily="18" charset="77"/>
              </a:rPr>
              <a:t>    - le chiffre des centaines est 5.</a:t>
            </a:r>
          </a:p>
          <a:p>
            <a:pPr>
              <a:lnSpc>
                <a:spcPct val="130000"/>
              </a:lnSpc>
            </a:pPr>
            <a:r>
              <a:rPr lang="fr-FR" sz="1200" dirty="0">
                <a:latin typeface="Quicksand Book" panose="02070303000000060000" pitchFamily="18" charset="77"/>
              </a:rPr>
              <a:t>    - le chiffre des unités est 8.</a:t>
            </a:r>
          </a:p>
          <a:p>
            <a:pPr>
              <a:lnSpc>
                <a:spcPct val="130000"/>
              </a:lnSpc>
            </a:pPr>
            <a:r>
              <a:rPr lang="fr-FR" sz="1200" dirty="0">
                <a:latin typeface="Quicksand Book" panose="02070303000000060000" pitchFamily="18" charset="77"/>
              </a:rPr>
              <a:t>    - le chiffre des dizaines est 9.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6DC8C5-8711-E34A-B08C-0CAC4F7C34D0}"/>
              </a:ext>
            </a:extLst>
          </p:cNvPr>
          <p:cNvGrpSpPr/>
          <p:nvPr/>
        </p:nvGrpSpPr>
        <p:grpSpPr>
          <a:xfrm>
            <a:off x="3605663" y="9306770"/>
            <a:ext cx="3643376" cy="788179"/>
            <a:chOff x="3468420" y="9067833"/>
            <a:chExt cx="3643376" cy="7881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92310E-9E14-2745-9769-AA8C82A73DC6}"/>
                </a:ext>
              </a:extLst>
            </p:cNvPr>
            <p:cNvSpPr/>
            <p:nvPr/>
          </p:nvSpPr>
          <p:spPr>
            <a:xfrm>
              <a:off x="4399731" y="9547474"/>
              <a:ext cx="841983" cy="30853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129 432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8874E7-1528-FA44-87DC-49B078E25669}"/>
                </a:ext>
              </a:extLst>
            </p:cNvPr>
            <p:cNvSpPr/>
            <p:nvPr/>
          </p:nvSpPr>
          <p:spPr>
            <a:xfrm>
              <a:off x="3468420" y="9547579"/>
              <a:ext cx="828686" cy="308329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173 054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9F9EF14-F66B-1842-BCAA-AC5314E1ABF9}"/>
                </a:ext>
              </a:extLst>
            </p:cNvPr>
            <p:cNvSpPr/>
            <p:nvPr/>
          </p:nvSpPr>
          <p:spPr>
            <a:xfrm>
              <a:off x="5344343" y="9547474"/>
              <a:ext cx="841984" cy="307319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126 534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2FC18B-49BF-4B41-917C-CFDC9B23DCB7}"/>
                </a:ext>
              </a:extLst>
            </p:cNvPr>
            <p:cNvSpPr/>
            <p:nvPr/>
          </p:nvSpPr>
          <p:spPr>
            <a:xfrm>
              <a:off x="6283108" y="9545707"/>
              <a:ext cx="828688" cy="305864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43 977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93AF18-4535-3D4C-8481-ABEC766055C7}"/>
                </a:ext>
              </a:extLst>
            </p:cNvPr>
            <p:cNvSpPr/>
            <p:nvPr/>
          </p:nvSpPr>
          <p:spPr>
            <a:xfrm>
              <a:off x="4399731" y="9069600"/>
              <a:ext cx="841983" cy="30853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189 538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AE3B80-15AF-CC4F-945E-DD400385236A}"/>
                </a:ext>
              </a:extLst>
            </p:cNvPr>
            <p:cNvSpPr/>
            <p:nvPr/>
          </p:nvSpPr>
          <p:spPr>
            <a:xfrm>
              <a:off x="3477123" y="9069705"/>
              <a:ext cx="828686" cy="308329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176 333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75C2ED-EE7A-AF4F-8A07-CA947ACA6084}"/>
                </a:ext>
              </a:extLst>
            </p:cNvPr>
            <p:cNvSpPr/>
            <p:nvPr/>
          </p:nvSpPr>
          <p:spPr>
            <a:xfrm>
              <a:off x="5335635" y="9069600"/>
              <a:ext cx="841984" cy="307319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31 812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6FF4F9-EF38-3942-B05A-1A1570BC4C8B}"/>
                </a:ext>
              </a:extLst>
            </p:cNvPr>
            <p:cNvSpPr/>
            <p:nvPr/>
          </p:nvSpPr>
          <p:spPr>
            <a:xfrm>
              <a:off x="6283106" y="9067833"/>
              <a:ext cx="828688" cy="305864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>
                  <a:solidFill>
                    <a:schemeClr val="tx1"/>
                  </a:solidFill>
                  <a:latin typeface="+mj-lt"/>
                  <a:ea typeface="HelloIHeart1" panose="02000603000000000000" pitchFamily="2" charset="0"/>
                </a:rPr>
                <a:t>137 598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8E3F02EA-325A-7440-B013-9E8D552CF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74" y="6283716"/>
            <a:ext cx="5079578" cy="17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77721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n°5 : Connaitre le vocabulaire et le codage en géométrie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Replace les mots qui ont été masqués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pour que la description corresponde à la figure proposée. Pour indiquer tes réponses, colorie chaque cercle de la bonne couleur.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E798D14-6FBC-B944-94DB-53B3D2D310E6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6567206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n°7 : Transposer en changeant le genre et/ou le nombre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Réécris le texte en mettant les mots surlignés au féminin.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1399988E-5092-9040-AEE7-F202B09ECDD2}"/>
              </a:ext>
            </a:extLst>
          </p:cNvPr>
          <p:cNvGrpSpPr/>
          <p:nvPr/>
        </p:nvGrpSpPr>
        <p:grpSpPr>
          <a:xfrm>
            <a:off x="1425039" y="1074007"/>
            <a:ext cx="4797631" cy="2416294"/>
            <a:chOff x="1425039" y="1014632"/>
            <a:chExt cx="4797631" cy="241629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0CCF284-D461-0049-9F41-FFC6F9F37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7424" y="1014632"/>
              <a:ext cx="4324824" cy="229949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F9F61A-95A9-A849-9367-DCA588AF6952}"/>
                </a:ext>
              </a:extLst>
            </p:cNvPr>
            <p:cNvSpPr/>
            <p:nvPr/>
          </p:nvSpPr>
          <p:spPr>
            <a:xfrm>
              <a:off x="1425039" y="2772945"/>
              <a:ext cx="475013" cy="657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2B95E7-8DB4-444C-AC75-95919EDCEF91}"/>
                </a:ext>
              </a:extLst>
            </p:cNvPr>
            <p:cNvSpPr/>
            <p:nvPr/>
          </p:nvSpPr>
          <p:spPr>
            <a:xfrm rot="19340775">
              <a:off x="5550399" y="3042890"/>
              <a:ext cx="672271" cy="379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9FDA827B-3A4D-9E42-8685-D35AB5801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84" y="4240213"/>
            <a:ext cx="4892705" cy="2174535"/>
          </a:xfrm>
          <a:prstGeom prst="rect">
            <a:avLst/>
          </a:prstGeom>
        </p:spPr>
      </p:pic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5AFD3E1-B806-CB4D-9073-98AEFEE2185E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624174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n°6 : Identifier le verbe conjugué dans une phrase simple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Souligne tous les verbes conjugués du texte.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F85F6288-9CA6-CD43-93FE-23E953BFC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37" y="7289251"/>
            <a:ext cx="5800200" cy="11281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062B1F-26D7-A64C-9027-C3C2A93308B5}"/>
              </a:ext>
            </a:extLst>
          </p:cNvPr>
          <p:cNvSpPr/>
          <p:nvPr/>
        </p:nvSpPr>
        <p:spPr>
          <a:xfrm>
            <a:off x="211966" y="8486389"/>
            <a:ext cx="7135740" cy="160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dirty="0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GP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435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158807"/>
          <a:ext cx="713574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935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  <a:gridCol w="1783935">
                  <a:extLst>
                    <a:ext uri="{9D8B030D-6E8A-4147-A177-3AD203B41FA5}">
                      <a16:colId xmlns:a16="http://schemas.microsoft.com/office/drawing/2014/main" val="1386058529"/>
                    </a:ext>
                  </a:extLst>
                </a:gridCol>
                <a:gridCol w="1783935">
                  <a:extLst>
                    <a:ext uri="{9D8B030D-6E8A-4147-A177-3AD203B41FA5}">
                      <a16:colId xmlns:a16="http://schemas.microsoft.com/office/drawing/2014/main" val="3360666108"/>
                    </a:ext>
                  </a:extLst>
                </a:gridCol>
                <a:gridCol w="1783935">
                  <a:extLst>
                    <a:ext uri="{9D8B030D-6E8A-4147-A177-3AD203B41FA5}">
                      <a16:colId xmlns:a16="http://schemas.microsoft.com/office/drawing/2014/main" val="184092655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n°9 : Poser et calculer des additions et des soustractions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Pose et calcule les additions et les soustractions suivantes.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24 267 + 1 908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9 099 + 997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9 217 – 3 405</a:t>
                      </a: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1 234 x 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8006"/>
                  </a:ext>
                </a:extLst>
              </a:tr>
            </a:tbl>
          </a:graphicData>
        </a:graphic>
      </p:graphicFrame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5AFD3E1-B806-CB4D-9073-98AEFEE2185E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5185305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n°10 : Comparer des mesures de longueurs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Numérote ces éléments dans l’ordre croissant de leur longueur. N’oublie pas de convertir toutes les mesures dans la même unité à l’aide de ton tableau de conversions.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E798D14-6FBC-B944-94DB-53B3D2D310E6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7738577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n°11 : Écrire des nombres entiers en chiffres et/ou en lettres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Complète le tableau.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18" name="Tableau 5">
            <a:extLst>
              <a:ext uri="{FF2B5EF4-FFF2-40B4-BE49-F238E27FC236}">
                <a16:creationId xmlns:a16="http://schemas.microsoft.com/office/drawing/2014/main" id="{651D8BA0-6E9E-1F41-B7F7-F651ACB2E0DA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35750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n°8 : Donner le groupe d’un verbe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Colorie les verbes du 1</a:t>
                      </a:r>
                      <a:r>
                        <a:rPr lang="fr-FR" sz="12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 en vert, ceux du 2</a:t>
                      </a:r>
                      <a:r>
                        <a:rPr lang="fr-FR" sz="12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 en rouge et les verbes du 3</a:t>
                      </a:r>
                      <a:r>
                        <a:rPr lang="fr-FR" sz="12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 en bleu.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99546CC-A6CF-8A4D-A2AA-DC2FC186E374}"/>
              </a:ext>
            </a:extLst>
          </p:cNvPr>
          <p:cNvSpPr/>
          <p:nvPr/>
        </p:nvSpPr>
        <p:spPr>
          <a:xfrm>
            <a:off x="3176238" y="2126433"/>
            <a:ext cx="264695" cy="625642"/>
          </a:xfrm>
          <a:prstGeom prst="rect">
            <a:avLst/>
          </a:prstGeom>
          <a:solidFill>
            <a:schemeClr val="bg1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A246675-5A32-984B-9B39-5C697AA1750B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8406798"/>
          <a:ext cx="7135740" cy="204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883">
                  <a:extLst>
                    <a:ext uri="{9D8B030D-6E8A-4147-A177-3AD203B41FA5}">
                      <a16:colId xmlns:a16="http://schemas.microsoft.com/office/drawing/2014/main" val="3695897520"/>
                    </a:ext>
                  </a:extLst>
                </a:gridCol>
                <a:gridCol w="5072857">
                  <a:extLst>
                    <a:ext uri="{9D8B030D-6E8A-4147-A177-3AD203B41FA5}">
                      <a16:colId xmlns:a16="http://schemas.microsoft.com/office/drawing/2014/main" val="3248188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23 897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GP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GP" sz="3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78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………………………</a:t>
                      </a:r>
                    </a:p>
                    <a:p>
                      <a:pPr algn="ctr"/>
                      <a:endParaRPr lang="fr-GP" sz="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GP" sz="1200" dirty="0">
                          <a:latin typeface="+mj-lt"/>
                        </a:rPr>
                        <a:t>Sept-cent-quatre-vingt-neuf-mille-deux-cent-vingt-et-un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01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………………………</a:t>
                      </a:r>
                    </a:p>
                    <a:p>
                      <a:pPr algn="ctr"/>
                      <a:endParaRPr lang="fr-GP" sz="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GP" sz="1200" dirty="0">
                          <a:latin typeface="+mj-lt"/>
                        </a:rPr>
                        <a:t>Trente-mille-quatre-vingt-douze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2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1 002 307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GP" sz="1200" dirty="0">
                          <a:latin typeface="+mj-lt"/>
                        </a:rPr>
                        <a:t>…………………………………………………………………………………………………………………………….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GP" sz="3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8195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4AB5AAC-AF69-2A41-99E2-E1EED7C74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41" y="1106261"/>
            <a:ext cx="5879592" cy="1742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E4335A-E970-3F40-81AB-E56993705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51" y="5939371"/>
            <a:ext cx="5376769" cy="17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9DD207-4E15-5F44-8584-CE873FAF5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3"/>
          <a:stretch/>
        </p:blipFill>
        <p:spPr>
          <a:xfrm>
            <a:off x="717757" y="1151792"/>
            <a:ext cx="5905500" cy="1466823"/>
          </a:xfrm>
          <a:prstGeom prst="rect">
            <a:avLst/>
          </a:prstGeom>
        </p:spPr>
      </p:pic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EB372D4C-34FB-EE4E-9112-95333A294C57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255874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n°12 : Prélever des données numériques à partir d’un tableau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club de foot a recensé dans un tableau le nombre de ses adhérents en fonction de leur âge et de leur sexe. Colorie de la couleur demandée.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16B3F82B-A337-B54B-B82B-B20A2EA6DA6D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2783013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n°13 : Connaitre les valeurs sonores de la lettre c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Trace le chemin qui mène à la sortie. Passe uniquement sur des mots dans lesquels la lettre c fait le son [s].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5596CCA4-7AF0-D846-9137-044164664EE6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5701737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n°14 : Convertir des mesures de longueur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Relie les mesures de longueur.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6FEDE140-BD8A-7349-9866-EE011C1528E3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7989139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n°15 : Lire et comprendre un article de dictionnaire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Dans cet article de dictionnaire, colorie en bleu la classe grammaticale du mot, en rouge la définition du sens 1 et en vert l’exemple du sens 2.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4AF5935-F73B-1E4B-9069-5C4BC794A988}"/>
              </a:ext>
            </a:extLst>
          </p:cNvPr>
          <p:cNvCxnSpPr>
            <a:cxnSpLocks/>
          </p:cNvCxnSpPr>
          <p:nvPr/>
        </p:nvCxnSpPr>
        <p:spPr>
          <a:xfrm>
            <a:off x="2340758" y="3458894"/>
            <a:ext cx="0" cy="13053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0D87C30-84A5-5642-9C38-22F42497AB4A}"/>
              </a:ext>
            </a:extLst>
          </p:cNvPr>
          <p:cNvCxnSpPr>
            <a:cxnSpLocks/>
          </p:cNvCxnSpPr>
          <p:nvPr/>
        </p:nvCxnSpPr>
        <p:spPr>
          <a:xfrm>
            <a:off x="5266823" y="5453925"/>
            <a:ext cx="0" cy="1305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">
            <a:extLst>
              <a:ext uri="{FF2B5EF4-FFF2-40B4-BE49-F238E27FC236}">
                <a16:creationId xmlns:a16="http://schemas.microsoft.com/office/drawing/2014/main" id="{2D1FBABF-FDD5-FD42-A1BE-6EBB1BC61B3B}"/>
              </a:ext>
            </a:extLst>
          </p:cNvPr>
          <p:cNvGraphicFramePr>
            <a:graphicFrameLocks noGrp="1"/>
          </p:cNvGraphicFramePr>
          <p:nvPr/>
        </p:nvGraphicFramePr>
        <p:xfrm>
          <a:off x="1916772" y="3611453"/>
          <a:ext cx="3726130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226">
                  <a:extLst>
                    <a:ext uri="{9D8B030D-6E8A-4147-A177-3AD203B41FA5}">
                      <a16:colId xmlns:a16="http://schemas.microsoft.com/office/drawing/2014/main" val="2269007803"/>
                    </a:ext>
                  </a:extLst>
                </a:gridCol>
                <a:gridCol w="745226">
                  <a:extLst>
                    <a:ext uri="{9D8B030D-6E8A-4147-A177-3AD203B41FA5}">
                      <a16:colId xmlns:a16="http://schemas.microsoft.com/office/drawing/2014/main" val="1896480236"/>
                    </a:ext>
                  </a:extLst>
                </a:gridCol>
                <a:gridCol w="745226">
                  <a:extLst>
                    <a:ext uri="{9D8B030D-6E8A-4147-A177-3AD203B41FA5}">
                      <a16:colId xmlns:a16="http://schemas.microsoft.com/office/drawing/2014/main" val="1377239168"/>
                    </a:ext>
                  </a:extLst>
                </a:gridCol>
                <a:gridCol w="745226">
                  <a:extLst>
                    <a:ext uri="{9D8B030D-6E8A-4147-A177-3AD203B41FA5}">
                      <a16:colId xmlns:a16="http://schemas.microsoft.com/office/drawing/2014/main" val="100311369"/>
                    </a:ext>
                  </a:extLst>
                </a:gridCol>
                <a:gridCol w="745226">
                  <a:extLst>
                    <a:ext uri="{9D8B030D-6E8A-4147-A177-3AD203B41FA5}">
                      <a16:colId xmlns:a16="http://schemas.microsoft.com/office/drawing/2014/main" val="173583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saucisse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chien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décision</a:t>
                      </a:r>
                      <a:endParaRPr lang="fr-GP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glace</a:t>
                      </a:r>
                      <a:endParaRPr lang="fr-GP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 récit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77313"/>
                  </a:ext>
                </a:extLst>
              </a:tr>
              <a:tr h="14612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recette</a:t>
                      </a:r>
                      <a:endParaRPr lang="fr-GP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cabas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citron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chat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cygne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2564"/>
                  </a:ext>
                </a:extLst>
              </a:tr>
              <a:tr h="14612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sorcier</a:t>
                      </a:r>
                      <a:endParaRPr lang="fr-GP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limace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cerise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cassette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acide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03941"/>
                  </a:ext>
                </a:extLst>
              </a:tr>
              <a:tr h="14612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chaise</a:t>
                      </a:r>
                      <a:endParaRPr lang="fr-GP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clés</a:t>
                      </a:r>
                      <a:endParaRPr lang="fr-GP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chocolat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carnet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source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0196"/>
                  </a:ext>
                </a:extLst>
              </a:tr>
              <a:tr h="146127">
                <a:tc>
                  <a:txBody>
                    <a:bodyPr/>
                    <a:lstStyle/>
                    <a:p>
                      <a:pPr algn="ctr"/>
                      <a:r>
                        <a:rPr lang="fr-GP" sz="1100" b="0">
                          <a:solidFill>
                            <a:schemeClr val="tx1"/>
                          </a:solidFill>
                          <a:latin typeface="+mj-lt"/>
                        </a:rPr>
                        <a:t>cahier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ciseaux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>
                          <a:solidFill>
                            <a:schemeClr val="tx1"/>
                          </a:solidFill>
                          <a:latin typeface="+mj-lt"/>
                        </a:rPr>
                        <a:t>cyclone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secret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racine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4985"/>
                  </a:ext>
                </a:extLst>
              </a:tr>
              <a:tr h="146127"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chaque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avec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cabane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crapaud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tracer</a:t>
                      </a:r>
                      <a:endParaRPr lang="fr-GP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07081"/>
                  </a:ext>
                </a:extLst>
              </a:tr>
              <a:tr h="146127"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école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beaucoup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sauce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banc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0" dirty="0">
                          <a:solidFill>
                            <a:schemeClr val="tx1"/>
                          </a:solidFill>
                          <a:latin typeface="+mj-lt"/>
                        </a:rPr>
                        <a:t>cerceau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34204"/>
                  </a:ext>
                </a:extLst>
              </a:tr>
            </a:tbl>
          </a:graphicData>
        </a:graphic>
      </p:graphicFrame>
      <p:pic>
        <p:nvPicPr>
          <p:cNvPr id="33" name="Image 32">
            <a:extLst>
              <a:ext uri="{FF2B5EF4-FFF2-40B4-BE49-F238E27FC236}">
                <a16:creationId xmlns:a16="http://schemas.microsoft.com/office/drawing/2014/main" id="{430CA689-BCAB-D24E-B3F7-95794191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148" y="8742661"/>
            <a:ext cx="3218717" cy="1799379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F59939A6-CBEB-0145-B341-65260F29109F}"/>
              </a:ext>
            </a:extLst>
          </p:cNvPr>
          <p:cNvGrpSpPr/>
          <p:nvPr/>
        </p:nvGrpSpPr>
        <p:grpSpPr>
          <a:xfrm>
            <a:off x="2961422" y="6115050"/>
            <a:ext cx="3153873" cy="1753397"/>
            <a:chOff x="2961422" y="6115050"/>
            <a:chExt cx="3153873" cy="1753397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22AB7C12-D36F-704C-951B-9179A5F89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61422" y="6115050"/>
              <a:ext cx="3153873" cy="1753397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32EEFBD-5250-AA4A-9A41-2EFACCBDE7AE}"/>
                </a:ext>
              </a:extLst>
            </p:cNvPr>
            <p:cNvSpPr txBox="1"/>
            <p:nvPr/>
          </p:nvSpPr>
          <p:spPr>
            <a:xfrm>
              <a:off x="3135687" y="6193612"/>
              <a:ext cx="760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22,47 km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B7D358C-5F46-9449-9371-F62451513B67}"/>
                </a:ext>
              </a:extLst>
            </p:cNvPr>
            <p:cNvSpPr txBox="1"/>
            <p:nvPr/>
          </p:nvSpPr>
          <p:spPr>
            <a:xfrm>
              <a:off x="5143415" y="6627872"/>
              <a:ext cx="7729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224,7 hm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45C2B81C-9354-5047-8DEB-B4D8150AFC84}"/>
                </a:ext>
              </a:extLst>
            </p:cNvPr>
            <p:cNvSpPr txBox="1"/>
            <p:nvPr/>
          </p:nvSpPr>
          <p:spPr>
            <a:xfrm>
              <a:off x="3135687" y="6627872"/>
              <a:ext cx="7585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247,2 cm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A69D0C6-0287-674D-BF04-00B3E7641876}"/>
                </a:ext>
              </a:extLst>
            </p:cNvPr>
            <p:cNvSpPr txBox="1"/>
            <p:nvPr/>
          </p:nvSpPr>
          <p:spPr>
            <a:xfrm>
              <a:off x="5183490" y="7529336"/>
              <a:ext cx="6928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2,472 m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E5483A5-7A79-2A4A-BE1B-87463E527668}"/>
                </a:ext>
              </a:extLst>
            </p:cNvPr>
            <p:cNvSpPr txBox="1"/>
            <p:nvPr/>
          </p:nvSpPr>
          <p:spPr>
            <a:xfrm>
              <a:off x="3075860" y="7083520"/>
              <a:ext cx="8451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7,242 dam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4087CC6-EE90-5E4F-82A8-9AAF5FC2D2F2}"/>
                </a:ext>
              </a:extLst>
            </p:cNvPr>
            <p:cNvSpPr txBox="1"/>
            <p:nvPr/>
          </p:nvSpPr>
          <p:spPr>
            <a:xfrm>
              <a:off x="5104141" y="7083519"/>
              <a:ext cx="8515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0,7242 hm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B9ED090-4FE8-0D4D-8E19-03E5D81C6FFD}"/>
                </a:ext>
              </a:extLst>
            </p:cNvPr>
            <p:cNvSpPr txBox="1"/>
            <p:nvPr/>
          </p:nvSpPr>
          <p:spPr>
            <a:xfrm>
              <a:off x="3091889" y="7529336"/>
              <a:ext cx="8130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7 242 mm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6B697E3-A31F-6B41-AE44-94C6E3996E50}"/>
                </a:ext>
              </a:extLst>
            </p:cNvPr>
            <p:cNvSpPr txBox="1"/>
            <p:nvPr/>
          </p:nvSpPr>
          <p:spPr>
            <a:xfrm>
              <a:off x="5143413" y="6193611"/>
              <a:ext cx="7729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+mj-lt"/>
                </a:rPr>
                <a:t>72,42 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85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au 5">
            <a:extLst>
              <a:ext uri="{FF2B5EF4-FFF2-40B4-BE49-F238E27FC236}">
                <a16:creationId xmlns:a16="http://schemas.microsoft.com/office/drawing/2014/main" id="{74593661-DD32-3D4B-9E02-308FF889B331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30041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n°16 : Identifier le type d’une phrase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Coche la case correspondant à chaque type de phrase.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EAA17B76-ACB8-664E-BA74-EBA46849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6" y="942181"/>
            <a:ext cx="6197600" cy="2075279"/>
          </a:xfrm>
          <a:prstGeom prst="rect">
            <a:avLst/>
          </a:prstGeom>
        </p:spPr>
      </p:pic>
      <p:graphicFrame>
        <p:nvGraphicFramePr>
          <p:cNvPr id="25" name="Tableau 5">
            <a:extLst>
              <a:ext uri="{FF2B5EF4-FFF2-40B4-BE49-F238E27FC236}">
                <a16:creationId xmlns:a16="http://schemas.microsoft.com/office/drawing/2014/main" id="{B0326CBD-0B91-B747-837D-1B36338A18B1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267665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n°17 : Écrire sans erreur les homophones grammaticaux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Dans chaque phrase, entoure la bonne réponse.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26" name="Tableau 5">
            <a:extLst>
              <a:ext uri="{FF2B5EF4-FFF2-40B4-BE49-F238E27FC236}">
                <a16:creationId xmlns:a16="http://schemas.microsoft.com/office/drawing/2014/main" id="{8CC0BB4C-BB75-AC4C-9BA4-BC1D05FD428C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5961548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n°18 : Copier un texte sans erreur en respectant la présentation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Quelles activités aimes-tu faire à l’école ?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970F26CA-63D4-7F4F-8850-8FC20C7E2751}"/>
              </a:ext>
            </a:extLst>
          </p:cNvPr>
          <p:cNvSpPr/>
          <p:nvPr/>
        </p:nvSpPr>
        <p:spPr>
          <a:xfrm>
            <a:off x="211966" y="3813702"/>
            <a:ext cx="7135740" cy="199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</a:rPr>
              <a:t>Elle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[a / à]</a:t>
            </a:r>
            <a:r>
              <a:rPr lang="fr-FR" sz="1400" dirty="0">
                <a:latin typeface="+mj-lt"/>
              </a:rPr>
              <a:t> acheté une glace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[a / à]</a:t>
            </a:r>
            <a:r>
              <a:rPr lang="fr-FR" sz="1400" dirty="0">
                <a:latin typeface="+mj-lt"/>
              </a:rPr>
              <a:t> la vanille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[a / à]</a:t>
            </a:r>
            <a:r>
              <a:rPr lang="fr-FR" sz="1400" dirty="0">
                <a:latin typeface="+mj-lt"/>
              </a:rPr>
              <a:t> la boulangerie.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</a:rPr>
              <a:t>Martin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[a / à]</a:t>
            </a:r>
            <a:r>
              <a:rPr lang="fr-FR" sz="1400" dirty="0">
                <a:latin typeface="+mj-lt"/>
              </a:rPr>
              <a:t> laissé ses patins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[a / à]</a:t>
            </a:r>
            <a:r>
              <a:rPr lang="fr-FR" sz="1400" dirty="0">
                <a:latin typeface="+mj-lt"/>
              </a:rPr>
              <a:t> roulettes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[a / à]</a:t>
            </a:r>
            <a:r>
              <a:rPr lang="fr-FR" sz="1400" dirty="0">
                <a:latin typeface="+mj-lt"/>
              </a:rPr>
              <a:t> la maison. </a:t>
            </a:r>
            <a:endParaRPr lang="fr-FR" sz="1400" dirty="0">
              <a:latin typeface="+mj-lt"/>
              <a:ea typeface="SimSun" panose="02010600030101010101" pitchFamily="2" charset="-122"/>
              <a:cs typeface="Lucida Sans" panose="020B0602030504020204" pitchFamily="34" charset="77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</a:rPr>
              <a:t>Le chien s ’</a:t>
            </a:r>
            <a:r>
              <a:rPr lang="fr-FR" sz="1400" b="1" dirty="0">
                <a:latin typeface="+mj-lt"/>
              </a:rPr>
              <a:t> [et / est]</a:t>
            </a:r>
            <a:r>
              <a:rPr lang="fr-FR" sz="1400" dirty="0">
                <a:latin typeface="+mj-lt"/>
              </a:rPr>
              <a:t> échappé. Nous avons utilisé la règle </a:t>
            </a:r>
            <a:r>
              <a:rPr lang="fr-FR" sz="1400" b="1" dirty="0">
                <a:latin typeface="+mj-lt"/>
              </a:rPr>
              <a:t>[et / est]</a:t>
            </a:r>
            <a:r>
              <a:rPr lang="fr-FR" sz="1400" dirty="0">
                <a:latin typeface="+mj-lt"/>
              </a:rPr>
              <a:t> l’équerre.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</a:rPr>
              <a:t>Nous mangeons souvent du pain </a:t>
            </a:r>
            <a:r>
              <a:rPr lang="fr-FR" sz="1400" b="1" dirty="0">
                <a:latin typeface="+mj-lt"/>
              </a:rPr>
              <a:t>[et / est]</a:t>
            </a:r>
            <a:r>
              <a:rPr lang="fr-FR" sz="1400" dirty="0">
                <a:latin typeface="+mj-lt"/>
              </a:rPr>
              <a:t> du fromage. Où </a:t>
            </a:r>
            <a:r>
              <a:rPr lang="fr-FR" sz="1400" b="1" dirty="0">
                <a:latin typeface="+mj-lt"/>
              </a:rPr>
              <a:t>[et / est]</a:t>
            </a:r>
            <a:r>
              <a:rPr lang="fr-FR" sz="1400" dirty="0">
                <a:latin typeface="+mj-lt"/>
              </a:rPr>
              <a:t> il passé? 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latin typeface="+mj-lt"/>
              </a:rPr>
              <a:t>[On / Ont] </a:t>
            </a:r>
            <a:r>
              <a:rPr lang="fr-FR" sz="1400" dirty="0">
                <a:latin typeface="+mj-lt"/>
              </a:rPr>
              <a:t>sait bien que les roses </a:t>
            </a:r>
            <a:r>
              <a:rPr lang="fr-FR" sz="1400" b="1" dirty="0">
                <a:latin typeface="+mj-lt"/>
              </a:rPr>
              <a:t>[on / ont] </a:t>
            </a:r>
            <a:r>
              <a:rPr lang="fr-FR" sz="1400" dirty="0">
                <a:latin typeface="+mj-lt"/>
              </a:rPr>
              <a:t>des épines.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</a:rPr>
              <a:t>Si </a:t>
            </a:r>
            <a:r>
              <a:rPr lang="fr-FR" sz="1400" b="1" dirty="0">
                <a:latin typeface="+mj-lt"/>
              </a:rPr>
              <a:t>[on / ont] </a:t>
            </a:r>
            <a:r>
              <a:rPr lang="fr-FR" sz="1400" dirty="0">
                <a:latin typeface="+mj-lt"/>
              </a:rPr>
              <a:t>fait du bruit, les oiseaux </a:t>
            </a:r>
            <a:r>
              <a:rPr lang="fr-FR" sz="1400" b="1" dirty="0">
                <a:latin typeface="+mj-lt"/>
              </a:rPr>
              <a:t>[on / ont] </a:t>
            </a:r>
            <a:r>
              <a:rPr lang="fr-FR" sz="1400" dirty="0">
                <a:latin typeface="+mj-lt"/>
              </a:rPr>
              <a:t>peur.</a:t>
            </a:r>
            <a:endParaRPr lang="fr-FR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EAD967-8B9A-374D-B617-575C40CB2B19}"/>
              </a:ext>
            </a:extLst>
          </p:cNvPr>
          <p:cNvSpPr/>
          <p:nvPr/>
        </p:nvSpPr>
        <p:spPr>
          <a:xfrm>
            <a:off x="215134" y="6482037"/>
            <a:ext cx="7135740" cy="306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fr-FR" dirty="0"/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GP" dirty="0"/>
          </a:p>
          <a:p>
            <a:pPr algn="ctr">
              <a:lnSpc>
                <a:spcPct val="120000"/>
              </a:lnSpc>
            </a:pPr>
            <a:endParaRPr lang="fr-GP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07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E798D14-6FBC-B944-94DB-53B3D2D310E6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295802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n°19 : Conjuguer des verbes des 1er et 2ème groupes au présent de l’indicatif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Conjugue les verbes entre parenthèses au présent.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40" name="Tableau 5">
            <a:extLst>
              <a:ext uri="{FF2B5EF4-FFF2-40B4-BE49-F238E27FC236}">
                <a16:creationId xmlns:a16="http://schemas.microsoft.com/office/drawing/2014/main" id="{74593661-DD32-3D4B-9E02-308FF889B331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218886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n°20 : Le nombre du jour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Complète le rituel du nombre du jour.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C4B76FB9-0712-934E-BBD8-5EEBB73D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78" y="3882579"/>
            <a:ext cx="6000316" cy="6513432"/>
          </a:xfrm>
          <a:prstGeom prst="rect">
            <a:avLst/>
          </a:prstGeom>
        </p:spPr>
      </p:pic>
      <p:graphicFrame>
        <p:nvGraphicFramePr>
          <p:cNvPr id="8" name="Tableau 5">
            <a:extLst>
              <a:ext uri="{FF2B5EF4-FFF2-40B4-BE49-F238E27FC236}">
                <a16:creationId xmlns:a16="http://schemas.microsoft.com/office/drawing/2014/main" id="{6CDFAF81-7802-CC4E-B21D-C60D8D5D8BC3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933847"/>
          <a:ext cx="713574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• Les élèves et moi (choisir) ………………………………… les ateliers de la journée.</a:t>
                      </a:r>
                    </a:p>
                    <a:p>
                      <a:pPr algn="l"/>
                      <a:endParaRPr lang="fr-GP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fr-GP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• La maitresse (corriger) ……………………………....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l</a:t>
                      </a:r>
                      <a:r>
                        <a:rPr lang="fr-GP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es cahiers du jour tous les midis.</a:t>
                      </a:r>
                    </a:p>
                    <a:p>
                      <a:pPr algn="l"/>
                      <a:endParaRPr lang="fr-GP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fr-GP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• Léna et Mathieu (nourrir) ……………………………… leur chien Mikko.</a:t>
                      </a:r>
                    </a:p>
                    <a:p>
                      <a:pPr algn="l"/>
                      <a:endParaRPr lang="fr-GP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• Tu (copier) ………………………………. la leçon d’histoire dans ton cahier jaune. </a:t>
                      </a:r>
                      <a:endParaRPr lang="fr-GP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endParaRPr lang="fr-GP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fr-GP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• Astrid et Coline (aimer) ………………………………..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faire du shopping dans les boutiques de la ville.</a:t>
                      </a:r>
                      <a:endParaRPr lang="fr-GP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endParaRPr lang="fr-GP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fr-GP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• Annie et toi (décorer) ………………………………gaiement le sapin de Noël.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BEB4C69-F905-8049-BD46-158078B49DC8}"/>
              </a:ext>
            </a:extLst>
          </p:cNvPr>
          <p:cNvSpPr txBox="1"/>
          <p:nvPr/>
        </p:nvSpPr>
        <p:spPr>
          <a:xfrm>
            <a:off x="5397036" y="4487917"/>
            <a:ext cx="10070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GP" sz="1600" dirty="0"/>
              <a:t>1 345 654</a:t>
            </a:r>
          </a:p>
        </p:txBody>
      </p:sp>
    </p:spTree>
    <p:extLst>
      <p:ext uri="{BB962C8B-B14F-4D97-AF65-F5344CB8AC3E}">
        <p14:creationId xmlns:p14="http://schemas.microsoft.com/office/powerpoint/2010/main" val="3689402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1008</Words>
  <Application>Microsoft Macintosh PowerPoint</Application>
  <PresentationFormat>Personnalisé</PresentationFormat>
  <Paragraphs>157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Quicksand Book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1</cp:revision>
  <dcterms:created xsi:type="dcterms:W3CDTF">2021-09-19T22:57:01Z</dcterms:created>
  <dcterms:modified xsi:type="dcterms:W3CDTF">2021-09-19T23:24:04Z</dcterms:modified>
</cp:coreProperties>
</file>