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7"/>
  </p:normalViewPr>
  <p:slideViewPr>
    <p:cSldViewPr snapToGrid="0" snapToObjects="1">
      <p:cViewPr>
        <p:scale>
          <a:sx n="142" d="100"/>
          <a:sy n="142" d="100"/>
        </p:scale>
        <p:origin x="1472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EE205-4542-CD4E-ADBC-EF80BADC9BB4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P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59DE6-36B6-EE4F-8A7B-E100263C0EB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83524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1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65253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2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95915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3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87706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4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23005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5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9590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9C5C1-2DE4-1D43-969F-2019F9B8E2B9}" type="slidenum">
              <a:rPr lang="fr-GP" smtClean="0"/>
              <a:t>6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51742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24774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43604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2340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94838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20749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56617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25968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3220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70052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69702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84717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E6FD-4D80-3D49-9875-9CA386CB6357}" type="datetimeFigureOut">
              <a:rPr lang="fr-GP" smtClean="0"/>
              <a:t>11/09/2021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4EE6-1B96-0D4A-87C8-F9E8CD068B2C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82168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4E8715E-0A12-FA4C-90EE-2CA3C53C2BF2}"/>
              </a:ext>
            </a:extLst>
          </p:cNvPr>
          <p:cNvSpPr txBox="1"/>
          <p:nvPr/>
        </p:nvSpPr>
        <p:spPr>
          <a:xfrm>
            <a:off x="549785" y="171450"/>
            <a:ext cx="64601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GP" b="1" u="heavy" dirty="0"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Quicksand Book" panose="02070303000000060000" pitchFamily="18" charset="77"/>
              </a:rPr>
              <a:t>Plan de travail – Semaine du 13 au 17 septembre 2021</a:t>
            </a:r>
          </a:p>
          <a:p>
            <a:pPr algn="ctr"/>
            <a:r>
              <a:rPr lang="fr-GP" sz="1600" dirty="0">
                <a:latin typeface="+mj-lt"/>
              </a:rPr>
              <a:t>École élémentaire </a:t>
            </a:r>
            <a:r>
              <a:rPr lang="fr-FR" sz="1600" dirty="0">
                <a:latin typeface="+mj-lt"/>
              </a:rPr>
              <a:t>Bourg de Bouillante </a:t>
            </a:r>
            <a:r>
              <a:rPr lang="fr-GP" sz="1600" dirty="0">
                <a:latin typeface="+mj-lt"/>
              </a:rPr>
              <a:t>– Classe de CM2 – Mme AGAPE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EBE86CD-3274-C941-A12C-57DF9B783CE0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990953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 : Identifier la classe grammaticale d’un mot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Identifie la classe grammaticale de tous les mots de la phra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 suivante. Souligne en rouge les verbes, en bleu les noms, en noir les déterminants, en vert les adjectifs et en violet les prépositions.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56CF06E-F256-0341-BEC8-D252132C5E33}"/>
              </a:ext>
            </a:extLst>
          </p:cNvPr>
          <p:cNvSpPr/>
          <p:nvPr/>
        </p:nvSpPr>
        <p:spPr>
          <a:xfrm>
            <a:off x="1342518" y="1904317"/>
            <a:ext cx="487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j-lt"/>
              </a:rPr>
              <a:t>Mes petits camarades </a:t>
            </a:r>
            <a:r>
              <a:rPr lang="fr-FR" dirty="0">
                <a:solidFill>
                  <a:schemeClr val="dk1"/>
                </a:solidFill>
                <a:latin typeface="+mj-lt"/>
              </a:rPr>
              <a:t>travaillent à la maison.</a:t>
            </a:r>
            <a:endParaRPr lang="fr-GP" dirty="0">
              <a:latin typeface="+mj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105C41F-FDBA-A143-B616-AAEC8787BE6E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2623237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n°2 :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Quicksand Book" panose="02070303000000060000" pitchFamily="18" charset="77"/>
                          <a:ea typeface="+mn-ea"/>
                          <a:cs typeface="+mn-cs"/>
                        </a:rPr>
                        <a:t>Se remémorer l’orthographe de mots fréquents et mots irréguliers</a:t>
                      </a:r>
                      <a:endParaRPr lang="fr-GP" sz="1200" dirty="0">
                        <a:solidFill>
                          <a:schemeClr val="tx1"/>
                        </a:solidFill>
                        <a:latin typeface="Quicksand Book" panose="02070303000000060000" pitchFamily="18" charset="77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Écris les phrases dictées par un parent.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84C7636-3AE6-C542-B9A6-C1E5F9FEE4BB}"/>
              </a:ext>
            </a:extLst>
          </p:cNvPr>
          <p:cNvSpPr/>
          <p:nvPr/>
        </p:nvSpPr>
        <p:spPr>
          <a:xfrm>
            <a:off x="211966" y="3171877"/>
            <a:ext cx="7135740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latin typeface="+mj-l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GP" dirty="0">
              <a:latin typeface="+mj-lt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8D05BFE-00FA-7A43-90D2-CF0FD43191E9}"/>
              </a:ext>
            </a:extLst>
          </p:cNvPr>
          <p:cNvGraphicFramePr>
            <a:graphicFrameLocks noGrp="1"/>
          </p:cNvGraphicFramePr>
          <p:nvPr/>
        </p:nvGraphicFramePr>
        <p:xfrm>
          <a:off x="211968" y="4923207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n°3 :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Quicksand Book" panose="02070303000000060000" pitchFamily="18" charset="77"/>
                          <a:ea typeface="+mn-ea"/>
                          <a:cs typeface="+mn-cs"/>
                        </a:rPr>
                        <a:t>Connaitre l’ordre alphabétique</a:t>
                      </a:r>
                      <a:endParaRPr lang="fr-GP" sz="1200" dirty="0">
                        <a:solidFill>
                          <a:schemeClr val="tx1"/>
                        </a:solidFill>
                        <a:latin typeface="Quicksand Book" panose="02070303000000060000" pitchFamily="18" charset="77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Trace le chemin qui mène à la sortie. Passe de case en case en respectant l’ordre alphabétique.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8BAA22C-CFEE-2A43-8451-14EA79A2A8B3}"/>
              </a:ext>
            </a:extLst>
          </p:cNvPr>
          <p:cNvCxnSpPr>
            <a:cxnSpLocks/>
          </p:cNvCxnSpPr>
          <p:nvPr/>
        </p:nvCxnSpPr>
        <p:spPr>
          <a:xfrm>
            <a:off x="2142200" y="5542669"/>
            <a:ext cx="0" cy="13053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1DC4906-5770-864F-A294-26466A933EF0}"/>
              </a:ext>
            </a:extLst>
          </p:cNvPr>
          <p:cNvCxnSpPr>
            <a:cxnSpLocks/>
          </p:cNvCxnSpPr>
          <p:nvPr/>
        </p:nvCxnSpPr>
        <p:spPr>
          <a:xfrm>
            <a:off x="5444347" y="7633396"/>
            <a:ext cx="0" cy="1305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4CA51631-9D10-D646-8328-2C9C8EE37C26}"/>
              </a:ext>
            </a:extLst>
          </p:cNvPr>
          <p:cNvGraphicFramePr>
            <a:graphicFrameLocks noGrp="1"/>
          </p:cNvGraphicFramePr>
          <p:nvPr/>
        </p:nvGraphicFramePr>
        <p:xfrm>
          <a:off x="1718214" y="5695228"/>
          <a:ext cx="412324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649">
                  <a:extLst>
                    <a:ext uri="{9D8B030D-6E8A-4147-A177-3AD203B41FA5}">
                      <a16:colId xmlns:a16="http://schemas.microsoft.com/office/drawing/2014/main" val="2269007803"/>
                    </a:ext>
                  </a:extLst>
                </a:gridCol>
                <a:gridCol w="824649">
                  <a:extLst>
                    <a:ext uri="{9D8B030D-6E8A-4147-A177-3AD203B41FA5}">
                      <a16:colId xmlns:a16="http://schemas.microsoft.com/office/drawing/2014/main" val="1896480236"/>
                    </a:ext>
                  </a:extLst>
                </a:gridCol>
                <a:gridCol w="824649">
                  <a:extLst>
                    <a:ext uri="{9D8B030D-6E8A-4147-A177-3AD203B41FA5}">
                      <a16:colId xmlns:a16="http://schemas.microsoft.com/office/drawing/2014/main" val="1377239168"/>
                    </a:ext>
                  </a:extLst>
                </a:gridCol>
                <a:gridCol w="824649">
                  <a:extLst>
                    <a:ext uri="{9D8B030D-6E8A-4147-A177-3AD203B41FA5}">
                      <a16:colId xmlns:a16="http://schemas.microsoft.com/office/drawing/2014/main" val="100311369"/>
                    </a:ext>
                  </a:extLst>
                </a:gridCol>
                <a:gridCol w="824649">
                  <a:extLst>
                    <a:ext uri="{9D8B030D-6E8A-4147-A177-3AD203B41FA5}">
                      <a16:colId xmlns:a16="http://schemas.microsoft.com/office/drawing/2014/main" val="173583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laurier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maison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né</a:t>
                      </a:r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nuphar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nébuleuse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névrose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7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lapereau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1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mais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1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obtenir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1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obtention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1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partenaire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156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2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punition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portillon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participer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chemin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partager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0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portail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80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portière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80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quarante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80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quartier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803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50" b="0" dirty="0">
                          <a:solidFill>
                            <a:schemeClr val="tx1"/>
                          </a:solidFill>
                          <a:latin typeface="+mj-lt"/>
                        </a:rPr>
                        <a:t>quatre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803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07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chien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61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résidence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61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rester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61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vélo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615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dinosaure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6156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0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savonner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savourer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savoir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raison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alphabet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4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saumon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7C7C">
                        <a:alpha val="7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savant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7C7C">
                        <a:alpha val="7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tétine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7C7C">
                        <a:alpha val="7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utiliser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7C7C">
                        <a:alpha val="7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voiture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7C7C">
                        <a:alpha val="7764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07081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2EAAA61E-8657-DF48-A482-BACE2E3D16FD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7975970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n°4 : 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Quicksand Book" panose="02070303000000060000" pitchFamily="18" charset="77"/>
                          <a:ea typeface="+mn-ea"/>
                          <a:cs typeface="+mn-cs"/>
                        </a:rPr>
                        <a:t>Connaitre la valeur de chaque chiffre composant un nombre entier</a:t>
                      </a:r>
                      <a:endParaRPr lang="fr-GP" sz="1200" dirty="0">
                        <a:solidFill>
                          <a:schemeClr val="tx1"/>
                        </a:solidFill>
                        <a:latin typeface="Quicksand Book" panose="02070303000000060000" pitchFamily="18" charset="77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Trouve le nombre mystère en suivant les instructions.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pic>
        <p:nvPicPr>
          <p:cNvPr id="45" name="Image 4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72B6E1-A641-1E4B-A2FD-E864A7B2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677" y="8584054"/>
            <a:ext cx="3606317" cy="19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EBE86CD-3274-C941-A12C-57DF9B783CE0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77721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n°5 : Connaitre le vocabulaire et le codage en géométrie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Replace les mots qui ont été masqués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pour que la description corresponde à la figure proposée. Pour indiquer tes réponses, colorie chaque cercle de la bonne couleur.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pSp>
        <p:nvGrpSpPr>
          <p:cNvPr id="19" name="Groupe 18">
            <a:extLst>
              <a:ext uri="{FF2B5EF4-FFF2-40B4-BE49-F238E27FC236}">
                <a16:creationId xmlns:a16="http://schemas.microsoft.com/office/drawing/2014/main" id="{2CF6735A-3894-714E-8CD8-322F81DCA048}"/>
              </a:ext>
            </a:extLst>
          </p:cNvPr>
          <p:cNvGrpSpPr/>
          <p:nvPr/>
        </p:nvGrpSpPr>
        <p:grpSpPr>
          <a:xfrm>
            <a:off x="1380067" y="1104794"/>
            <a:ext cx="4907638" cy="2403877"/>
            <a:chOff x="1380067" y="1104794"/>
            <a:chExt cx="4907638" cy="240387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487AFFE-C0FD-5347-8579-38E4B2924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8461" y="1104794"/>
              <a:ext cx="4502750" cy="230832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A1AA4E-C2DD-4F4C-AD20-E7C3B4C36820}"/>
                </a:ext>
              </a:extLst>
            </p:cNvPr>
            <p:cNvSpPr/>
            <p:nvPr/>
          </p:nvSpPr>
          <p:spPr>
            <a:xfrm>
              <a:off x="1380067" y="3081867"/>
              <a:ext cx="270933" cy="331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114891-09A6-6849-8BAA-7C707F2CBC18}"/>
                </a:ext>
              </a:extLst>
            </p:cNvPr>
            <p:cNvSpPr/>
            <p:nvPr/>
          </p:nvSpPr>
          <p:spPr>
            <a:xfrm>
              <a:off x="6016772" y="3131989"/>
              <a:ext cx="270933" cy="331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A8A7A3-5411-8646-886D-BA6C22A974FD}"/>
                </a:ext>
              </a:extLst>
            </p:cNvPr>
            <p:cNvSpPr/>
            <p:nvPr/>
          </p:nvSpPr>
          <p:spPr>
            <a:xfrm>
              <a:off x="5881036" y="3247492"/>
              <a:ext cx="150175" cy="261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</p:grpSp>
      <p:graphicFrame>
        <p:nvGraphicFramePr>
          <p:cNvPr id="21" name="Tableau 5">
            <a:extLst>
              <a:ext uri="{FF2B5EF4-FFF2-40B4-BE49-F238E27FC236}">
                <a16:creationId xmlns:a16="http://schemas.microsoft.com/office/drawing/2014/main" id="{A5AFD3E1-B806-CB4D-9073-98AEFEE2185E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3624174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n°6 : Identifier le verbe conjugué dans une phrase simple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Dans chaque phrase, souligne le verbe conjugué.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F44404C-D815-C04D-8224-92E1021053C0}"/>
              </a:ext>
            </a:extLst>
          </p:cNvPr>
          <p:cNvSpPr/>
          <p:nvPr/>
        </p:nvSpPr>
        <p:spPr>
          <a:xfrm>
            <a:off x="211966" y="4288317"/>
            <a:ext cx="71357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j-lt"/>
              </a:rPr>
              <a:t>Le cheval court dans le pré. 		Le facteur apporte un paquet.</a:t>
            </a:r>
          </a:p>
          <a:p>
            <a:endParaRPr lang="fr-FR" sz="1400" dirty="0">
              <a:latin typeface="+mj-lt"/>
            </a:endParaRPr>
          </a:p>
          <a:p>
            <a:r>
              <a:rPr lang="fr-FR" dirty="0">
                <a:latin typeface="+mj-lt"/>
              </a:rPr>
              <a:t>Regarde ce joli chien ! 			La vieille dame dort dans son fauteuil. </a:t>
            </a:r>
          </a:p>
        </p:txBody>
      </p:sp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BE798D14-6FBC-B944-94DB-53B3D2D310E6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5342524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n°7 : Identifier le genre et le nombre d’un groupe nominal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Trace le chemin qui mène à la sortie. Passe uniquement sur des cases qui contiennent des groupes nominaux féminins singuliers.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pic>
        <p:nvPicPr>
          <p:cNvPr id="32" name="Image 31" descr="Une image contenant table&#10;&#10;Description générée automatiquement">
            <a:extLst>
              <a:ext uri="{FF2B5EF4-FFF2-40B4-BE49-F238E27FC236}">
                <a16:creationId xmlns:a16="http://schemas.microsoft.com/office/drawing/2014/main" id="{4B15F0D9-10B9-6847-A2FD-E0ECAEB35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273" y="6073771"/>
            <a:ext cx="3541126" cy="1954097"/>
          </a:xfrm>
          <a:prstGeom prst="rect">
            <a:avLst/>
          </a:prstGeom>
        </p:spPr>
      </p:pic>
      <p:graphicFrame>
        <p:nvGraphicFramePr>
          <p:cNvPr id="40" name="Tableau 5">
            <a:extLst>
              <a:ext uri="{FF2B5EF4-FFF2-40B4-BE49-F238E27FC236}">
                <a16:creationId xmlns:a16="http://schemas.microsoft.com/office/drawing/2014/main" id="{74593661-DD32-3D4B-9E02-308FF889B331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8136284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n°8 : Donner le groupe d’un verbe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Trace le chemin qui mène à la sortie. Passe uniquement sur des cases qui contiennent des verbes du 2</a:t>
                      </a:r>
                      <a:r>
                        <a:rPr lang="fr-FR" sz="120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groupe.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pic>
        <p:nvPicPr>
          <p:cNvPr id="48" name="Image 47" descr="Une image contenant table&#10;&#10;Description générée automatiquement">
            <a:extLst>
              <a:ext uri="{FF2B5EF4-FFF2-40B4-BE49-F238E27FC236}">
                <a16:creationId xmlns:a16="http://schemas.microsoft.com/office/drawing/2014/main" id="{479593D9-BD03-E04E-84AC-FA64F4934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273" y="8707236"/>
            <a:ext cx="3541126" cy="19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EBE86CD-3274-C941-A12C-57DF9B783CE0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77721"/>
          <a:ext cx="713574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935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  <a:gridCol w="1783935">
                  <a:extLst>
                    <a:ext uri="{9D8B030D-6E8A-4147-A177-3AD203B41FA5}">
                      <a16:colId xmlns:a16="http://schemas.microsoft.com/office/drawing/2014/main" val="1386058529"/>
                    </a:ext>
                  </a:extLst>
                </a:gridCol>
                <a:gridCol w="1783935">
                  <a:extLst>
                    <a:ext uri="{9D8B030D-6E8A-4147-A177-3AD203B41FA5}">
                      <a16:colId xmlns:a16="http://schemas.microsoft.com/office/drawing/2014/main" val="3360666108"/>
                    </a:ext>
                  </a:extLst>
                </a:gridCol>
                <a:gridCol w="1783935">
                  <a:extLst>
                    <a:ext uri="{9D8B030D-6E8A-4147-A177-3AD203B41FA5}">
                      <a16:colId xmlns:a16="http://schemas.microsoft.com/office/drawing/2014/main" val="184092655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n°9 : Poser et calculer des additions et des soustractions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Pose et calcule les additions et les soustractions suivantes.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12 876 + 7 699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9 092 + 72 446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9 876 – 5 432</a:t>
                      </a: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1 248 – 679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8006"/>
                  </a:ext>
                </a:extLst>
              </a:tr>
            </a:tbl>
          </a:graphicData>
        </a:graphic>
      </p:graphicFrame>
      <p:graphicFrame>
        <p:nvGraphicFramePr>
          <p:cNvPr id="21" name="Tableau 5">
            <a:extLst>
              <a:ext uri="{FF2B5EF4-FFF2-40B4-BE49-F238E27FC236}">
                <a16:creationId xmlns:a16="http://schemas.microsoft.com/office/drawing/2014/main" id="{A5AFD3E1-B806-CB4D-9073-98AEFEE2185E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448521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n°10 : Estimer une unité de mesure de longueur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Colorie l’unité de longueur appropriée parmi celles proposées.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BE798D14-6FBC-B944-94DB-53B3D2D310E6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4955651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n°11 : Écrire en chiffres des nombres entiers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Écris les nombres dictés par un parent.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40" name="Tableau 5">
            <a:extLst>
              <a:ext uri="{FF2B5EF4-FFF2-40B4-BE49-F238E27FC236}">
                <a16:creationId xmlns:a16="http://schemas.microsoft.com/office/drawing/2014/main" id="{74593661-DD32-3D4B-9E02-308FF889B331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7201511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n°12 : Concevoir et écrire de manière autonome une à plusieurs phrases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Raconte tes grandes vacances.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5727ECCE-3782-9043-8BC0-C06A12F1FD34}"/>
              </a:ext>
            </a:extLst>
          </p:cNvPr>
          <p:cNvGrpSpPr/>
          <p:nvPr/>
        </p:nvGrpSpPr>
        <p:grpSpPr>
          <a:xfrm>
            <a:off x="264177" y="5664550"/>
            <a:ext cx="7031318" cy="426720"/>
            <a:chOff x="335280" y="5730240"/>
            <a:chExt cx="7031318" cy="4267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BED845-7179-224D-AA06-E8F2B2CB6D90}"/>
                </a:ext>
              </a:extLst>
            </p:cNvPr>
            <p:cNvSpPr/>
            <p:nvPr/>
          </p:nvSpPr>
          <p:spPr>
            <a:xfrm>
              <a:off x="335280" y="5730240"/>
              <a:ext cx="1651175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A34147-026A-3640-83DA-2FC07D7FA682}"/>
                </a:ext>
              </a:extLst>
            </p:cNvPr>
            <p:cNvSpPr/>
            <p:nvPr/>
          </p:nvSpPr>
          <p:spPr>
            <a:xfrm>
              <a:off x="2128661" y="5730240"/>
              <a:ext cx="1651175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E91A36-FB72-3146-97DA-407FD658740E}"/>
                </a:ext>
              </a:extLst>
            </p:cNvPr>
            <p:cNvSpPr/>
            <p:nvPr/>
          </p:nvSpPr>
          <p:spPr>
            <a:xfrm>
              <a:off x="3922042" y="5730240"/>
              <a:ext cx="1651175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DD2EE0-8ECD-2D46-A2A1-846392D6BCBB}"/>
                </a:ext>
              </a:extLst>
            </p:cNvPr>
            <p:cNvSpPr/>
            <p:nvPr/>
          </p:nvSpPr>
          <p:spPr>
            <a:xfrm>
              <a:off x="5715423" y="5730240"/>
              <a:ext cx="1651175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8CB2125-B60D-D841-A3BC-56D247259FC5}"/>
              </a:ext>
            </a:extLst>
          </p:cNvPr>
          <p:cNvGrpSpPr/>
          <p:nvPr/>
        </p:nvGrpSpPr>
        <p:grpSpPr>
          <a:xfrm>
            <a:off x="264177" y="6371350"/>
            <a:ext cx="7031318" cy="426720"/>
            <a:chOff x="335280" y="5730240"/>
            <a:chExt cx="7031318" cy="4267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53808D-B8AF-A541-89FB-ECFB4B4BD1BA}"/>
                </a:ext>
              </a:extLst>
            </p:cNvPr>
            <p:cNvSpPr/>
            <p:nvPr/>
          </p:nvSpPr>
          <p:spPr>
            <a:xfrm>
              <a:off x="335280" y="5730240"/>
              <a:ext cx="1651175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7555DA-BE53-CF43-A4B8-96326F98C8E8}"/>
                </a:ext>
              </a:extLst>
            </p:cNvPr>
            <p:cNvSpPr/>
            <p:nvPr/>
          </p:nvSpPr>
          <p:spPr>
            <a:xfrm>
              <a:off x="2128661" y="5730240"/>
              <a:ext cx="1651175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AADD58-4570-384B-9A4D-67C654331727}"/>
                </a:ext>
              </a:extLst>
            </p:cNvPr>
            <p:cNvSpPr/>
            <p:nvPr/>
          </p:nvSpPr>
          <p:spPr>
            <a:xfrm>
              <a:off x="3922042" y="5730240"/>
              <a:ext cx="1651175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0AEA0-2085-124C-8A45-BD1C319E45AC}"/>
                </a:ext>
              </a:extLst>
            </p:cNvPr>
            <p:cNvSpPr/>
            <p:nvPr/>
          </p:nvSpPr>
          <p:spPr>
            <a:xfrm>
              <a:off x="5715423" y="5730240"/>
              <a:ext cx="1651175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F8978E7-A351-2849-A106-041572DA04DB}"/>
              </a:ext>
            </a:extLst>
          </p:cNvPr>
          <p:cNvSpPr/>
          <p:nvPr/>
        </p:nvSpPr>
        <p:spPr>
          <a:xfrm>
            <a:off x="215134" y="7618452"/>
            <a:ext cx="7135740" cy="306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latin typeface="+mj-lt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fr-FR" dirty="0"/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GP" dirty="0"/>
          </a:p>
          <a:p>
            <a:pPr algn="ctr">
              <a:lnSpc>
                <a:spcPct val="120000"/>
              </a:lnSpc>
            </a:pPr>
            <a:endParaRPr lang="fr-GP" dirty="0">
              <a:latin typeface="+mj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0E7A2EA-9476-3049-BDF4-798086FE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46" y="2999180"/>
            <a:ext cx="6989379" cy="17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EBE86CD-3274-C941-A12C-57DF9B783CE0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77721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n°13 : Trouver l’infinitif d’un verbe conjugué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Colorie d’une même couleur les verbes conjugués avec leur infinitif.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21" name="Tableau 5">
            <a:extLst>
              <a:ext uri="{FF2B5EF4-FFF2-40B4-BE49-F238E27FC236}">
                <a16:creationId xmlns:a16="http://schemas.microsoft.com/office/drawing/2014/main" id="{A5AFD3E1-B806-CB4D-9073-98AEFEE2185E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665691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n°14 : Convertir des mesures de longueur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Convertis ces longueurs dans l’unité demandée.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BE798D14-6FBC-B944-94DB-53B3D2D310E6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4748828"/>
          <a:ext cx="71357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n°15 : Comprendre un article de dictionnaire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Trouve l’exemple qui correspond à chaque sens du mot « figure ». Inscris le numéro correspondant dans chaque cercle.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40" name="Tableau 5">
            <a:extLst>
              <a:ext uri="{FF2B5EF4-FFF2-40B4-BE49-F238E27FC236}">
                <a16:creationId xmlns:a16="http://schemas.microsoft.com/office/drawing/2014/main" id="{74593661-DD32-3D4B-9E02-308FF889B331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8089377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n°16 : Identifier le type d’une phrase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Coche la case correspondant à chaque type de phrase.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pSp>
        <p:nvGrpSpPr>
          <p:cNvPr id="31" name="Groupe 30">
            <a:extLst>
              <a:ext uri="{FF2B5EF4-FFF2-40B4-BE49-F238E27FC236}">
                <a16:creationId xmlns:a16="http://schemas.microsoft.com/office/drawing/2014/main" id="{1414E66D-4686-DD4B-8C20-6CC0C68C5AD4}"/>
              </a:ext>
            </a:extLst>
          </p:cNvPr>
          <p:cNvGrpSpPr/>
          <p:nvPr/>
        </p:nvGrpSpPr>
        <p:grpSpPr>
          <a:xfrm>
            <a:off x="1555819" y="6597708"/>
            <a:ext cx="4448036" cy="1211753"/>
            <a:chOff x="293653" y="929187"/>
            <a:chExt cx="4448036" cy="1211753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A19FB39-CC4C-A848-809F-78B25C980677}"/>
                </a:ext>
              </a:extLst>
            </p:cNvPr>
            <p:cNvGrpSpPr/>
            <p:nvPr/>
          </p:nvGrpSpPr>
          <p:grpSpPr>
            <a:xfrm>
              <a:off x="4561689" y="1070855"/>
              <a:ext cx="180000" cy="1029314"/>
              <a:chOff x="9976655" y="4478408"/>
              <a:chExt cx="198310" cy="1120281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8A0462B2-5819-A74E-B99C-38369A4DE3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76655" y="5402781"/>
                <a:ext cx="198310" cy="1959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highlight>
                    <a:srgbClr val="FFFF00"/>
                  </a:highlight>
                </a:endParaRP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A30BEA13-7C05-9645-B902-D4E4698963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76655" y="5092872"/>
                <a:ext cx="198310" cy="1959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highlight>
                    <a:srgbClr val="FFFF00"/>
                  </a:highlight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B62575C3-BAF6-9C4B-86B5-9F3F41DEB8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76655" y="4783593"/>
                <a:ext cx="198310" cy="1959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highlight>
                    <a:srgbClr val="FFFF00"/>
                  </a:highlight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B19796C8-A9B5-3E48-AAE0-AA6146BD97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76655" y="4478408"/>
                <a:ext cx="198310" cy="1959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81D8900-BD2C-1C4B-94B1-E757E3AB0BC7}"/>
                </a:ext>
              </a:extLst>
            </p:cNvPr>
            <p:cNvSpPr txBox="1"/>
            <p:nvPr/>
          </p:nvSpPr>
          <p:spPr>
            <a:xfrm>
              <a:off x="293653" y="929187"/>
              <a:ext cx="4271297" cy="38228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ct val="180000"/>
                </a:lnSpc>
              </a:pPr>
              <a:r>
                <a:rPr lang="fr-FR" sz="1200" dirty="0">
                  <a:latin typeface="+mj-lt"/>
                  <a:ea typeface="AGRestingTeacherFaceSolid" panose="02000603000000000000" pitchFamily="2" charset="0"/>
                </a:rPr>
                <a:t>Jean Jaurès était une grande </a:t>
              </a:r>
              <a:r>
                <a:rPr lang="fr-FR" sz="1200" b="1" dirty="0">
                  <a:ea typeface="AGRestingTeacherFaceSolid" panose="02000603000000000000" pitchFamily="2" charset="0"/>
                </a:rPr>
                <a:t>figure</a:t>
              </a:r>
              <a:r>
                <a:rPr lang="fr-FR" sz="1200" dirty="0">
                  <a:latin typeface="+mj-lt"/>
                  <a:ea typeface="AGRestingTeacherFaceSolid" panose="02000603000000000000" pitchFamily="2" charset="0"/>
                </a:rPr>
                <a:t> du monde politique en France.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1D90E90-B28E-AC4E-8572-B651414FB777}"/>
                </a:ext>
              </a:extLst>
            </p:cNvPr>
            <p:cNvSpPr txBox="1"/>
            <p:nvPr/>
          </p:nvSpPr>
          <p:spPr>
            <a:xfrm>
              <a:off x="400058" y="1213383"/>
              <a:ext cx="4168257" cy="382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ct val="180000"/>
                </a:lnSpc>
              </a:pPr>
              <a:r>
                <a:rPr lang="fr-FR" sz="1200" dirty="0">
                  <a:latin typeface="+mj-lt"/>
                  <a:ea typeface="AGRestingTeacherFaceSolid" panose="02000603000000000000" pitchFamily="2" charset="0"/>
                </a:rPr>
                <a:t>Les patineurs exécutent un enchainement de </a:t>
              </a:r>
              <a:r>
                <a:rPr lang="fr-FR" sz="1200" b="1" dirty="0">
                  <a:ea typeface="AGRestingTeacherFaceSolid" panose="02000603000000000000" pitchFamily="2" charset="0"/>
                </a:rPr>
                <a:t>figures</a:t>
              </a:r>
              <a:r>
                <a:rPr lang="fr-FR" sz="1200" dirty="0">
                  <a:latin typeface="+mj-lt"/>
                  <a:ea typeface="AGRestingTeacherFaceSolid" panose="02000603000000000000" pitchFamily="2" charset="0"/>
                </a:rPr>
                <a:t> sur la glace.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46935FF-F687-E24F-92D8-20C20FEF8E01}"/>
                </a:ext>
              </a:extLst>
            </p:cNvPr>
            <p:cNvSpPr txBox="1"/>
            <p:nvPr/>
          </p:nvSpPr>
          <p:spPr>
            <a:xfrm>
              <a:off x="1950076" y="1491807"/>
              <a:ext cx="2619243" cy="38222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ct val="180000"/>
                </a:lnSpc>
              </a:pPr>
              <a:r>
                <a:rPr lang="fr-FR" sz="1200" dirty="0">
                  <a:latin typeface="+mj-lt"/>
                  <a:ea typeface="AGRestingTeacherFaceSolid" panose="02000603000000000000" pitchFamily="2" charset="0"/>
                </a:rPr>
                <a:t>Julie a la </a:t>
              </a:r>
              <a:r>
                <a:rPr lang="fr-FR" sz="1200" b="1" dirty="0">
                  <a:ea typeface="AGRestingTeacherFaceSolid" panose="02000603000000000000" pitchFamily="2" charset="0"/>
                </a:rPr>
                <a:t>figure</a:t>
              </a:r>
              <a:r>
                <a:rPr lang="fr-FR" sz="1200" dirty="0">
                  <a:latin typeface="+mj-lt"/>
                  <a:ea typeface="AGRestingTeacherFaceSolid" panose="02000603000000000000" pitchFamily="2" charset="0"/>
                </a:rPr>
                <a:t> barbouillée de chocolat.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DD528783-5189-D24F-968D-D306BF1BAC5A}"/>
                </a:ext>
              </a:extLst>
            </p:cNvPr>
            <p:cNvSpPr txBox="1"/>
            <p:nvPr/>
          </p:nvSpPr>
          <p:spPr>
            <a:xfrm>
              <a:off x="539305" y="1758656"/>
              <a:ext cx="4022383" cy="3822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r">
                <a:lnSpc>
                  <a:spcPct val="180000"/>
                </a:lnSpc>
              </a:pPr>
              <a:r>
                <a:rPr lang="fr-FR" sz="1200" dirty="0">
                  <a:latin typeface="+mj-lt"/>
                  <a:ea typeface="AGRestingTeacherFaceSolid" panose="02000603000000000000" pitchFamily="2" charset="0"/>
                </a:rPr>
                <a:t>Le carré, le triangle et le cercle sont des </a:t>
              </a:r>
              <a:r>
                <a:rPr lang="fr-FR" sz="1200" b="1" dirty="0">
                  <a:ea typeface="AGRestingTeacherFaceSolid" panose="02000603000000000000" pitchFamily="2" charset="0"/>
                </a:rPr>
                <a:t>figures</a:t>
              </a:r>
              <a:r>
                <a:rPr lang="fr-FR" sz="1200" dirty="0">
                  <a:latin typeface="+mj-lt"/>
                  <a:ea typeface="AGRestingTeacherFaceSolid" panose="02000603000000000000" pitchFamily="2" charset="0"/>
                </a:rPr>
                <a:t> géométriques.</a:t>
              </a:r>
            </a:p>
          </p:txBody>
        </p:sp>
      </p:grpSp>
      <p:graphicFrame>
        <p:nvGraphicFramePr>
          <p:cNvPr id="42" name="Tableau 6">
            <a:extLst>
              <a:ext uri="{FF2B5EF4-FFF2-40B4-BE49-F238E27FC236}">
                <a16:creationId xmlns:a16="http://schemas.microsoft.com/office/drawing/2014/main" id="{6A244DB8-2A6A-D94D-A49F-9FF7BB556859}"/>
              </a:ext>
            </a:extLst>
          </p:cNvPr>
          <p:cNvGraphicFramePr>
            <a:graphicFrameLocks noGrp="1"/>
          </p:cNvGraphicFramePr>
          <p:nvPr/>
        </p:nvGraphicFramePr>
        <p:xfrm>
          <a:off x="1723220" y="5567432"/>
          <a:ext cx="4287725" cy="100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3162">
                  <a:extLst>
                    <a:ext uri="{9D8B030D-6E8A-4147-A177-3AD203B41FA5}">
                      <a16:colId xmlns:a16="http://schemas.microsoft.com/office/drawing/2014/main" val="2233658792"/>
                    </a:ext>
                  </a:extLst>
                </a:gridCol>
                <a:gridCol w="3534563">
                  <a:extLst>
                    <a:ext uri="{9D8B030D-6E8A-4147-A177-3AD203B41FA5}">
                      <a16:colId xmlns:a16="http://schemas.microsoft.com/office/drawing/2014/main" val="2263674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3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r>
                        <a:rPr lang="fr-GP" sz="1200" dirty="0">
                          <a:solidFill>
                            <a:schemeClr val="tx1"/>
                          </a:solidFill>
                          <a:latin typeface="+mn-lt"/>
                        </a:rPr>
                        <a:t>figure</a:t>
                      </a:r>
                      <a:endParaRPr lang="fr-GP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GP" sz="300" b="1" kern="1200" dirty="0">
                        <a:solidFill>
                          <a:schemeClr val="tx1"/>
                        </a:solidFill>
                        <a:highlight>
                          <a:srgbClr val="FEF5A6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fr-GP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Partie antérieure de la tête ; visage.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GP" sz="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fr-GP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Représentation d’une forme par un dessin.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GP" sz="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fr-GP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Suite de mouvements précis, de pas, qu’on exécute.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GP" sz="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fr-GP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Personnage célèbre ou personnalité marquante.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GP" sz="300" b="0" kern="1200" dirty="0">
                        <a:solidFill>
                          <a:schemeClr val="tx1"/>
                        </a:solidFill>
                        <a:highlight>
                          <a:srgbClr val="FFCDCA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346781"/>
                  </a:ext>
                </a:extLst>
              </a:tr>
            </a:tbl>
          </a:graphicData>
        </a:graphic>
      </p:graphicFrame>
      <p:grpSp>
        <p:nvGrpSpPr>
          <p:cNvPr id="43" name="Groupe 42">
            <a:extLst>
              <a:ext uri="{FF2B5EF4-FFF2-40B4-BE49-F238E27FC236}">
                <a16:creationId xmlns:a16="http://schemas.microsoft.com/office/drawing/2014/main" id="{A857A400-C827-5D41-BD10-288D9D691357}"/>
              </a:ext>
            </a:extLst>
          </p:cNvPr>
          <p:cNvGrpSpPr/>
          <p:nvPr/>
        </p:nvGrpSpPr>
        <p:grpSpPr>
          <a:xfrm>
            <a:off x="2175213" y="5624972"/>
            <a:ext cx="385234" cy="276999"/>
            <a:chOff x="6413509" y="1836145"/>
            <a:chExt cx="385234" cy="276999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3EE0A176-B157-0648-B0EF-47ADF50A361A}"/>
                </a:ext>
              </a:extLst>
            </p:cNvPr>
            <p:cNvSpPr/>
            <p:nvPr/>
          </p:nvSpPr>
          <p:spPr>
            <a:xfrm>
              <a:off x="6446229" y="1877934"/>
              <a:ext cx="319793" cy="1915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GP" sz="1200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72DCF52-DEDF-254D-8757-72A8904671CE}"/>
                </a:ext>
              </a:extLst>
            </p:cNvPr>
            <p:cNvSpPr txBox="1"/>
            <p:nvPr/>
          </p:nvSpPr>
          <p:spPr>
            <a:xfrm>
              <a:off x="6413509" y="1836145"/>
              <a:ext cx="385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GP" sz="1200" dirty="0">
                  <a:latin typeface="Avenir Next Condensed" panose="020B0506020202020204" pitchFamily="34" charset="0"/>
                </a:rPr>
                <a:t>n. f.</a:t>
              </a:r>
            </a:p>
          </p:txBody>
        </p:sp>
      </p:grpSp>
      <p:pic>
        <p:nvPicPr>
          <p:cNvPr id="13" name="Image 12" descr="Une image contenant table&#10;&#10;Description générée automatiquement">
            <a:extLst>
              <a:ext uri="{FF2B5EF4-FFF2-40B4-BE49-F238E27FC236}">
                <a16:creationId xmlns:a16="http://schemas.microsoft.com/office/drawing/2014/main" id="{564A3587-A062-654D-B9D1-224898117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51" y="8712550"/>
            <a:ext cx="5985822" cy="1723987"/>
          </a:xfrm>
          <a:prstGeom prst="rect">
            <a:avLst/>
          </a:prstGeom>
        </p:spPr>
      </p:pic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C73F6033-C9EB-1F46-B381-7B3B9BC6D99A}"/>
              </a:ext>
            </a:extLst>
          </p:cNvPr>
          <p:cNvGraphicFramePr>
            <a:graphicFrameLocks noGrp="1"/>
          </p:cNvGraphicFramePr>
          <p:nvPr/>
        </p:nvGraphicFramePr>
        <p:xfrm>
          <a:off x="379258" y="1003310"/>
          <a:ext cx="686680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51">
                  <a:extLst>
                    <a:ext uri="{9D8B030D-6E8A-4147-A177-3AD203B41FA5}">
                      <a16:colId xmlns:a16="http://schemas.microsoft.com/office/drawing/2014/main" val="1630867474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1274255691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440077460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2807759013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3172537704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1485869473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4123564221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1999890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J’ai vu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Nous écoutons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Il a fini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Tu auras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ÉTUDIER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VOIR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751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Tu diras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Vous étudiiez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Je partirai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Vous mettiez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PARTIR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ÉCOUTER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DIRE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ALLER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7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J’ai compris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Elle savait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Elles sont allées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Nous faisions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SAVOIR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COMPREN-DRE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METTRE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AVOIR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415629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824922C9-47B7-4F48-A307-F4690040B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4" y="3330004"/>
            <a:ext cx="7246066" cy="12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EBE86CD-3274-C941-A12C-57DF9B783CE0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77721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n°17 : Écrire sans erreur les homophones grammaticaux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Dans chaque phrase, entoure la bonne réponse.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21" name="Tableau 5">
            <a:extLst>
              <a:ext uri="{FF2B5EF4-FFF2-40B4-BE49-F238E27FC236}">
                <a16:creationId xmlns:a16="http://schemas.microsoft.com/office/drawing/2014/main" id="{A5AFD3E1-B806-CB4D-9073-98AEFEE2185E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2136715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n°18 : Copier un texte sans erreur en respectant la présentation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Copie lisiblement le texte en respectant la présentation, l’orthographe et la ponctuation.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944CAA-8FB8-5D48-8132-58C8FF89A299}"/>
              </a:ext>
            </a:extLst>
          </p:cNvPr>
          <p:cNvSpPr/>
          <p:nvPr/>
        </p:nvSpPr>
        <p:spPr>
          <a:xfrm>
            <a:off x="211966" y="873410"/>
            <a:ext cx="7135740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Les bucherons </a:t>
            </a:r>
            <a:r>
              <a:rPr lang="fr-FR" sz="1400" b="1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[on / ont] </a:t>
            </a:r>
            <a:r>
              <a:rPr lang="fr-FR" sz="1400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commencé </a:t>
            </a:r>
            <a:r>
              <a:rPr lang="fr-FR" sz="1400" b="1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[a / à] </a:t>
            </a:r>
            <a:r>
              <a:rPr lang="fr-FR" sz="1400" dirty="0">
                <a:latin typeface="+mj-lt"/>
                <a:ea typeface="SimSun" panose="02010600030101010101" pitchFamily="2" charset="-122"/>
                <a:cs typeface="Lucida Sans" panose="020B0602030504020204" pitchFamily="34" charset="77"/>
              </a:rPr>
              <a:t>couper du bois.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+mj-lt"/>
              </a:rPr>
              <a:t>Le poème </a:t>
            </a:r>
            <a:r>
              <a:rPr lang="fr-FR" sz="1400" b="1" dirty="0">
                <a:latin typeface="+mj-lt"/>
              </a:rPr>
              <a:t>[et / est] </a:t>
            </a:r>
            <a:r>
              <a:rPr lang="fr-FR" sz="1400" dirty="0">
                <a:latin typeface="+mj-lt"/>
              </a:rPr>
              <a:t>long </a:t>
            </a:r>
            <a:r>
              <a:rPr lang="fr-FR" sz="1400" b="1" dirty="0">
                <a:latin typeface="+mj-lt"/>
              </a:rPr>
              <a:t>[et / est] </a:t>
            </a:r>
            <a:r>
              <a:rPr lang="fr-FR" sz="1400" dirty="0">
                <a:latin typeface="+mj-lt"/>
              </a:rPr>
              <a:t>difficile à apprendre.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+mj-lt"/>
              </a:rPr>
              <a:t>Ils </a:t>
            </a:r>
            <a:r>
              <a:rPr lang="fr-FR" sz="1400" b="1" dirty="0">
                <a:latin typeface="+mj-lt"/>
              </a:rPr>
              <a:t>[son / sont] </a:t>
            </a:r>
            <a:r>
              <a:rPr lang="fr-FR" sz="1400" dirty="0">
                <a:latin typeface="+mj-lt"/>
              </a:rPr>
              <a:t>heureux de fêter </a:t>
            </a:r>
            <a:r>
              <a:rPr lang="fr-FR" sz="1400" b="1" dirty="0">
                <a:latin typeface="+mj-lt"/>
              </a:rPr>
              <a:t>[son / sont] </a:t>
            </a:r>
            <a:r>
              <a:rPr lang="fr-FR" sz="1400" dirty="0">
                <a:latin typeface="+mj-lt"/>
              </a:rPr>
              <a:t>anniversaire.</a:t>
            </a:r>
            <a:r>
              <a:rPr lang="fr-GP" sz="1400" dirty="0">
                <a:latin typeface="+mj-lt"/>
              </a:rPr>
              <a:t> </a:t>
            </a:r>
            <a:endParaRPr lang="fr-FR" sz="1400" dirty="0">
              <a:latin typeface="+mj-lt"/>
            </a:endParaRPr>
          </a:p>
        </p:txBody>
      </p:sp>
      <p:pic>
        <p:nvPicPr>
          <p:cNvPr id="10241" name="Picture 1" descr="page4image40310256">
            <a:extLst>
              <a:ext uri="{FF2B5EF4-FFF2-40B4-BE49-F238E27FC236}">
                <a16:creationId xmlns:a16="http://schemas.microsoft.com/office/drawing/2014/main" id="{09B8C4AC-8890-A945-B0C0-2DFD1FF4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5" y="5340859"/>
            <a:ext cx="7135740" cy="40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FE6BE4-F51B-544A-B6E1-4D7C70668A37}"/>
              </a:ext>
            </a:extLst>
          </p:cNvPr>
          <p:cNvSpPr/>
          <p:nvPr/>
        </p:nvSpPr>
        <p:spPr>
          <a:xfrm>
            <a:off x="1426001" y="2833218"/>
            <a:ext cx="4707669" cy="21852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+mj-lt"/>
              </a:rPr>
              <a:t>La Seconde Guerre mondiale</a:t>
            </a:r>
          </a:p>
          <a:p>
            <a:pPr algn="just"/>
            <a:endParaRPr lang="fr-FR" sz="1200" dirty="0">
              <a:latin typeface="+mj-lt"/>
            </a:endParaRPr>
          </a:p>
          <a:p>
            <a:pPr algn="just"/>
            <a:r>
              <a:rPr lang="fr-FR" sz="1400" dirty="0">
                <a:latin typeface="+mj-lt"/>
              </a:rPr>
              <a:t>      Du 1er septembre 1939 au 2 septembre 1945, toute la planète s’embrase, sur mer, sur terre, dans les airs, faisant de ce conflit le plus vaste que l’humanité a connu jusqu’à aujourd’hui. </a:t>
            </a:r>
          </a:p>
          <a:p>
            <a:pPr algn="just"/>
            <a:endParaRPr lang="fr-FR" sz="1200" dirty="0">
              <a:latin typeface="+mj-lt"/>
            </a:endParaRPr>
          </a:p>
          <a:p>
            <a:pPr algn="just"/>
            <a:r>
              <a:rPr lang="fr-FR" sz="1400" dirty="0">
                <a:latin typeface="+mj-lt"/>
              </a:rPr>
              <a:t>De la montée du nazisme en Allemagne à la bataille de Stalingrad, en passant par les grandes batailles du Pacifique, découvre les faits marquants de cette guerre. </a:t>
            </a:r>
            <a:endParaRPr lang="fr-FR" sz="1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659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au 5">
            <a:extLst>
              <a:ext uri="{FF2B5EF4-FFF2-40B4-BE49-F238E27FC236}">
                <a16:creationId xmlns:a16="http://schemas.microsoft.com/office/drawing/2014/main" id="{BE798D14-6FBC-B944-94DB-53B3D2D310E6}"/>
              </a:ext>
            </a:extLst>
          </p:cNvPr>
          <p:cNvGraphicFramePr>
            <a:graphicFrameLocks noGrp="1"/>
          </p:cNvGraphicFramePr>
          <p:nvPr/>
        </p:nvGraphicFramePr>
        <p:xfrm>
          <a:off x="211967" y="295802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n°19 : Conjuguer des verbes des 1er et 2ème groupes au présent de l’indicatif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Colorie d’une même couleur chaque verbe et la personne à laquelle il est conjugué. </a:t>
                      </a:r>
                      <a:endParaRPr lang="fr-GP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40" name="Tableau 5">
            <a:extLst>
              <a:ext uri="{FF2B5EF4-FFF2-40B4-BE49-F238E27FC236}">
                <a16:creationId xmlns:a16="http://schemas.microsoft.com/office/drawing/2014/main" id="{74593661-DD32-3D4B-9E02-308FF889B331}"/>
              </a:ext>
            </a:extLst>
          </p:cNvPr>
          <p:cNvGraphicFramePr>
            <a:graphicFrameLocks noGrp="1"/>
          </p:cNvGraphicFramePr>
          <p:nvPr/>
        </p:nvGraphicFramePr>
        <p:xfrm>
          <a:off x="211966" y="3134806"/>
          <a:ext cx="713574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740">
                  <a:extLst>
                    <a:ext uri="{9D8B030D-6E8A-4147-A177-3AD203B41FA5}">
                      <a16:colId xmlns:a16="http://schemas.microsoft.com/office/drawing/2014/main" val="5321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GP" sz="1200" dirty="0">
                          <a:solidFill>
                            <a:schemeClr val="tx1"/>
                          </a:solidFill>
                          <a:latin typeface="Quicksand Book" panose="02070303000000060000" pitchFamily="18" charset="77"/>
                        </a:rPr>
                        <a:t>Exercice n°20  : Identifier le type d’une phrase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2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uFill>
                          <a:latin typeface="+mj-lt"/>
                        </a:rPr>
                        <a:t>Consigne</a:t>
                      </a:r>
                      <a:r>
                        <a:rPr lang="fr-GP" sz="1200" dirty="0">
                          <a:solidFill>
                            <a:schemeClr val="tx1"/>
                          </a:solidFill>
                          <a:latin typeface="+mj-lt"/>
                        </a:rPr>
                        <a:t> : 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Complète le rituel du nombre du jour.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84455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7E85B14-F321-7747-AE1D-7BF78B53973C}"/>
              </a:ext>
            </a:extLst>
          </p:cNvPr>
          <p:cNvGraphicFramePr>
            <a:graphicFrameLocks noGrp="1"/>
          </p:cNvGraphicFramePr>
          <p:nvPr/>
        </p:nvGraphicFramePr>
        <p:xfrm>
          <a:off x="346432" y="1019413"/>
          <a:ext cx="6866808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51">
                  <a:extLst>
                    <a:ext uri="{9D8B030D-6E8A-4147-A177-3AD203B41FA5}">
                      <a16:colId xmlns:a16="http://schemas.microsoft.com/office/drawing/2014/main" val="1630867474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1274255691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440077460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2807759013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3172537704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1485869473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4123564221"/>
                    </a:ext>
                  </a:extLst>
                </a:gridCol>
                <a:gridCol w="858351">
                  <a:extLst>
                    <a:ext uri="{9D8B030D-6E8A-4147-A177-3AD203B41FA5}">
                      <a16:colId xmlns:a16="http://schemas.microsoft.com/office/drawing/2014/main" val="1999890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JADOUCIR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3ème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sing.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Ils présentent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Elle adoucit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MIMER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1ère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plur.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Je bondis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AGRANDIR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sing.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Tu trouves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DÉMOLIR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3ème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sing.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751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Nous mimons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BONDIR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1ère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sing.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Vous découpez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Ils avouent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DÉCOUPER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plur.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Elle démolit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REFROIDIR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plur.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Vous refroidissez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7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ENRICHIR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1ère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sing.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Nous évaluons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TROUVER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sing.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AVOUER</a:t>
                      </a:r>
                      <a:endParaRPr lang="fr-FR" sz="1100" b="1" baseline="30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3ème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plur.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Tu agrandis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ÉVALUER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1ème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plur.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J’enrichis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PRÉSENTER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30000" dirty="0">
                          <a:solidFill>
                            <a:schemeClr val="tx1"/>
                          </a:solidFill>
                        </a:rPr>
                        <a:t>3ème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pers. du plur.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415629"/>
                  </a:ext>
                </a:extLst>
              </a:tr>
            </a:tbl>
          </a:graphicData>
        </a:graphic>
      </p:graphicFrame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C4B76FB9-0712-934E-BBD8-5EEBB73D6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78" y="3882579"/>
            <a:ext cx="6000316" cy="65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806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1047</Words>
  <Application>Microsoft Macintosh PowerPoint</Application>
  <PresentationFormat>Personnalisé</PresentationFormat>
  <Paragraphs>180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Avenir Next Condensed</vt:lpstr>
      <vt:lpstr>Calibri</vt:lpstr>
      <vt:lpstr>Calibri Light</vt:lpstr>
      <vt:lpstr>Quicksand Book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2</cp:revision>
  <dcterms:created xsi:type="dcterms:W3CDTF">2021-09-12T00:46:56Z</dcterms:created>
  <dcterms:modified xsi:type="dcterms:W3CDTF">2021-09-12T03:22:16Z</dcterms:modified>
</cp:coreProperties>
</file>