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DBF"/>
    <a:srgbClr val="FEE1AB"/>
    <a:srgbClr val="FDD5A0"/>
    <a:srgbClr val="FCD4C2"/>
    <a:srgbClr val="DBCDFD"/>
    <a:srgbClr val="D1D3FC"/>
    <a:srgbClr val="B9E0F8"/>
    <a:srgbClr val="CFE1FC"/>
    <a:srgbClr val="C8EFE2"/>
    <a:srgbClr val="D5F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snapToObjects="1">
      <p:cViewPr varScale="1">
        <p:scale>
          <a:sx n="97" d="100"/>
          <a:sy n="97" d="100"/>
        </p:scale>
        <p:origin x="16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fr-FR"/>
              <a:t>Modifiez le style du titre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062C4FB-FC32-B840-932A-D1A78BBCE6AA}" type="datetimeFigureOut">
              <a:rPr lang="fr-GP" smtClean="0"/>
              <a:t>11/09/2021</a:t>
            </a:fld>
            <a:endParaRPr lang="fr-GP"/>
          </a:p>
        </p:txBody>
      </p:sp>
      <p:sp>
        <p:nvSpPr>
          <p:cNvPr id="5" name="Footer Placeholder 4"/>
          <p:cNvSpPr>
            <a:spLocks noGrp="1"/>
          </p:cNvSpPr>
          <p:nvPr>
            <p:ph type="ftr" sz="quarter" idx="11"/>
          </p:nvPr>
        </p:nvSpPr>
        <p:spPr/>
        <p:txBody>
          <a:bodyPr/>
          <a:lstStyle/>
          <a:p>
            <a:endParaRPr lang="fr-GP"/>
          </a:p>
        </p:txBody>
      </p:sp>
      <p:sp>
        <p:nvSpPr>
          <p:cNvPr id="6" name="Slide Number Placeholder 5"/>
          <p:cNvSpPr>
            <a:spLocks noGrp="1"/>
          </p:cNvSpPr>
          <p:nvPr>
            <p:ph type="sldNum" sz="quarter" idx="12"/>
          </p:nvPr>
        </p:nvSpPr>
        <p:spPr/>
        <p:txBody>
          <a:bodyPr/>
          <a:lstStyle/>
          <a:p>
            <a:fld id="{A7194A83-F67C-344A-8DB0-8F7D50E6DB4E}" type="slidenum">
              <a:rPr lang="fr-GP" smtClean="0"/>
              <a:t>‹N°›</a:t>
            </a:fld>
            <a:endParaRPr lang="fr-GP"/>
          </a:p>
        </p:txBody>
      </p:sp>
    </p:spTree>
    <p:extLst>
      <p:ext uri="{BB962C8B-B14F-4D97-AF65-F5344CB8AC3E}">
        <p14:creationId xmlns:p14="http://schemas.microsoft.com/office/powerpoint/2010/main" val="334454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062C4FB-FC32-B840-932A-D1A78BBCE6AA}" type="datetimeFigureOut">
              <a:rPr lang="fr-GP" smtClean="0"/>
              <a:t>11/09/2021</a:t>
            </a:fld>
            <a:endParaRPr lang="fr-GP"/>
          </a:p>
        </p:txBody>
      </p:sp>
      <p:sp>
        <p:nvSpPr>
          <p:cNvPr id="5" name="Footer Placeholder 4"/>
          <p:cNvSpPr>
            <a:spLocks noGrp="1"/>
          </p:cNvSpPr>
          <p:nvPr>
            <p:ph type="ftr" sz="quarter" idx="11"/>
          </p:nvPr>
        </p:nvSpPr>
        <p:spPr/>
        <p:txBody>
          <a:bodyPr/>
          <a:lstStyle/>
          <a:p>
            <a:endParaRPr lang="fr-GP"/>
          </a:p>
        </p:txBody>
      </p:sp>
      <p:sp>
        <p:nvSpPr>
          <p:cNvPr id="6" name="Slide Number Placeholder 5"/>
          <p:cNvSpPr>
            <a:spLocks noGrp="1"/>
          </p:cNvSpPr>
          <p:nvPr>
            <p:ph type="sldNum" sz="quarter" idx="12"/>
          </p:nvPr>
        </p:nvSpPr>
        <p:spPr/>
        <p:txBody>
          <a:bodyPr/>
          <a:lstStyle/>
          <a:p>
            <a:fld id="{A7194A83-F67C-344A-8DB0-8F7D50E6DB4E}" type="slidenum">
              <a:rPr lang="fr-GP" smtClean="0"/>
              <a:t>‹N°›</a:t>
            </a:fld>
            <a:endParaRPr lang="fr-GP"/>
          </a:p>
        </p:txBody>
      </p:sp>
    </p:spTree>
    <p:extLst>
      <p:ext uri="{BB962C8B-B14F-4D97-AF65-F5344CB8AC3E}">
        <p14:creationId xmlns:p14="http://schemas.microsoft.com/office/powerpoint/2010/main" val="104841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062C4FB-FC32-B840-932A-D1A78BBCE6AA}" type="datetimeFigureOut">
              <a:rPr lang="fr-GP" smtClean="0"/>
              <a:t>11/09/2021</a:t>
            </a:fld>
            <a:endParaRPr lang="fr-GP"/>
          </a:p>
        </p:txBody>
      </p:sp>
      <p:sp>
        <p:nvSpPr>
          <p:cNvPr id="5" name="Footer Placeholder 4"/>
          <p:cNvSpPr>
            <a:spLocks noGrp="1"/>
          </p:cNvSpPr>
          <p:nvPr>
            <p:ph type="ftr" sz="quarter" idx="11"/>
          </p:nvPr>
        </p:nvSpPr>
        <p:spPr/>
        <p:txBody>
          <a:bodyPr/>
          <a:lstStyle/>
          <a:p>
            <a:endParaRPr lang="fr-GP"/>
          </a:p>
        </p:txBody>
      </p:sp>
      <p:sp>
        <p:nvSpPr>
          <p:cNvPr id="6" name="Slide Number Placeholder 5"/>
          <p:cNvSpPr>
            <a:spLocks noGrp="1"/>
          </p:cNvSpPr>
          <p:nvPr>
            <p:ph type="sldNum" sz="quarter" idx="12"/>
          </p:nvPr>
        </p:nvSpPr>
        <p:spPr/>
        <p:txBody>
          <a:bodyPr/>
          <a:lstStyle/>
          <a:p>
            <a:fld id="{A7194A83-F67C-344A-8DB0-8F7D50E6DB4E}" type="slidenum">
              <a:rPr lang="fr-GP" smtClean="0"/>
              <a:t>‹N°›</a:t>
            </a:fld>
            <a:endParaRPr lang="fr-GP"/>
          </a:p>
        </p:txBody>
      </p:sp>
    </p:spTree>
    <p:extLst>
      <p:ext uri="{BB962C8B-B14F-4D97-AF65-F5344CB8AC3E}">
        <p14:creationId xmlns:p14="http://schemas.microsoft.com/office/powerpoint/2010/main" val="317669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062C4FB-FC32-B840-932A-D1A78BBCE6AA}" type="datetimeFigureOut">
              <a:rPr lang="fr-GP" smtClean="0"/>
              <a:t>11/09/2021</a:t>
            </a:fld>
            <a:endParaRPr lang="fr-GP"/>
          </a:p>
        </p:txBody>
      </p:sp>
      <p:sp>
        <p:nvSpPr>
          <p:cNvPr id="5" name="Footer Placeholder 4"/>
          <p:cNvSpPr>
            <a:spLocks noGrp="1"/>
          </p:cNvSpPr>
          <p:nvPr>
            <p:ph type="ftr" sz="quarter" idx="11"/>
          </p:nvPr>
        </p:nvSpPr>
        <p:spPr/>
        <p:txBody>
          <a:bodyPr/>
          <a:lstStyle/>
          <a:p>
            <a:endParaRPr lang="fr-GP"/>
          </a:p>
        </p:txBody>
      </p:sp>
      <p:sp>
        <p:nvSpPr>
          <p:cNvPr id="6" name="Slide Number Placeholder 5"/>
          <p:cNvSpPr>
            <a:spLocks noGrp="1"/>
          </p:cNvSpPr>
          <p:nvPr>
            <p:ph type="sldNum" sz="quarter" idx="12"/>
          </p:nvPr>
        </p:nvSpPr>
        <p:spPr/>
        <p:txBody>
          <a:bodyPr/>
          <a:lstStyle/>
          <a:p>
            <a:fld id="{A7194A83-F67C-344A-8DB0-8F7D50E6DB4E}" type="slidenum">
              <a:rPr lang="fr-GP" smtClean="0"/>
              <a:t>‹N°›</a:t>
            </a:fld>
            <a:endParaRPr lang="fr-GP"/>
          </a:p>
        </p:txBody>
      </p:sp>
    </p:spTree>
    <p:extLst>
      <p:ext uri="{BB962C8B-B14F-4D97-AF65-F5344CB8AC3E}">
        <p14:creationId xmlns:p14="http://schemas.microsoft.com/office/powerpoint/2010/main" val="145968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fr-FR"/>
              <a:t>Modifiez le style du titre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062C4FB-FC32-B840-932A-D1A78BBCE6AA}" type="datetimeFigureOut">
              <a:rPr lang="fr-GP" smtClean="0"/>
              <a:t>11/09/2021</a:t>
            </a:fld>
            <a:endParaRPr lang="fr-GP"/>
          </a:p>
        </p:txBody>
      </p:sp>
      <p:sp>
        <p:nvSpPr>
          <p:cNvPr id="5" name="Footer Placeholder 4"/>
          <p:cNvSpPr>
            <a:spLocks noGrp="1"/>
          </p:cNvSpPr>
          <p:nvPr>
            <p:ph type="ftr" sz="quarter" idx="11"/>
          </p:nvPr>
        </p:nvSpPr>
        <p:spPr/>
        <p:txBody>
          <a:bodyPr/>
          <a:lstStyle/>
          <a:p>
            <a:endParaRPr lang="fr-GP"/>
          </a:p>
        </p:txBody>
      </p:sp>
      <p:sp>
        <p:nvSpPr>
          <p:cNvPr id="6" name="Slide Number Placeholder 5"/>
          <p:cNvSpPr>
            <a:spLocks noGrp="1"/>
          </p:cNvSpPr>
          <p:nvPr>
            <p:ph type="sldNum" sz="quarter" idx="12"/>
          </p:nvPr>
        </p:nvSpPr>
        <p:spPr/>
        <p:txBody>
          <a:bodyPr/>
          <a:lstStyle/>
          <a:p>
            <a:fld id="{A7194A83-F67C-344A-8DB0-8F7D50E6DB4E}" type="slidenum">
              <a:rPr lang="fr-GP" smtClean="0"/>
              <a:t>‹N°›</a:t>
            </a:fld>
            <a:endParaRPr lang="fr-GP"/>
          </a:p>
        </p:txBody>
      </p:sp>
    </p:spTree>
    <p:extLst>
      <p:ext uri="{BB962C8B-B14F-4D97-AF65-F5344CB8AC3E}">
        <p14:creationId xmlns:p14="http://schemas.microsoft.com/office/powerpoint/2010/main" val="160544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062C4FB-FC32-B840-932A-D1A78BBCE6AA}" type="datetimeFigureOut">
              <a:rPr lang="fr-GP" smtClean="0"/>
              <a:t>11/09/2021</a:t>
            </a:fld>
            <a:endParaRPr lang="fr-GP"/>
          </a:p>
        </p:txBody>
      </p:sp>
      <p:sp>
        <p:nvSpPr>
          <p:cNvPr id="6" name="Footer Placeholder 5"/>
          <p:cNvSpPr>
            <a:spLocks noGrp="1"/>
          </p:cNvSpPr>
          <p:nvPr>
            <p:ph type="ftr" sz="quarter" idx="11"/>
          </p:nvPr>
        </p:nvSpPr>
        <p:spPr/>
        <p:txBody>
          <a:bodyPr/>
          <a:lstStyle/>
          <a:p>
            <a:endParaRPr lang="fr-GP"/>
          </a:p>
        </p:txBody>
      </p:sp>
      <p:sp>
        <p:nvSpPr>
          <p:cNvPr id="7" name="Slide Number Placeholder 6"/>
          <p:cNvSpPr>
            <a:spLocks noGrp="1"/>
          </p:cNvSpPr>
          <p:nvPr>
            <p:ph type="sldNum" sz="quarter" idx="12"/>
          </p:nvPr>
        </p:nvSpPr>
        <p:spPr/>
        <p:txBody>
          <a:bodyPr/>
          <a:lstStyle/>
          <a:p>
            <a:fld id="{A7194A83-F67C-344A-8DB0-8F7D50E6DB4E}" type="slidenum">
              <a:rPr lang="fr-GP" smtClean="0"/>
              <a:t>‹N°›</a:t>
            </a:fld>
            <a:endParaRPr lang="fr-GP"/>
          </a:p>
        </p:txBody>
      </p:sp>
    </p:spTree>
    <p:extLst>
      <p:ext uri="{BB962C8B-B14F-4D97-AF65-F5344CB8AC3E}">
        <p14:creationId xmlns:p14="http://schemas.microsoft.com/office/powerpoint/2010/main" val="375884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fr-FR"/>
              <a:t>Modifiez le style du titre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736456" y="2761381"/>
            <a:ext cx="4523137"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5412731" y="2761381"/>
            <a:ext cx="4545413"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062C4FB-FC32-B840-932A-D1A78BBCE6AA}" type="datetimeFigureOut">
              <a:rPr lang="fr-GP" smtClean="0"/>
              <a:t>11/09/2021</a:t>
            </a:fld>
            <a:endParaRPr lang="fr-GP"/>
          </a:p>
        </p:txBody>
      </p:sp>
      <p:sp>
        <p:nvSpPr>
          <p:cNvPr id="8" name="Footer Placeholder 7"/>
          <p:cNvSpPr>
            <a:spLocks noGrp="1"/>
          </p:cNvSpPr>
          <p:nvPr>
            <p:ph type="ftr" sz="quarter" idx="11"/>
          </p:nvPr>
        </p:nvSpPr>
        <p:spPr/>
        <p:txBody>
          <a:bodyPr/>
          <a:lstStyle/>
          <a:p>
            <a:endParaRPr lang="fr-GP"/>
          </a:p>
        </p:txBody>
      </p:sp>
      <p:sp>
        <p:nvSpPr>
          <p:cNvPr id="9" name="Slide Number Placeholder 8"/>
          <p:cNvSpPr>
            <a:spLocks noGrp="1"/>
          </p:cNvSpPr>
          <p:nvPr>
            <p:ph type="sldNum" sz="quarter" idx="12"/>
          </p:nvPr>
        </p:nvSpPr>
        <p:spPr/>
        <p:txBody>
          <a:bodyPr/>
          <a:lstStyle/>
          <a:p>
            <a:fld id="{A7194A83-F67C-344A-8DB0-8F7D50E6DB4E}" type="slidenum">
              <a:rPr lang="fr-GP" smtClean="0"/>
              <a:t>‹N°›</a:t>
            </a:fld>
            <a:endParaRPr lang="fr-GP"/>
          </a:p>
        </p:txBody>
      </p:sp>
    </p:spTree>
    <p:extLst>
      <p:ext uri="{BB962C8B-B14F-4D97-AF65-F5344CB8AC3E}">
        <p14:creationId xmlns:p14="http://schemas.microsoft.com/office/powerpoint/2010/main" val="144084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062C4FB-FC32-B840-932A-D1A78BBCE6AA}" type="datetimeFigureOut">
              <a:rPr lang="fr-GP" smtClean="0"/>
              <a:t>11/09/2021</a:t>
            </a:fld>
            <a:endParaRPr lang="fr-GP"/>
          </a:p>
        </p:txBody>
      </p:sp>
      <p:sp>
        <p:nvSpPr>
          <p:cNvPr id="4" name="Footer Placeholder 3"/>
          <p:cNvSpPr>
            <a:spLocks noGrp="1"/>
          </p:cNvSpPr>
          <p:nvPr>
            <p:ph type="ftr" sz="quarter" idx="11"/>
          </p:nvPr>
        </p:nvSpPr>
        <p:spPr/>
        <p:txBody>
          <a:bodyPr/>
          <a:lstStyle/>
          <a:p>
            <a:endParaRPr lang="fr-GP"/>
          </a:p>
        </p:txBody>
      </p:sp>
      <p:sp>
        <p:nvSpPr>
          <p:cNvPr id="5" name="Slide Number Placeholder 4"/>
          <p:cNvSpPr>
            <a:spLocks noGrp="1"/>
          </p:cNvSpPr>
          <p:nvPr>
            <p:ph type="sldNum" sz="quarter" idx="12"/>
          </p:nvPr>
        </p:nvSpPr>
        <p:spPr/>
        <p:txBody>
          <a:bodyPr/>
          <a:lstStyle/>
          <a:p>
            <a:fld id="{A7194A83-F67C-344A-8DB0-8F7D50E6DB4E}" type="slidenum">
              <a:rPr lang="fr-GP" smtClean="0"/>
              <a:t>‹N°›</a:t>
            </a:fld>
            <a:endParaRPr lang="fr-GP"/>
          </a:p>
        </p:txBody>
      </p:sp>
    </p:spTree>
    <p:extLst>
      <p:ext uri="{BB962C8B-B14F-4D97-AF65-F5344CB8AC3E}">
        <p14:creationId xmlns:p14="http://schemas.microsoft.com/office/powerpoint/2010/main" val="386604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2C4FB-FC32-B840-932A-D1A78BBCE6AA}" type="datetimeFigureOut">
              <a:rPr lang="fr-GP" smtClean="0"/>
              <a:t>11/09/2021</a:t>
            </a:fld>
            <a:endParaRPr lang="fr-GP"/>
          </a:p>
        </p:txBody>
      </p:sp>
      <p:sp>
        <p:nvSpPr>
          <p:cNvPr id="3" name="Footer Placeholder 2"/>
          <p:cNvSpPr>
            <a:spLocks noGrp="1"/>
          </p:cNvSpPr>
          <p:nvPr>
            <p:ph type="ftr" sz="quarter" idx="11"/>
          </p:nvPr>
        </p:nvSpPr>
        <p:spPr/>
        <p:txBody>
          <a:bodyPr/>
          <a:lstStyle/>
          <a:p>
            <a:endParaRPr lang="fr-GP"/>
          </a:p>
        </p:txBody>
      </p:sp>
      <p:sp>
        <p:nvSpPr>
          <p:cNvPr id="4" name="Slide Number Placeholder 3"/>
          <p:cNvSpPr>
            <a:spLocks noGrp="1"/>
          </p:cNvSpPr>
          <p:nvPr>
            <p:ph type="sldNum" sz="quarter" idx="12"/>
          </p:nvPr>
        </p:nvSpPr>
        <p:spPr/>
        <p:txBody>
          <a:bodyPr/>
          <a:lstStyle/>
          <a:p>
            <a:fld id="{A7194A83-F67C-344A-8DB0-8F7D50E6DB4E}" type="slidenum">
              <a:rPr lang="fr-GP" smtClean="0"/>
              <a:t>‹N°›</a:t>
            </a:fld>
            <a:endParaRPr lang="fr-GP"/>
          </a:p>
        </p:txBody>
      </p:sp>
    </p:spTree>
    <p:extLst>
      <p:ext uri="{BB962C8B-B14F-4D97-AF65-F5344CB8AC3E}">
        <p14:creationId xmlns:p14="http://schemas.microsoft.com/office/powerpoint/2010/main" val="173860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fr-FR"/>
              <a:t>Modifiez le style du titre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062C4FB-FC32-B840-932A-D1A78BBCE6AA}" type="datetimeFigureOut">
              <a:rPr lang="fr-GP" smtClean="0"/>
              <a:t>11/09/2021</a:t>
            </a:fld>
            <a:endParaRPr lang="fr-GP"/>
          </a:p>
        </p:txBody>
      </p:sp>
      <p:sp>
        <p:nvSpPr>
          <p:cNvPr id="6" name="Footer Placeholder 5"/>
          <p:cNvSpPr>
            <a:spLocks noGrp="1"/>
          </p:cNvSpPr>
          <p:nvPr>
            <p:ph type="ftr" sz="quarter" idx="11"/>
          </p:nvPr>
        </p:nvSpPr>
        <p:spPr/>
        <p:txBody>
          <a:bodyPr/>
          <a:lstStyle/>
          <a:p>
            <a:endParaRPr lang="fr-GP"/>
          </a:p>
        </p:txBody>
      </p:sp>
      <p:sp>
        <p:nvSpPr>
          <p:cNvPr id="7" name="Slide Number Placeholder 6"/>
          <p:cNvSpPr>
            <a:spLocks noGrp="1"/>
          </p:cNvSpPr>
          <p:nvPr>
            <p:ph type="sldNum" sz="quarter" idx="12"/>
          </p:nvPr>
        </p:nvSpPr>
        <p:spPr/>
        <p:txBody>
          <a:bodyPr/>
          <a:lstStyle/>
          <a:p>
            <a:fld id="{A7194A83-F67C-344A-8DB0-8F7D50E6DB4E}" type="slidenum">
              <a:rPr lang="fr-GP" smtClean="0"/>
              <a:t>‹N°›</a:t>
            </a:fld>
            <a:endParaRPr lang="fr-GP"/>
          </a:p>
        </p:txBody>
      </p:sp>
    </p:spTree>
    <p:extLst>
      <p:ext uri="{BB962C8B-B14F-4D97-AF65-F5344CB8AC3E}">
        <p14:creationId xmlns:p14="http://schemas.microsoft.com/office/powerpoint/2010/main" val="22914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fr-FR"/>
              <a:t>Modifiez le style du titre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a:t>Cliquez sur l'icône pour ajouter une image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062C4FB-FC32-B840-932A-D1A78BBCE6AA}" type="datetimeFigureOut">
              <a:rPr lang="fr-GP" smtClean="0"/>
              <a:t>11/09/2021</a:t>
            </a:fld>
            <a:endParaRPr lang="fr-GP"/>
          </a:p>
        </p:txBody>
      </p:sp>
      <p:sp>
        <p:nvSpPr>
          <p:cNvPr id="6" name="Footer Placeholder 5"/>
          <p:cNvSpPr>
            <a:spLocks noGrp="1"/>
          </p:cNvSpPr>
          <p:nvPr>
            <p:ph type="ftr" sz="quarter" idx="11"/>
          </p:nvPr>
        </p:nvSpPr>
        <p:spPr/>
        <p:txBody>
          <a:bodyPr/>
          <a:lstStyle/>
          <a:p>
            <a:endParaRPr lang="fr-GP"/>
          </a:p>
        </p:txBody>
      </p:sp>
      <p:sp>
        <p:nvSpPr>
          <p:cNvPr id="7" name="Slide Number Placeholder 6"/>
          <p:cNvSpPr>
            <a:spLocks noGrp="1"/>
          </p:cNvSpPr>
          <p:nvPr>
            <p:ph type="sldNum" sz="quarter" idx="12"/>
          </p:nvPr>
        </p:nvSpPr>
        <p:spPr/>
        <p:txBody>
          <a:bodyPr/>
          <a:lstStyle/>
          <a:p>
            <a:fld id="{A7194A83-F67C-344A-8DB0-8F7D50E6DB4E}" type="slidenum">
              <a:rPr lang="fr-GP" smtClean="0"/>
              <a:t>‹N°›</a:t>
            </a:fld>
            <a:endParaRPr lang="fr-GP"/>
          </a:p>
        </p:txBody>
      </p:sp>
    </p:spTree>
    <p:extLst>
      <p:ext uri="{BB962C8B-B14F-4D97-AF65-F5344CB8AC3E}">
        <p14:creationId xmlns:p14="http://schemas.microsoft.com/office/powerpoint/2010/main" val="279463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0062C4FB-FC32-B840-932A-D1A78BBCE6AA}" type="datetimeFigureOut">
              <a:rPr lang="fr-GP" smtClean="0"/>
              <a:t>11/09/2021</a:t>
            </a:fld>
            <a:endParaRPr lang="fr-GP"/>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r-GP"/>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A7194A83-F67C-344A-8DB0-8F7D50E6DB4E}" type="slidenum">
              <a:rPr lang="fr-GP" smtClean="0"/>
              <a:t>‹N°›</a:t>
            </a:fld>
            <a:endParaRPr lang="fr-GP"/>
          </a:p>
        </p:txBody>
      </p:sp>
    </p:spTree>
    <p:extLst>
      <p:ext uri="{BB962C8B-B14F-4D97-AF65-F5344CB8AC3E}">
        <p14:creationId xmlns:p14="http://schemas.microsoft.com/office/powerpoint/2010/main" val="649307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jpeg"/><Relationship Id="rId17" Type="http://schemas.openxmlformats.org/officeDocument/2006/relationships/image" Target="../media/image14.svg"/><Relationship Id="rId2" Type="http://schemas.openxmlformats.org/officeDocument/2006/relationships/hyperlink" Target="http://www.education.gouv.fr/" TargetMode="Externa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svg"/><Relationship Id="rId10" Type="http://schemas.openxmlformats.org/officeDocument/2006/relationships/image" Target="../media/image7.PNG"/><Relationship Id="rId19" Type="http://schemas.openxmlformats.org/officeDocument/2006/relationships/image" Target="../media/image16.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au 15">
            <a:extLst>
              <a:ext uri="{FF2B5EF4-FFF2-40B4-BE49-F238E27FC236}">
                <a16:creationId xmlns:a16="http://schemas.microsoft.com/office/drawing/2014/main" id="{D28239D1-EBFC-174F-8A68-B8AF53D5282C}"/>
              </a:ext>
            </a:extLst>
          </p:cNvPr>
          <p:cNvGraphicFramePr>
            <a:graphicFrameLocks noGrp="1"/>
          </p:cNvGraphicFramePr>
          <p:nvPr>
            <p:extLst>
              <p:ext uri="{D42A27DB-BD31-4B8C-83A1-F6EECF244321}">
                <p14:modId xmlns:p14="http://schemas.microsoft.com/office/powerpoint/2010/main" val="3725208699"/>
              </p:ext>
            </p:extLst>
          </p:nvPr>
        </p:nvGraphicFramePr>
        <p:xfrm>
          <a:off x="7317203" y="2595277"/>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GP"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rPr>
                        <a:t>L’école</a:t>
                      </a:r>
                    </a:p>
                  </a:txBody>
                  <a:tcPr anchor="ctr">
                    <a:solidFill>
                      <a:srgbClr val="FFEDAD"/>
                    </a:solidFill>
                  </a:tcPr>
                </a:tc>
                <a:extLst>
                  <a:ext uri="{0D108BD9-81ED-4DB2-BD59-A6C34878D82A}">
                    <a16:rowId xmlns:a16="http://schemas.microsoft.com/office/drawing/2014/main" val="425863865"/>
                  </a:ext>
                </a:extLst>
              </a:tr>
            </a:tbl>
          </a:graphicData>
        </a:graphic>
      </p:graphicFrame>
      <p:graphicFrame>
        <p:nvGraphicFramePr>
          <p:cNvPr id="16" name="Tableau 15">
            <a:extLst>
              <a:ext uri="{FF2B5EF4-FFF2-40B4-BE49-F238E27FC236}">
                <a16:creationId xmlns:a16="http://schemas.microsoft.com/office/drawing/2014/main" id="{9B24EF9B-BE37-0840-A872-E4D61F6E1F5E}"/>
              </a:ext>
            </a:extLst>
          </p:cNvPr>
          <p:cNvGraphicFramePr>
            <a:graphicFrameLocks noGrp="1"/>
          </p:cNvGraphicFramePr>
          <p:nvPr>
            <p:extLst>
              <p:ext uri="{D42A27DB-BD31-4B8C-83A1-F6EECF244321}">
                <p14:modId xmlns:p14="http://schemas.microsoft.com/office/powerpoint/2010/main" val="1038287516"/>
              </p:ext>
            </p:extLst>
          </p:nvPr>
        </p:nvGraphicFramePr>
        <p:xfrm>
          <a:off x="7322985" y="5037960"/>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rPr>
                        <a:t>Les vacances</a:t>
                      </a:r>
                      <a:endParaRPr lang="fr-GP"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endParaRPr>
                    </a:p>
                  </a:txBody>
                  <a:tcPr anchor="ctr">
                    <a:solidFill>
                      <a:srgbClr val="F5ECAD"/>
                    </a:solidFill>
                  </a:tcPr>
                </a:tc>
                <a:extLst>
                  <a:ext uri="{0D108BD9-81ED-4DB2-BD59-A6C34878D82A}">
                    <a16:rowId xmlns:a16="http://schemas.microsoft.com/office/drawing/2014/main" val="425863865"/>
                  </a:ext>
                </a:extLst>
              </a:tr>
            </a:tbl>
          </a:graphicData>
        </a:graphic>
      </p:graphicFrame>
      <p:grpSp>
        <p:nvGrpSpPr>
          <p:cNvPr id="22" name="Groupe 21">
            <a:extLst>
              <a:ext uri="{FF2B5EF4-FFF2-40B4-BE49-F238E27FC236}">
                <a16:creationId xmlns:a16="http://schemas.microsoft.com/office/drawing/2014/main" id="{8FF74C62-68DA-7D46-9969-D00B7CE1A481}"/>
              </a:ext>
            </a:extLst>
          </p:cNvPr>
          <p:cNvGrpSpPr/>
          <p:nvPr/>
        </p:nvGrpSpPr>
        <p:grpSpPr>
          <a:xfrm>
            <a:off x="7368428" y="191632"/>
            <a:ext cx="3101811" cy="1101105"/>
            <a:chOff x="7317206" y="298822"/>
            <a:chExt cx="3101811" cy="1101105"/>
          </a:xfrm>
        </p:grpSpPr>
        <p:sp>
          <p:nvSpPr>
            <p:cNvPr id="20" name="ZoneTexte 19">
              <a:extLst>
                <a:ext uri="{FF2B5EF4-FFF2-40B4-BE49-F238E27FC236}">
                  <a16:creationId xmlns:a16="http://schemas.microsoft.com/office/drawing/2014/main" id="{E23663D2-1367-0146-9E60-534739701540}"/>
                </a:ext>
              </a:extLst>
            </p:cNvPr>
            <p:cNvSpPr txBox="1"/>
            <p:nvPr/>
          </p:nvSpPr>
          <p:spPr>
            <a:xfrm>
              <a:off x="7737033" y="298822"/>
              <a:ext cx="2262158" cy="1015663"/>
            </a:xfrm>
            <a:prstGeom prst="rect">
              <a:avLst/>
            </a:prstGeom>
            <a:noFill/>
          </p:spPr>
          <p:txBody>
            <a:bodyPr wrap="none" rtlCol="0">
              <a:spAutoFit/>
            </a:bodyPr>
            <a:lstStyle/>
            <a:p>
              <a:pPr algn="ctr"/>
              <a:r>
                <a:rPr lang="fr-GP" sz="6000" dirty="0">
                  <a:ln w="25400">
                    <a:solidFill>
                      <a:srgbClr val="FCD4C2"/>
                    </a:solidFill>
                  </a:ln>
                  <a:solidFill>
                    <a:schemeClr val="bg1"/>
                  </a:solidFill>
                  <a:effectLst>
                    <a:outerShdw blurRad="50800" dist="38100" dir="2700000" algn="tl" rotWithShape="0">
                      <a:prstClr val="black">
                        <a:alpha val="40000"/>
                      </a:prstClr>
                    </a:outerShdw>
                  </a:effectLst>
                  <a:latin typeface="AGRESTINGTEACHERFACESOLID" panose="02000603000000000000" pitchFamily="2" charset="0"/>
                  <a:ea typeface="AGRESTINGTEACHERFACESOLID" panose="02000603000000000000" pitchFamily="2" charset="0"/>
                </a:rPr>
                <a:t>M</a:t>
              </a:r>
              <a:r>
                <a:rPr lang="fr-GP" sz="6000" dirty="0">
                  <a:ln w="25400">
                    <a:solidFill>
                      <a:srgbClr val="FDD5A0"/>
                    </a:solidFill>
                  </a:ln>
                  <a:solidFill>
                    <a:schemeClr val="bg1"/>
                  </a:solidFill>
                  <a:effectLst>
                    <a:outerShdw blurRad="50800" dist="38100" dir="2700000" algn="tl" rotWithShape="0">
                      <a:prstClr val="black">
                        <a:alpha val="40000"/>
                      </a:prstClr>
                    </a:outerShdw>
                  </a:effectLst>
                  <a:latin typeface="AGRESTINGTEACHERFACESOLID" panose="02000603000000000000" pitchFamily="2" charset="0"/>
                  <a:ea typeface="AGRESTINGTEACHERFACESOLID" panose="02000603000000000000" pitchFamily="2" charset="0"/>
                </a:rPr>
                <a:t>é</a:t>
              </a:r>
              <a:r>
                <a:rPr lang="fr-GP" sz="6000" dirty="0">
                  <a:ln w="25400">
                    <a:solidFill>
                      <a:srgbClr val="FEE1AB"/>
                    </a:solidFill>
                  </a:ln>
                  <a:solidFill>
                    <a:schemeClr val="bg1"/>
                  </a:solidFill>
                  <a:effectLst>
                    <a:outerShdw blurRad="50800" dist="38100" dir="2700000" algn="tl" rotWithShape="0">
                      <a:prstClr val="black">
                        <a:alpha val="40000"/>
                      </a:prstClr>
                    </a:outerShdw>
                  </a:effectLst>
                  <a:latin typeface="AGRESTINGTEACHERFACESOLID" panose="02000603000000000000" pitchFamily="2" charset="0"/>
                  <a:ea typeface="AGRESTINGTEACHERFACESOLID" panose="02000603000000000000" pitchFamily="2" charset="0"/>
                </a:rPr>
                <a:t>m</a:t>
              </a:r>
              <a:r>
                <a:rPr lang="fr-GP" sz="6000" dirty="0">
                  <a:ln w="25400">
                    <a:solidFill>
                      <a:srgbClr val="FEEDBF"/>
                    </a:solidFill>
                  </a:ln>
                  <a:solidFill>
                    <a:schemeClr val="bg1"/>
                  </a:solidFill>
                  <a:effectLst>
                    <a:outerShdw blurRad="50800" dist="38100" dir="2700000" algn="tl" rotWithShape="0">
                      <a:prstClr val="black">
                        <a:alpha val="40000"/>
                      </a:prstClr>
                    </a:outerShdw>
                  </a:effectLst>
                  <a:latin typeface="AGRESTINGTEACHERFACESOLID" panose="02000603000000000000" pitchFamily="2" charset="0"/>
                  <a:ea typeface="AGRESTINGTEACHERFACESOLID" panose="02000603000000000000" pitchFamily="2" charset="0"/>
                </a:rPr>
                <a:t>o</a:t>
              </a:r>
            </a:p>
          </p:txBody>
        </p:sp>
        <p:sp>
          <p:nvSpPr>
            <p:cNvPr id="21" name="ZoneTexte 20">
              <a:extLst>
                <a:ext uri="{FF2B5EF4-FFF2-40B4-BE49-F238E27FC236}">
                  <a16:creationId xmlns:a16="http://schemas.microsoft.com/office/drawing/2014/main" id="{75B1AC53-FAD0-9C4E-BE82-7D5FB9AC3428}"/>
                </a:ext>
              </a:extLst>
            </p:cNvPr>
            <p:cNvSpPr txBox="1"/>
            <p:nvPr/>
          </p:nvSpPr>
          <p:spPr>
            <a:xfrm>
              <a:off x="7317206" y="1076762"/>
              <a:ext cx="3101811" cy="323165"/>
            </a:xfrm>
            <a:prstGeom prst="rect">
              <a:avLst/>
            </a:prstGeom>
            <a:noFill/>
          </p:spPr>
          <p:txBody>
            <a:bodyPr wrap="none" rtlCol="0">
              <a:spAutoFit/>
            </a:bodyPr>
            <a:lstStyle/>
            <a:p>
              <a:pPr algn="ctr"/>
              <a:r>
                <a:rPr lang="fr-FR" sz="1500" dirty="0">
                  <a:latin typeface="KG Rise UP" pitchFamily="2" charset="77"/>
                </a:rPr>
                <a:t>B</a:t>
              </a:r>
              <a:r>
                <a:rPr lang="fr-GP" sz="1500" dirty="0">
                  <a:latin typeface="KG Rise UP" pitchFamily="2" charset="77"/>
                </a:rPr>
                <a:t>ienvenue dans la classe de CM2</a:t>
              </a:r>
            </a:p>
          </p:txBody>
        </p:sp>
      </p:grpSp>
      <p:sp>
        <p:nvSpPr>
          <p:cNvPr id="24" name="ZoneTexte 23">
            <a:extLst>
              <a:ext uri="{FF2B5EF4-FFF2-40B4-BE49-F238E27FC236}">
                <a16:creationId xmlns:a16="http://schemas.microsoft.com/office/drawing/2014/main" id="{99159D7E-4C6D-EE41-8233-382421E85627}"/>
              </a:ext>
            </a:extLst>
          </p:cNvPr>
          <p:cNvSpPr txBox="1"/>
          <p:nvPr/>
        </p:nvSpPr>
        <p:spPr>
          <a:xfrm>
            <a:off x="7317206" y="1449120"/>
            <a:ext cx="3204253" cy="1015663"/>
          </a:xfrm>
          <a:prstGeom prst="rect">
            <a:avLst/>
          </a:prstGeom>
          <a:noFill/>
        </p:spPr>
        <p:txBody>
          <a:bodyPr wrap="square" rtlCol="0">
            <a:spAutoFit/>
          </a:bodyPr>
          <a:lstStyle/>
          <a:p>
            <a:pPr algn="just"/>
            <a:r>
              <a:rPr lang="fr-GP" sz="1200" dirty="0">
                <a:latin typeface="+mj-lt"/>
              </a:rPr>
              <a:t>    Votre enfant entre cette année en classe de CM2. Vpus trouverez dans ce mémo quelques informations pratiques concernant l’école, la classe et son fonctionnement pour l’année scolaire 2021-2022.</a:t>
            </a:r>
          </a:p>
        </p:txBody>
      </p:sp>
      <p:sp>
        <p:nvSpPr>
          <p:cNvPr id="27" name="ZoneTexte 26">
            <a:extLst>
              <a:ext uri="{FF2B5EF4-FFF2-40B4-BE49-F238E27FC236}">
                <a16:creationId xmlns:a16="http://schemas.microsoft.com/office/drawing/2014/main" id="{482D9E93-CAB7-FF4A-85A8-59A8274B681F}"/>
              </a:ext>
            </a:extLst>
          </p:cNvPr>
          <p:cNvSpPr txBox="1"/>
          <p:nvPr/>
        </p:nvSpPr>
        <p:spPr>
          <a:xfrm>
            <a:off x="7317203" y="3052228"/>
            <a:ext cx="3204253" cy="1877437"/>
          </a:xfrm>
          <a:prstGeom prst="rect">
            <a:avLst/>
          </a:prstGeom>
          <a:noFill/>
        </p:spPr>
        <p:txBody>
          <a:bodyPr wrap="square" rtlCol="0">
            <a:spAutoFit/>
          </a:bodyPr>
          <a:lstStyle/>
          <a:p>
            <a:pPr algn="just"/>
            <a:r>
              <a:rPr lang="fr-GP" sz="1200" dirty="0">
                <a:latin typeface="+mj-lt"/>
              </a:rPr>
              <a:t>L’accueil des élèves a lieu les lundis, mardis, jeudis et vendredis :</a:t>
            </a:r>
          </a:p>
          <a:p>
            <a:pPr marL="171450" indent="-171450" algn="just">
              <a:buFontTx/>
              <a:buChar char="-"/>
            </a:pPr>
            <a:r>
              <a:rPr lang="fr-FR" sz="1200" dirty="0">
                <a:latin typeface="+mj-lt"/>
              </a:rPr>
              <a:t>le matin : d</a:t>
            </a:r>
            <a:r>
              <a:rPr lang="fr-GP" sz="1200" dirty="0">
                <a:latin typeface="+mj-lt"/>
              </a:rPr>
              <a:t>e 7h50 à 11h20</a:t>
            </a:r>
          </a:p>
          <a:p>
            <a:pPr marL="171450" indent="-171450" algn="just">
              <a:buFontTx/>
              <a:buChar char="-"/>
            </a:pPr>
            <a:r>
              <a:rPr lang="fr-FR" sz="1200" dirty="0">
                <a:latin typeface="+mj-lt"/>
              </a:rPr>
              <a:t>l</a:t>
            </a:r>
            <a:r>
              <a:rPr lang="fr-GP" sz="1200" dirty="0">
                <a:latin typeface="+mj-lt"/>
              </a:rPr>
              <a:t>’après-midi : de 13h20 à 16h </a:t>
            </a:r>
          </a:p>
          <a:p>
            <a:pPr algn="just"/>
            <a:endParaRPr lang="fr-GP" sz="800" dirty="0">
              <a:latin typeface="+mj-lt"/>
            </a:endParaRPr>
          </a:p>
          <a:p>
            <a:pPr algn="just"/>
            <a:r>
              <a:rPr lang="fr-GP" sz="1200" dirty="0">
                <a:latin typeface="+mj-lt"/>
              </a:rPr>
              <a:t>Les élèves qui arrivent en retard ou sont absents sont tenus de présenter un billet de retard ou d’absence complété et signé par les parents. Ces billets de retard et d’absence se trouvent dans le cahier de liaison de l’élève.</a:t>
            </a:r>
          </a:p>
        </p:txBody>
      </p:sp>
      <p:sp>
        <p:nvSpPr>
          <p:cNvPr id="28" name="ZoneTexte 27">
            <a:extLst>
              <a:ext uri="{FF2B5EF4-FFF2-40B4-BE49-F238E27FC236}">
                <a16:creationId xmlns:a16="http://schemas.microsoft.com/office/drawing/2014/main" id="{E17318B3-2616-D646-897A-59A4B6E04512}"/>
              </a:ext>
            </a:extLst>
          </p:cNvPr>
          <p:cNvSpPr txBox="1"/>
          <p:nvPr/>
        </p:nvSpPr>
        <p:spPr>
          <a:xfrm>
            <a:off x="7317202" y="5500276"/>
            <a:ext cx="3204253" cy="1938992"/>
          </a:xfrm>
          <a:prstGeom prst="rect">
            <a:avLst/>
          </a:prstGeom>
          <a:noFill/>
        </p:spPr>
        <p:txBody>
          <a:bodyPr wrap="square" rtlCol="0">
            <a:spAutoFit/>
          </a:bodyPr>
          <a:lstStyle/>
          <a:p>
            <a:pPr algn="just"/>
            <a:r>
              <a:rPr lang="fr-GP" sz="1200" dirty="0">
                <a:latin typeface="+mj-lt"/>
              </a:rPr>
              <a:t>Voici le calendrier prévisionnel* des vacances scolaires pour l’année 2021-2022 : </a:t>
            </a:r>
          </a:p>
          <a:p>
            <a:pPr algn="just"/>
            <a:r>
              <a:rPr lang="fr-GP" sz="1200" u="sng" dirty="0">
                <a:latin typeface="+mj-lt"/>
              </a:rPr>
              <a:t>Toussaint</a:t>
            </a:r>
            <a:r>
              <a:rPr lang="fr-GP" sz="1200" dirty="0">
                <a:latin typeface="+mj-lt"/>
              </a:rPr>
              <a:t> : du 20 octobre au 3 novembre 2021</a:t>
            </a:r>
          </a:p>
          <a:p>
            <a:pPr algn="just"/>
            <a:r>
              <a:rPr lang="fr-GP" sz="1200" u="sng" dirty="0">
                <a:latin typeface="+mj-lt"/>
              </a:rPr>
              <a:t>Noël</a:t>
            </a:r>
            <a:r>
              <a:rPr lang="fr-GP" sz="1200" dirty="0">
                <a:latin typeface="+mj-lt"/>
              </a:rPr>
              <a:t> : du 18 décembre 2021 au 2 janvier 2022</a:t>
            </a:r>
          </a:p>
          <a:p>
            <a:pPr algn="just"/>
            <a:r>
              <a:rPr lang="fr-GP" sz="1200" u="sng" dirty="0">
                <a:latin typeface="+mj-lt"/>
              </a:rPr>
              <a:t>Carnaval</a:t>
            </a:r>
            <a:r>
              <a:rPr lang="fr-GP" sz="1200" dirty="0">
                <a:latin typeface="+mj-lt"/>
              </a:rPr>
              <a:t> : du 19 février 2022 au 06 mars 2022</a:t>
            </a:r>
          </a:p>
          <a:p>
            <a:pPr algn="just"/>
            <a:r>
              <a:rPr lang="fr-GP" sz="1200" u="sng" dirty="0">
                <a:latin typeface="+mj-lt"/>
              </a:rPr>
              <a:t>Mi-carême</a:t>
            </a:r>
            <a:r>
              <a:rPr lang="fr-GP" sz="1200" dirty="0">
                <a:latin typeface="+mj-lt"/>
              </a:rPr>
              <a:t> : le 24 mars 2022</a:t>
            </a:r>
          </a:p>
          <a:p>
            <a:pPr algn="just"/>
            <a:r>
              <a:rPr lang="fr-GP" sz="1200" u="sng" dirty="0">
                <a:latin typeface="+mj-lt"/>
              </a:rPr>
              <a:t>Pâques</a:t>
            </a:r>
            <a:r>
              <a:rPr lang="fr-GP" sz="1200" dirty="0">
                <a:latin typeface="+mj-lt"/>
              </a:rPr>
              <a:t> : du 09 avril 2022 au 24 avril 2022</a:t>
            </a:r>
          </a:p>
          <a:p>
            <a:pPr algn="just"/>
            <a:r>
              <a:rPr lang="fr-GP" sz="1200" u="sng" dirty="0">
                <a:latin typeface="+mj-lt"/>
              </a:rPr>
              <a:t>Pentecôte</a:t>
            </a:r>
            <a:r>
              <a:rPr lang="fr-GP" sz="1200" dirty="0">
                <a:latin typeface="+mj-lt"/>
              </a:rPr>
              <a:t> : le 06 juin 2022</a:t>
            </a:r>
          </a:p>
          <a:p>
            <a:pPr algn="just"/>
            <a:r>
              <a:rPr lang="fr-GP" sz="1200" u="sng" dirty="0">
                <a:latin typeface="+mj-lt"/>
              </a:rPr>
              <a:t>Semaine en mai</a:t>
            </a:r>
            <a:r>
              <a:rPr lang="fr-GP" sz="1200" dirty="0">
                <a:latin typeface="+mj-lt"/>
              </a:rPr>
              <a:t> : du 22 mai 2022 au 29 mai 2022</a:t>
            </a:r>
          </a:p>
          <a:p>
            <a:pPr algn="just"/>
            <a:r>
              <a:rPr lang="fr-GP" sz="1200" u="sng" dirty="0">
                <a:latin typeface="+mj-lt"/>
              </a:rPr>
              <a:t>Grandes vacances</a:t>
            </a:r>
            <a:r>
              <a:rPr lang="fr-GP" sz="1200" dirty="0">
                <a:latin typeface="+mj-lt"/>
              </a:rPr>
              <a:t> : le 02 juillet 2022</a:t>
            </a:r>
          </a:p>
        </p:txBody>
      </p:sp>
      <p:sp>
        <p:nvSpPr>
          <p:cNvPr id="37" name="Rectangle 36">
            <a:extLst>
              <a:ext uri="{FF2B5EF4-FFF2-40B4-BE49-F238E27FC236}">
                <a16:creationId xmlns:a16="http://schemas.microsoft.com/office/drawing/2014/main" id="{BAE60CF0-FBC7-B84C-A0E5-0B12A0AACA41}"/>
              </a:ext>
            </a:extLst>
          </p:cNvPr>
          <p:cNvSpPr/>
          <p:nvPr/>
        </p:nvSpPr>
        <p:spPr>
          <a:xfrm>
            <a:off x="164572" y="168435"/>
            <a:ext cx="3197534" cy="5078313"/>
          </a:xfrm>
          <a:prstGeom prst="rect">
            <a:avLst/>
          </a:prstGeom>
        </p:spPr>
        <p:txBody>
          <a:bodyPr wrap="square">
            <a:spAutoFit/>
          </a:bodyPr>
          <a:lstStyle/>
          <a:p>
            <a:pPr algn="just"/>
            <a:r>
              <a:rPr lang="fr-FR" sz="1200" dirty="0">
                <a:latin typeface="+mj-lt"/>
              </a:rPr>
              <a:t>Chaque test de ceinture revalidera ce qui a été appris sur les couleurs précédentes, ce qui permettra de revoir les notions tout au long du cycle.</a:t>
            </a:r>
          </a:p>
          <a:p>
            <a:pPr algn="just"/>
            <a:endParaRPr lang="fr-FR" sz="600" dirty="0">
              <a:latin typeface="+mj-lt"/>
            </a:endParaRPr>
          </a:p>
          <a:p>
            <a:pPr lvl="0" algn="just" defTabSz="755934">
              <a:defRPr/>
            </a:pPr>
            <a:r>
              <a:rPr lang="fr-FR" sz="1200" dirty="0">
                <a:latin typeface="+mj-lt"/>
              </a:rPr>
              <a:t>Pourquoi les ceintures de compétences sont-elles un dispositif motivant et efficace ?</a:t>
            </a:r>
          </a:p>
          <a:p>
            <a:pPr lvl="0" algn="just" defTabSz="755934">
              <a:defRPr/>
            </a:pPr>
            <a:endParaRPr lang="fr-FR" sz="600" b="1" dirty="0">
              <a:latin typeface="+mj-lt"/>
            </a:endParaRPr>
          </a:p>
          <a:p>
            <a:pPr lvl="0" algn="just" defTabSz="755934">
              <a:defRPr/>
            </a:pPr>
            <a:r>
              <a:rPr lang="fr-FR" sz="1200" dirty="0">
                <a:latin typeface="+mj-lt"/>
              </a:rPr>
              <a:t>1) L’élève sait où il en est</a:t>
            </a:r>
          </a:p>
          <a:p>
            <a:pPr algn="just"/>
            <a:r>
              <a:rPr lang="fr-FR" sz="1200" dirty="0">
                <a:latin typeface="+mj-lt"/>
              </a:rPr>
              <a:t>En début d’année, il découvre le programme de l’année. Les ceintures ont l’avantage de la clarté, pour les élèves comme pour les parents. Pour avoir la ceinture blanche, voilà ce qu’il faut connaitre, voilà ce qu’il faut savoir faire. Pour la ceinture jaune…</a:t>
            </a:r>
          </a:p>
          <a:p>
            <a:pPr algn="just"/>
            <a:endParaRPr lang="fr-FR" sz="600" dirty="0">
              <a:latin typeface="+mj-lt"/>
            </a:endParaRPr>
          </a:p>
          <a:p>
            <a:pPr algn="just"/>
            <a:r>
              <a:rPr lang="fr-FR" sz="1200" dirty="0">
                <a:latin typeface="+mj-lt"/>
              </a:rPr>
              <a:t>2) Le dispositif est exigent</a:t>
            </a:r>
          </a:p>
          <a:p>
            <a:pPr algn="just"/>
            <a:r>
              <a:rPr lang="fr-FR" sz="1200" dirty="0">
                <a:latin typeface="+mj-lt"/>
              </a:rPr>
              <a:t>Avec le dispositif des ceintures, tant que l’élève n’a pas atteint 80% de réussite, il ne peut pas passer à l’étape suivante. </a:t>
            </a:r>
          </a:p>
          <a:p>
            <a:pPr algn="just"/>
            <a:endParaRPr lang="fr-FR" sz="600" dirty="0">
              <a:latin typeface="+mj-lt"/>
            </a:endParaRPr>
          </a:p>
          <a:p>
            <a:pPr algn="just"/>
            <a:r>
              <a:rPr lang="fr-FR" sz="1200" dirty="0">
                <a:latin typeface="+mj-lt"/>
              </a:rPr>
              <a:t>3) Chaque élève est évalué à son niveau</a:t>
            </a:r>
          </a:p>
          <a:p>
            <a:pPr algn="just"/>
            <a:r>
              <a:rPr lang="fr-FR" sz="1200" dirty="0">
                <a:latin typeface="+mj-lt"/>
              </a:rPr>
              <a:t>Les élèves ne sont plus évalués au même moment sur la même compétence. Chaque élève prépare une évaluation qui correspond à son propre niveau. L’élève se sent bien plus capable de réussir puisqu’on lui propose des évaluations à sa portée.</a:t>
            </a:r>
          </a:p>
        </p:txBody>
      </p:sp>
      <p:graphicFrame>
        <p:nvGraphicFramePr>
          <p:cNvPr id="39" name="Tableau 38">
            <a:extLst>
              <a:ext uri="{FF2B5EF4-FFF2-40B4-BE49-F238E27FC236}">
                <a16:creationId xmlns:a16="http://schemas.microsoft.com/office/drawing/2014/main" id="{A15644FA-A550-034B-B6CE-15234EFB3676}"/>
              </a:ext>
            </a:extLst>
          </p:cNvPr>
          <p:cNvGraphicFramePr>
            <a:graphicFrameLocks noGrp="1"/>
          </p:cNvGraphicFramePr>
          <p:nvPr>
            <p:extLst>
              <p:ext uri="{D42A27DB-BD31-4B8C-83A1-F6EECF244321}">
                <p14:modId xmlns:p14="http://schemas.microsoft.com/office/powerpoint/2010/main" val="3237587919"/>
              </p:ext>
            </p:extLst>
          </p:nvPr>
        </p:nvGraphicFramePr>
        <p:xfrm>
          <a:off x="161211" y="5136694"/>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450" b="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rPr>
                        <a:t>Les livrets scolaires</a:t>
                      </a:r>
                      <a:endParaRPr lang="fr-GP" sz="1450" b="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endParaRPr>
                    </a:p>
                  </a:txBody>
                  <a:tcPr anchor="ctr">
                    <a:solidFill>
                      <a:srgbClr val="DBCDFD"/>
                    </a:solidFill>
                  </a:tcPr>
                </a:tc>
                <a:extLst>
                  <a:ext uri="{0D108BD9-81ED-4DB2-BD59-A6C34878D82A}">
                    <a16:rowId xmlns:a16="http://schemas.microsoft.com/office/drawing/2014/main" val="425863865"/>
                  </a:ext>
                </a:extLst>
              </a:tr>
            </a:tbl>
          </a:graphicData>
        </a:graphic>
      </p:graphicFrame>
      <p:sp>
        <p:nvSpPr>
          <p:cNvPr id="41" name="ZoneTexte 40">
            <a:extLst>
              <a:ext uri="{FF2B5EF4-FFF2-40B4-BE49-F238E27FC236}">
                <a16:creationId xmlns:a16="http://schemas.microsoft.com/office/drawing/2014/main" id="{773F4154-BE87-3442-B261-005B8BAEC903}"/>
              </a:ext>
            </a:extLst>
          </p:cNvPr>
          <p:cNvSpPr txBox="1"/>
          <p:nvPr/>
        </p:nvSpPr>
        <p:spPr>
          <a:xfrm>
            <a:off x="157853" y="5604035"/>
            <a:ext cx="3204253" cy="830997"/>
          </a:xfrm>
          <a:prstGeom prst="rect">
            <a:avLst/>
          </a:prstGeom>
          <a:noFill/>
        </p:spPr>
        <p:txBody>
          <a:bodyPr wrap="square" rtlCol="0">
            <a:spAutoFit/>
          </a:bodyPr>
          <a:lstStyle/>
          <a:p>
            <a:pPr algn="just"/>
            <a:r>
              <a:rPr lang="fr-FR" sz="1200" dirty="0">
                <a:latin typeface="+mj-lt"/>
              </a:rPr>
              <a:t>Les livrets scolaires seront remis et consultables par les parents deux fois par an, soit chaque semestre. Ces derniers devront être datés et signés.</a:t>
            </a:r>
          </a:p>
        </p:txBody>
      </p:sp>
    </p:spTree>
    <p:extLst>
      <p:ext uri="{BB962C8B-B14F-4D97-AF65-F5344CB8AC3E}">
        <p14:creationId xmlns:p14="http://schemas.microsoft.com/office/powerpoint/2010/main" val="154800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41C47158-541A-734B-85DE-F5F39C464755}"/>
              </a:ext>
            </a:extLst>
          </p:cNvPr>
          <p:cNvSpPr txBox="1"/>
          <p:nvPr/>
        </p:nvSpPr>
        <p:spPr>
          <a:xfrm>
            <a:off x="170353" y="123863"/>
            <a:ext cx="3204253" cy="830997"/>
          </a:xfrm>
          <a:prstGeom prst="rect">
            <a:avLst/>
          </a:prstGeom>
          <a:noFill/>
        </p:spPr>
        <p:txBody>
          <a:bodyPr wrap="square" rtlCol="0">
            <a:spAutoFit/>
          </a:bodyPr>
          <a:lstStyle/>
          <a:p>
            <a:pPr algn="just"/>
            <a:r>
              <a:rPr lang="fr-GP" sz="1200" dirty="0">
                <a:latin typeface="+mj-lt"/>
              </a:rPr>
              <a:t>* Compte tenu de la situation sanitaire et du report de la rentrée scolaire 2021, les dates figurant sur ce calendrier peuvent changer.</a:t>
            </a:r>
          </a:p>
          <a:p>
            <a:pPr algn="just"/>
            <a:endParaRPr lang="fr-GP" sz="1200" dirty="0">
              <a:latin typeface="+mj-lt"/>
            </a:endParaRPr>
          </a:p>
        </p:txBody>
      </p:sp>
      <p:graphicFrame>
        <p:nvGraphicFramePr>
          <p:cNvPr id="12" name="Tableau 11">
            <a:extLst>
              <a:ext uri="{FF2B5EF4-FFF2-40B4-BE49-F238E27FC236}">
                <a16:creationId xmlns:a16="http://schemas.microsoft.com/office/drawing/2014/main" id="{3636B495-4E6B-114C-BA61-FA1EDB5DAB5E}"/>
              </a:ext>
            </a:extLst>
          </p:cNvPr>
          <p:cNvGraphicFramePr>
            <a:graphicFrameLocks noGrp="1"/>
          </p:cNvGraphicFramePr>
          <p:nvPr>
            <p:extLst>
              <p:ext uri="{D42A27DB-BD31-4B8C-83A1-F6EECF244321}">
                <p14:modId xmlns:p14="http://schemas.microsoft.com/office/powerpoint/2010/main" val="1135821853"/>
              </p:ext>
            </p:extLst>
          </p:nvPr>
        </p:nvGraphicFramePr>
        <p:xfrm>
          <a:off x="170350" y="910279"/>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rPr>
                        <a:t>Le protocole sanitaire</a:t>
                      </a:r>
                      <a:endParaRPr lang="fr-GP"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endParaRPr>
                    </a:p>
                  </a:txBody>
                  <a:tcPr anchor="ctr">
                    <a:solidFill>
                      <a:srgbClr val="E6EDAD"/>
                    </a:solidFill>
                  </a:tcPr>
                </a:tc>
                <a:extLst>
                  <a:ext uri="{0D108BD9-81ED-4DB2-BD59-A6C34878D82A}">
                    <a16:rowId xmlns:a16="http://schemas.microsoft.com/office/drawing/2014/main" val="425863865"/>
                  </a:ext>
                </a:extLst>
              </a:tr>
            </a:tbl>
          </a:graphicData>
        </a:graphic>
      </p:graphicFrame>
      <p:sp>
        <p:nvSpPr>
          <p:cNvPr id="13" name="ZoneTexte 12">
            <a:extLst>
              <a:ext uri="{FF2B5EF4-FFF2-40B4-BE49-F238E27FC236}">
                <a16:creationId xmlns:a16="http://schemas.microsoft.com/office/drawing/2014/main" id="{3EA7F6AC-EE49-124E-A8A8-5A2A72970087}"/>
              </a:ext>
            </a:extLst>
          </p:cNvPr>
          <p:cNvSpPr txBox="1"/>
          <p:nvPr/>
        </p:nvSpPr>
        <p:spPr>
          <a:xfrm>
            <a:off x="170353" y="1372659"/>
            <a:ext cx="3204253" cy="2677656"/>
          </a:xfrm>
          <a:prstGeom prst="rect">
            <a:avLst/>
          </a:prstGeom>
          <a:noFill/>
        </p:spPr>
        <p:txBody>
          <a:bodyPr wrap="square" rtlCol="0">
            <a:spAutoFit/>
          </a:bodyPr>
          <a:lstStyle/>
          <a:p>
            <a:pPr algn="just"/>
            <a:r>
              <a:rPr lang="fr-GP" sz="1200" dirty="0">
                <a:latin typeface="+mj-lt"/>
              </a:rPr>
              <a:t>   </a:t>
            </a:r>
            <a:r>
              <a:rPr lang="fr-GP" sz="1200" i="1" dirty="0">
                <a:latin typeface="+mj-lt"/>
              </a:rPr>
              <a:t>« Les parents d’élèves jouent un rôle essentiel. Ils s’engagent à ne pas mettre leurs enfants à l’école en cas de fièvre (38°C ou plus) ou en cas d’apparition de symptômes évoquant la COVID-19 chez l’élève ou dans sa famille. De même, les élèves ayant été testés positivement au SARS-Cov2, ou dont un membre du foyer a été testé positivement, ou encore identifiés comme contact à risque ne doivent pas se rendre dans l’école. »</a:t>
            </a:r>
          </a:p>
          <a:p>
            <a:pPr algn="just"/>
            <a:endParaRPr lang="fr-GP" sz="600" i="1" dirty="0">
              <a:latin typeface="+mj-lt"/>
            </a:endParaRPr>
          </a:p>
          <a:p>
            <a:pPr algn="just"/>
            <a:r>
              <a:rPr lang="fr-GP" sz="1000" dirty="0">
                <a:latin typeface="+mj-lt"/>
              </a:rPr>
              <a:t>Pour consulter l’intégralité du protocole sanitaire applicable dans les écoles, rendez-vous sur le site internet </a:t>
            </a:r>
            <a:r>
              <a:rPr lang="fr-GP" sz="1000" dirty="0">
                <a:latin typeface="+mj-lt"/>
                <a:hlinkClick r:id="rId2">
                  <a:extLst>
                    <a:ext uri="{A12FA001-AC4F-418D-AE19-62706E023703}">
                      <ahyp:hlinkClr xmlns:ahyp="http://schemas.microsoft.com/office/drawing/2018/hyperlinkcolor" val="tx"/>
                    </a:ext>
                  </a:extLst>
                </a:hlinkClick>
              </a:rPr>
              <a:t>www.education.gouv.fr</a:t>
            </a:r>
            <a:r>
              <a:rPr lang="fr-GP" sz="1000" dirty="0">
                <a:latin typeface="+mj-lt"/>
              </a:rPr>
              <a:t> « Année scolaire 2021-2022 : Protocole sanitaire et mesures de fonctionnement »</a:t>
            </a:r>
          </a:p>
        </p:txBody>
      </p:sp>
      <p:graphicFrame>
        <p:nvGraphicFramePr>
          <p:cNvPr id="14" name="Tableau 13">
            <a:extLst>
              <a:ext uri="{FF2B5EF4-FFF2-40B4-BE49-F238E27FC236}">
                <a16:creationId xmlns:a16="http://schemas.microsoft.com/office/drawing/2014/main" id="{024276A7-E698-9D4D-8B22-A4A9E4808200}"/>
              </a:ext>
            </a:extLst>
          </p:cNvPr>
          <p:cNvGraphicFramePr>
            <a:graphicFrameLocks noGrp="1"/>
          </p:cNvGraphicFramePr>
          <p:nvPr>
            <p:extLst>
              <p:ext uri="{D42A27DB-BD31-4B8C-83A1-F6EECF244321}">
                <p14:modId xmlns:p14="http://schemas.microsoft.com/office/powerpoint/2010/main" val="3859334639"/>
              </p:ext>
            </p:extLst>
          </p:nvPr>
        </p:nvGraphicFramePr>
        <p:xfrm>
          <a:off x="170350" y="4106511"/>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rPr>
                        <a:t>La classe</a:t>
                      </a:r>
                      <a:endParaRPr lang="fr-GP"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endParaRPr>
                    </a:p>
                  </a:txBody>
                  <a:tcPr anchor="ctr">
                    <a:solidFill>
                      <a:srgbClr val="DAECAD"/>
                    </a:solidFill>
                  </a:tcPr>
                </a:tc>
                <a:extLst>
                  <a:ext uri="{0D108BD9-81ED-4DB2-BD59-A6C34878D82A}">
                    <a16:rowId xmlns:a16="http://schemas.microsoft.com/office/drawing/2014/main" val="425863865"/>
                  </a:ext>
                </a:extLst>
              </a:tr>
            </a:tbl>
          </a:graphicData>
        </a:graphic>
      </p:graphicFrame>
      <p:sp>
        <p:nvSpPr>
          <p:cNvPr id="15" name="ZoneTexte 14">
            <a:extLst>
              <a:ext uri="{FF2B5EF4-FFF2-40B4-BE49-F238E27FC236}">
                <a16:creationId xmlns:a16="http://schemas.microsoft.com/office/drawing/2014/main" id="{504A2D69-18EB-F942-9C22-0E6046274FDC}"/>
              </a:ext>
            </a:extLst>
          </p:cNvPr>
          <p:cNvSpPr txBox="1"/>
          <p:nvPr/>
        </p:nvSpPr>
        <p:spPr>
          <a:xfrm>
            <a:off x="170350" y="4556534"/>
            <a:ext cx="3204253" cy="1015663"/>
          </a:xfrm>
          <a:prstGeom prst="rect">
            <a:avLst/>
          </a:prstGeom>
          <a:noFill/>
        </p:spPr>
        <p:txBody>
          <a:bodyPr wrap="square" rtlCol="0">
            <a:spAutoFit/>
          </a:bodyPr>
          <a:lstStyle/>
          <a:p>
            <a:pPr algn="just"/>
            <a:r>
              <a:rPr lang="fr-GP" sz="1200" dirty="0">
                <a:latin typeface="+mj-lt"/>
              </a:rPr>
              <a:t>Cette année scolaire 2021-2022, la classe de CM2 est composée de 15 élèves dont 10 filles et 5 garçons. Parmi eux, deux élèves sont en inclusion dans l’Unité localisée pour l’inclusion scolaire de l’école (ULIS).</a:t>
            </a:r>
            <a:endParaRPr lang="fr-GP" sz="1000" i="1" dirty="0">
              <a:latin typeface="+mj-lt"/>
            </a:endParaRPr>
          </a:p>
        </p:txBody>
      </p:sp>
      <p:graphicFrame>
        <p:nvGraphicFramePr>
          <p:cNvPr id="16" name="Tableau 15">
            <a:extLst>
              <a:ext uri="{FF2B5EF4-FFF2-40B4-BE49-F238E27FC236}">
                <a16:creationId xmlns:a16="http://schemas.microsoft.com/office/drawing/2014/main" id="{689078B5-5B89-6A47-8496-D2050D2C01BF}"/>
              </a:ext>
            </a:extLst>
          </p:cNvPr>
          <p:cNvGraphicFramePr>
            <a:graphicFrameLocks noGrp="1"/>
          </p:cNvGraphicFramePr>
          <p:nvPr>
            <p:extLst>
              <p:ext uri="{D42A27DB-BD31-4B8C-83A1-F6EECF244321}">
                <p14:modId xmlns:p14="http://schemas.microsoft.com/office/powerpoint/2010/main" val="941353229"/>
              </p:ext>
            </p:extLst>
          </p:nvPr>
        </p:nvGraphicFramePr>
        <p:xfrm>
          <a:off x="170350" y="5684630"/>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rPr>
                        <a:t>L’emploi du temps</a:t>
                      </a:r>
                      <a:endParaRPr lang="fr-GP"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endParaRPr>
                    </a:p>
                  </a:txBody>
                  <a:tcPr anchor="ctr">
                    <a:solidFill>
                      <a:srgbClr val="DAECD4"/>
                    </a:solidFill>
                  </a:tcPr>
                </a:tc>
                <a:extLst>
                  <a:ext uri="{0D108BD9-81ED-4DB2-BD59-A6C34878D82A}">
                    <a16:rowId xmlns:a16="http://schemas.microsoft.com/office/drawing/2014/main" val="425863865"/>
                  </a:ext>
                </a:extLst>
              </a:tr>
            </a:tbl>
          </a:graphicData>
        </a:graphic>
      </p:graphicFrame>
      <p:sp>
        <p:nvSpPr>
          <p:cNvPr id="17" name="ZoneTexte 16">
            <a:extLst>
              <a:ext uri="{FF2B5EF4-FFF2-40B4-BE49-F238E27FC236}">
                <a16:creationId xmlns:a16="http://schemas.microsoft.com/office/drawing/2014/main" id="{DF746846-491A-6241-8877-5C258048C83E}"/>
              </a:ext>
            </a:extLst>
          </p:cNvPr>
          <p:cNvSpPr txBox="1"/>
          <p:nvPr/>
        </p:nvSpPr>
        <p:spPr>
          <a:xfrm>
            <a:off x="170349" y="6134653"/>
            <a:ext cx="3204253" cy="1292662"/>
          </a:xfrm>
          <a:prstGeom prst="rect">
            <a:avLst/>
          </a:prstGeom>
          <a:noFill/>
        </p:spPr>
        <p:txBody>
          <a:bodyPr wrap="square" rtlCol="0">
            <a:spAutoFit/>
          </a:bodyPr>
          <a:lstStyle/>
          <a:p>
            <a:pPr algn="just"/>
            <a:r>
              <a:rPr lang="fr-GP" sz="1200" dirty="0">
                <a:latin typeface="+mj-lt"/>
              </a:rPr>
              <a:t>L’emploi du temps de la classe est constitué dans le respect des injonctions et recommandations du Ministère de l’Éducation nationale. </a:t>
            </a:r>
          </a:p>
          <a:p>
            <a:pPr algn="just"/>
            <a:endParaRPr lang="fr-GP" sz="600" dirty="0">
              <a:latin typeface="+mj-lt"/>
            </a:endParaRPr>
          </a:p>
          <a:p>
            <a:pPr algn="just"/>
            <a:r>
              <a:rPr lang="fr-GP" sz="1200" dirty="0">
                <a:latin typeface="+mj-lt"/>
              </a:rPr>
              <a:t>* L’EPS a lieu les lundis et mardis après-midi. Les élèves doivent donc être munis d’une tenue de sport ainsi qu’une bouteille d’eau ces jours-là.</a:t>
            </a:r>
            <a:endParaRPr lang="fr-GP" sz="1000" dirty="0">
              <a:latin typeface="+mj-lt"/>
            </a:endParaRPr>
          </a:p>
        </p:txBody>
      </p:sp>
      <p:sp>
        <p:nvSpPr>
          <p:cNvPr id="18" name="ZoneTexte 17">
            <a:extLst>
              <a:ext uri="{FF2B5EF4-FFF2-40B4-BE49-F238E27FC236}">
                <a16:creationId xmlns:a16="http://schemas.microsoft.com/office/drawing/2014/main" id="{16629675-1AB5-7745-B993-B58FD107159E}"/>
              </a:ext>
            </a:extLst>
          </p:cNvPr>
          <p:cNvSpPr txBox="1"/>
          <p:nvPr/>
        </p:nvSpPr>
        <p:spPr>
          <a:xfrm>
            <a:off x="3743779" y="124894"/>
            <a:ext cx="3204253" cy="830997"/>
          </a:xfrm>
          <a:prstGeom prst="rect">
            <a:avLst/>
          </a:prstGeom>
          <a:noFill/>
        </p:spPr>
        <p:txBody>
          <a:bodyPr wrap="square" rtlCol="0">
            <a:spAutoFit/>
          </a:bodyPr>
          <a:lstStyle/>
          <a:p>
            <a:pPr algn="just"/>
            <a:r>
              <a:rPr lang="fr-GP" sz="1200" dirty="0">
                <a:latin typeface="+mj-lt"/>
              </a:rPr>
              <a:t>* Compte tenu de la situation sanitaire actuelle, l’enseignement de l’EPS est soumis à des restrictions qui peuvent empêcher la pratique sportive à l’école.</a:t>
            </a:r>
          </a:p>
        </p:txBody>
      </p:sp>
      <p:graphicFrame>
        <p:nvGraphicFramePr>
          <p:cNvPr id="19" name="Tableau 18">
            <a:extLst>
              <a:ext uri="{FF2B5EF4-FFF2-40B4-BE49-F238E27FC236}">
                <a16:creationId xmlns:a16="http://schemas.microsoft.com/office/drawing/2014/main" id="{1B92654A-D5FC-F54C-8968-E4B709EF6BD0}"/>
              </a:ext>
            </a:extLst>
          </p:cNvPr>
          <p:cNvGraphicFramePr>
            <a:graphicFrameLocks noGrp="1"/>
          </p:cNvGraphicFramePr>
          <p:nvPr>
            <p:extLst>
              <p:ext uri="{D42A27DB-BD31-4B8C-83A1-F6EECF244321}">
                <p14:modId xmlns:p14="http://schemas.microsoft.com/office/powerpoint/2010/main" val="1904341833"/>
              </p:ext>
            </p:extLst>
          </p:nvPr>
        </p:nvGraphicFramePr>
        <p:xfrm>
          <a:off x="3739848" y="1035254"/>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rPr>
                        <a:t>Les outils des élèves</a:t>
                      </a:r>
                      <a:endParaRPr lang="fr-GP"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endParaRPr>
                    </a:p>
                  </a:txBody>
                  <a:tcPr anchor="ctr">
                    <a:solidFill>
                      <a:srgbClr val="D5F1E9"/>
                    </a:solidFill>
                  </a:tcPr>
                </a:tc>
                <a:extLst>
                  <a:ext uri="{0D108BD9-81ED-4DB2-BD59-A6C34878D82A}">
                    <a16:rowId xmlns:a16="http://schemas.microsoft.com/office/drawing/2014/main" val="425863865"/>
                  </a:ext>
                </a:extLst>
              </a:tr>
            </a:tbl>
          </a:graphicData>
        </a:graphic>
      </p:graphicFrame>
      <p:grpSp>
        <p:nvGrpSpPr>
          <p:cNvPr id="45" name="Groupe 44">
            <a:extLst>
              <a:ext uri="{FF2B5EF4-FFF2-40B4-BE49-F238E27FC236}">
                <a16:creationId xmlns:a16="http://schemas.microsoft.com/office/drawing/2014/main" id="{2654D975-2532-3943-A246-D17B5007B04B}"/>
              </a:ext>
            </a:extLst>
          </p:cNvPr>
          <p:cNvGrpSpPr/>
          <p:nvPr/>
        </p:nvGrpSpPr>
        <p:grpSpPr>
          <a:xfrm>
            <a:off x="3489312" y="1540393"/>
            <a:ext cx="3679560" cy="2483598"/>
            <a:chOff x="3489312" y="1616593"/>
            <a:chExt cx="3679560" cy="2483598"/>
          </a:xfrm>
        </p:grpSpPr>
        <p:pic>
          <p:nvPicPr>
            <p:cNvPr id="24" name="Image 23">
              <a:extLst>
                <a:ext uri="{FF2B5EF4-FFF2-40B4-BE49-F238E27FC236}">
                  <a16:creationId xmlns:a16="http://schemas.microsoft.com/office/drawing/2014/main" id="{07C9C6C8-DDAC-BA44-AE56-88957520EA75}"/>
                </a:ext>
              </a:extLst>
            </p:cNvPr>
            <p:cNvPicPr>
              <a:picLocks noChangeAspect="1"/>
            </p:cNvPicPr>
            <p:nvPr/>
          </p:nvPicPr>
          <p:blipFill rotWithShape="1">
            <a:blip r:embed="rId3"/>
            <a:srcRect l="19435" t="13076" r="27312" b="20508"/>
            <a:stretch/>
          </p:blipFill>
          <p:spPr>
            <a:xfrm>
              <a:off x="3654064" y="2882066"/>
              <a:ext cx="453100" cy="566095"/>
            </a:xfrm>
            <a:prstGeom prst="rect">
              <a:avLst/>
            </a:prstGeom>
          </p:spPr>
        </p:pic>
        <p:pic>
          <p:nvPicPr>
            <p:cNvPr id="26" name="Image 25">
              <a:extLst>
                <a:ext uri="{FF2B5EF4-FFF2-40B4-BE49-F238E27FC236}">
                  <a16:creationId xmlns:a16="http://schemas.microsoft.com/office/drawing/2014/main" id="{0F2FECC8-A76D-F04C-8328-59586665B673}"/>
                </a:ext>
              </a:extLst>
            </p:cNvPr>
            <p:cNvPicPr>
              <a:picLocks noChangeAspect="1"/>
            </p:cNvPicPr>
            <p:nvPr/>
          </p:nvPicPr>
          <p:blipFill rotWithShape="1">
            <a:blip r:embed="rId4"/>
            <a:srcRect l="11981" t="6049" r="10869" b="10556"/>
            <a:stretch/>
          </p:blipFill>
          <p:spPr>
            <a:xfrm>
              <a:off x="5067983" y="2817594"/>
              <a:ext cx="458624" cy="646331"/>
            </a:xfrm>
            <a:prstGeom prst="rect">
              <a:avLst/>
            </a:prstGeom>
          </p:spPr>
        </p:pic>
        <p:pic>
          <p:nvPicPr>
            <p:cNvPr id="27" name="Image 26">
              <a:extLst>
                <a:ext uri="{FF2B5EF4-FFF2-40B4-BE49-F238E27FC236}">
                  <a16:creationId xmlns:a16="http://schemas.microsoft.com/office/drawing/2014/main" id="{0A022C68-BEC1-DB4D-A2F4-203C61EFFDCE}"/>
                </a:ext>
              </a:extLst>
            </p:cNvPr>
            <p:cNvPicPr>
              <a:picLocks noChangeAspect="1"/>
            </p:cNvPicPr>
            <p:nvPr/>
          </p:nvPicPr>
          <p:blipFill rotWithShape="1">
            <a:blip r:embed="rId5"/>
            <a:srcRect l="16949" t="8388" r="21096" b="13823"/>
            <a:stretch/>
          </p:blipFill>
          <p:spPr>
            <a:xfrm>
              <a:off x="4362059" y="2886329"/>
              <a:ext cx="456649" cy="566095"/>
            </a:xfrm>
            <a:prstGeom prst="rect">
              <a:avLst/>
            </a:prstGeom>
            <a:ln>
              <a:solidFill>
                <a:schemeClr val="bg2">
                  <a:lumMod val="75000"/>
                </a:schemeClr>
              </a:solidFill>
            </a:ln>
          </p:spPr>
        </p:pic>
        <p:grpSp>
          <p:nvGrpSpPr>
            <p:cNvPr id="33" name="Groupe 32">
              <a:extLst>
                <a:ext uri="{FF2B5EF4-FFF2-40B4-BE49-F238E27FC236}">
                  <a16:creationId xmlns:a16="http://schemas.microsoft.com/office/drawing/2014/main" id="{82E349B6-51AB-5046-8B1D-F2EAFB8A9B81}"/>
                </a:ext>
              </a:extLst>
            </p:cNvPr>
            <p:cNvGrpSpPr/>
            <p:nvPr/>
          </p:nvGrpSpPr>
          <p:grpSpPr>
            <a:xfrm>
              <a:off x="3519008" y="1616593"/>
              <a:ext cx="3649864" cy="1218124"/>
              <a:chOff x="3609998" y="1637856"/>
              <a:chExt cx="3649864" cy="1218124"/>
            </a:xfrm>
          </p:grpSpPr>
          <p:pic>
            <p:nvPicPr>
              <p:cNvPr id="20" name="Image 19">
                <a:extLst>
                  <a:ext uri="{FF2B5EF4-FFF2-40B4-BE49-F238E27FC236}">
                    <a16:creationId xmlns:a16="http://schemas.microsoft.com/office/drawing/2014/main" id="{7370BA48-1F5C-7D4E-9923-F191BCA4D57F}"/>
                  </a:ext>
                </a:extLst>
              </p:cNvPr>
              <p:cNvPicPr>
                <a:picLocks noChangeAspect="1"/>
              </p:cNvPicPr>
              <p:nvPr/>
            </p:nvPicPr>
            <p:blipFill rotWithShape="1">
              <a:blip r:embed="rId6"/>
              <a:srcRect l="15013" t="6831" r="19687" b="12149"/>
              <a:stretch/>
            </p:blipFill>
            <p:spPr>
              <a:xfrm>
                <a:off x="5170158" y="1637857"/>
                <a:ext cx="458625" cy="571793"/>
              </a:xfrm>
              <a:prstGeom prst="rect">
                <a:avLst/>
              </a:prstGeom>
              <a:ln>
                <a:noFill/>
              </a:ln>
            </p:spPr>
          </p:pic>
          <p:pic>
            <p:nvPicPr>
              <p:cNvPr id="21" name="Image 20">
                <a:extLst>
                  <a:ext uri="{FF2B5EF4-FFF2-40B4-BE49-F238E27FC236}">
                    <a16:creationId xmlns:a16="http://schemas.microsoft.com/office/drawing/2014/main" id="{96FF1114-5562-E94F-B075-ADC78A37C50F}"/>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Effect>
                          <a14:brightnessContrast bright="-5000" contrast="-3000"/>
                        </a14:imgEffect>
                      </a14:imgLayer>
                    </a14:imgProps>
                  </a:ext>
                </a:extLst>
              </a:blip>
              <a:srcRect l="15868" t="7093" r="20747" b="13157"/>
              <a:stretch/>
            </p:blipFill>
            <p:spPr>
              <a:xfrm>
                <a:off x="6585958" y="1637856"/>
                <a:ext cx="457821" cy="571793"/>
              </a:xfrm>
              <a:prstGeom prst="rect">
                <a:avLst/>
              </a:prstGeom>
              <a:ln>
                <a:noFill/>
              </a:ln>
            </p:spPr>
          </p:pic>
          <p:pic>
            <p:nvPicPr>
              <p:cNvPr id="22" name="Image 21">
                <a:extLst>
                  <a:ext uri="{FF2B5EF4-FFF2-40B4-BE49-F238E27FC236}">
                    <a16:creationId xmlns:a16="http://schemas.microsoft.com/office/drawing/2014/main" id="{F261C1ED-E98B-B141-B77E-75A9A576E490}"/>
                  </a:ext>
                </a:extLst>
              </p:cNvPr>
              <p:cNvPicPr>
                <a:picLocks noChangeAspect="1"/>
              </p:cNvPicPr>
              <p:nvPr/>
            </p:nvPicPr>
            <p:blipFill rotWithShape="1">
              <a:blip r:embed="rId9"/>
              <a:srcRect l="18809" t="12501" r="25623" b="19555"/>
              <a:stretch/>
            </p:blipFill>
            <p:spPr>
              <a:xfrm>
                <a:off x="5878058" y="1637856"/>
                <a:ext cx="458625" cy="571793"/>
              </a:xfrm>
              <a:prstGeom prst="rect">
                <a:avLst/>
              </a:prstGeom>
              <a:ln>
                <a:noFill/>
              </a:ln>
            </p:spPr>
          </p:pic>
          <p:pic>
            <p:nvPicPr>
              <p:cNvPr id="23" name="Image 22">
                <a:extLst>
                  <a:ext uri="{FF2B5EF4-FFF2-40B4-BE49-F238E27FC236}">
                    <a16:creationId xmlns:a16="http://schemas.microsoft.com/office/drawing/2014/main" id="{21CB0D42-570D-A74C-819A-9A25E138FC90}"/>
                  </a:ext>
                </a:extLst>
              </p:cNvPr>
              <p:cNvPicPr>
                <a:picLocks noChangeAspect="1"/>
              </p:cNvPicPr>
              <p:nvPr/>
            </p:nvPicPr>
            <p:blipFill rotWithShape="1">
              <a:blip r:embed="rId10"/>
              <a:srcRect l="17018" t="7151" r="19848" b="12175"/>
              <a:stretch/>
            </p:blipFill>
            <p:spPr>
              <a:xfrm flipH="1">
                <a:off x="3739848" y="1637857"/>
                <a:ext cx="458625" cy="571793"/>
              </a:xfrm>
              <a:prstGeom prst="rect">
                <a:avLst/>
              </a:prstGeom>
            </p:spPr>
          </p:pic>
          <p:pic>
            <p:nvPicPr>
              <p:cNvPr id="25" name="Image 24">
                <a:extLst>
                  <a:ext uri="{FF2B5EF4-FFF2-40B4-BE49-F238E27FC236}">
                    <a16:creationId xmlns:a16="http://schemas.microsoft.com/office/drawing/2014/main" id="{BF6A6766-2B32-3B44-BFE7-22F7CAA84C24}"/>
                  </a:ext>
                </a:extLst>
              </p:cNvPr>
              <p:cNvPicPr>
                <a:picLocks noChangeAspect="1"/>
              </p:cNvPicPr>
              <p:nvPr/>
            </p:nvPicPr>
            <p:blipFill rotWithShape="1">
              <a:blip r:embed="rId11"/>
              <a:srcRect l="19529" t="12681" r="25687" b="18018"/>
              <a:stretch/>
            </p:blipFill>
            <p:spPr>
              <a:xfrm flipH="1">
                <a:off x="4456374" y="1637857"/>
                <a:ext cx="458625" cy="571793"/>
              </a:xfrm>
              <a:prstGeom prst="rect">
                <a:avLst/>
              </a:prstGeom>
            </p:spPr>
          </p:pic>
          <p:sp>
            <p:nvSpPr>
              <p:cNvPr id="28" name="ZoneTexte 27">
                <a:extLst>
                  <a:ext uri="{FF2B5EF4-FFF2-40B4-BE49-F238E27FC236}">
                    <a16:creationId xmlns:a16="http://schemas.microsoft.com/office/drawing/2014/main" id="{41D3BDB7-F703-A34D-9872-BA24B4378810}"/>
                  </a:ext>
                </a:extLst>
              </p:cNvPr>
              <p:cNvSpPr txBox="1"/>
              <p:nvPr/>
            </p:nvSpPr>
            <p:spPr>
              <a:xfrm>
                <a:off x="3609998" y="2209650"/>
                <a:ext cx="712824" cy="461665"/>
              </a:xfrm>
              <a:prstGeom prst="rect">
                <a:avLst/>
              </a:prstGeom>
              <a:noFill/>
            </p:spPr>
            <p:txBody>
              <a:bodyPr wrap="none" rtlCol="0">
                <a:spAutoFit/>
              </a:bodyPr>
              <a:lstStyle/>
              <a:p>
                <a:pPr algn="ctr"/>
                <a:r>
                  <a:rPr lang="fr-GP" sz="1200" dirty="0">
                    <a:latin typeface="+mj-lt"/>
                  </a:rPr>
                  <a:t>Cahier</a:t>
                </a:r>
              </a:p>
              <a:p>
                <a:pPr algn="ctr"/>
                <a:r>
                  <a:rPr lang="fr-GP" sz="1200" dirty="0">
                    <a:latin typeface="+mj-lt"/>
                  </a:rPr>
                  <a:t>d’anglais</a:t>
                </a:r>
              </a:p>
            </p:txBody>
          </p:sp>
          <p:sp>
            <p:nvSpPr>
              <p:cNvPr id="29" name="ZoneTexte 28">
                <a:extLst>
                  <a:ext uri="{FF2B5EF4-FFF2-40B4-BE49-F238E27FC236}">
                    <a16:creationId xmlns:a16="http://schemas.microsoft.com/office/drawing/2014/main" id="{5E984E20-D231-DA44-9FCD-C75CA93AA6CD}"/>
                  </a:ext>
                </a:extLst>
              </p:cNvPr>
              <p:cNvSpPr txBox="1"/>
              <p:nvPr/>
            </p:nvSpPr>
            <p:spPr>
              <a:xfrm>
                <a:off x="4290937" y="2209650"/>
                <a:ext cx="768160" cy="461665"/>
              </a:xfrm>
              <a:prstGeom prst="rect">
                <a:avLst/>
              </a:prstGeom>
              <a:noFill/>
            </p:spPr>
            <p:txBody>
              <a:bodyPr wrap="none" rtlCol="0">
                <a:spAutoFit/>
              </a:bodyPr>
              <a:lstStyle/>
              <a:p>
                <a:pPr algn="ctr"/>
                <a:r>
                  <a:rPr lang="fr-GP" sz="1200" dirty="0">
                    <a:latin typeface="+mj-lt"/>
                  </a:rPr>
                  <a:t>Cahier</a:t>
                </a:r>
              </a:p>
              <a:p>
                <a:pPr algn="ctr"/>
                <a:r>
                  <a:rPr lang="fr-FR" sz="1200" dirty="0">
                    <a:latin typeface="+mj-lt"/>
                  </a:rPr>
                  <a:t>d</a:t>
                </a:r>
                <a:r>
                  <a:rPr lang="fr-GP" sz="1200" dirty="0">
                    <a:latin typeface="+mj-lt"/>
                  </a:rPr>
                  <a:t>e liaison</a:t>
                </a:r>
              </a:p>
            </p:txBody>
          </p:sp>
          <p:sp>
            <p:nvSpPr>
              <p:cNvPr id="30" name="ZoneTexte 29">
                <a:extLst>
                  <a:ext uri="{FF2B5EF4-FFF2-40B4-BE49-F238E27FC236}">
                    <a16:creationId xmlns:a16="http://schemas.microsoft.com/office/drawing/2014/main" id="{F2B2A3DC-2369-2D40-A1CB-30C780E2815F}"/>
                  </a:ext>
                </a:extLst>
              </p:cNvPr>
              <p:cNvSpPr txBox="1"/>
              <p:nvPr/>
            </p:nvSpPr>
            <p:spPr>
              <a:xfrm>
                <a:off x="5079288" y="2209650"/>
                <a:ext cx="628698" cy="461665"/>
              </a:xfrm>
              <a:prstGeom prst="rect">
                <a:avLst/>
              </a:prstGeom>
              <a:noFill/>
            </p:spPr>
            <p:txBody>
              <a:bodyPr wrap="none" rtlCol="0">
                <a:spAutoFit/>
              </a:bodyPr>
              <a:lstStyle/>
              <a:p>
                <a:pPr algn="ctr"/>
                <a:r>
                  <a:rPr lang="fr-GP" sz="1200" dirty="0">
                    <a:latin typeface="+mj-lt"/>
                  </a:rPr>
                  <a:t>Cahier</a:t>
                </a:r>
              </a:p>
              <a:p>
                <a:pPr algn="ctr"/>
                <a:r>
                  <a:rPr lang="fr-FR" sz="1200" dirty="0">
                    <a:latin typeface="+mj-lt"/>
                  </a:rPr>
                  <a:t>du jour</a:t>
                </a:r>
                <a:endParaRPr lang="fr-GP" sz="1200" dirty="0">
                  <a:latin typeface="+mj-lt"/>
                </a:endParaRPr>
              </a:p>
            </p:txBody>
          </p:sp>
          <p:sp>
            <p:nvSpPr>
              <p:cNvPr id="31" name="ZoneTexte 30">
                <a:extLst>
                  <a:ext uri="{FF2B5EF4-FFF2-40B4-BE49-F238E27FC236}">
                    <a16:creationId xmlns:a16="http://schemas.microsoft.com/office/drawing/2014/main" id="{A3B4A2DA-418F-5B46-9750-22896FDF2124}"/>
                  </a:ext>
                </a:extLst>
              </p:cNvPr>
              <p:cNvSpPr txBox="1"/>
              <p:nvPr/>
            </p:nvSpPr>
            <p:spPr>
              <a:xfrm>
                <a:off x="5715511" y="2209649"/>
                <a:ext cx="775405" cy="646331"/>
              </a:xfrm>
              <a:prstGeom prst="rect">
                <a:avLst/>
              </a:prstGeom>
              <a:noFill/>
            </p:spPr>
            <p:txBody>
              <a:bodyPr wrap="none" rtlCol="0">
                <a:spAutoFit/>
              </a:bodyPr>
              <a:lstStyle/>
              <a:p>
                <a:pPr algn="ctr"/>
                <a:r>
                  <a:rPr lang="fr-GP" sz="1200" dirty="0">
                    <a:latin typeface="+mj-lt"/>
                  </a:rPr>
                  <a:t>Cahier</a:t>
                </a:r>
              </a:p>
              <a:p>
                <a:pPr algn="ctr"/>
                <a:r>
                  <a:rPr lang="fr-FR" sz="1200" dirty="0">
                    <a:latin typeface="+mj-lt"/>
                  </a:rPr>
                  <a:t>d’histoire</a:t>
                </a:r>
              </a:p>
              <a:p>
                <a:pPr algn="ctr"/>
                <a:r>
                  <a:rPr lang="fr-FR" sz="1200" dirty="0">
                    <a:latin typeface="+mj-lt"/>
                  </a:rPr>
                  <a:t>géo-EMC</a:t>
                </a:r>
                <a:endParaRPr lang="fr-GP" sz="1200" dirty="0">
                  <a:latin typeface="+mj-lt"/>
                </a:endParaRPr>
              </a:p>
            </p:txBody>
          </p:sp>
          <p:sp>
            <p:nvSpPr>
              <p:cNvPr id="32" name="ZoneTexte 31">
                <a:extLst>
                  <a:ext uri="{FF2B5EF4-FFF2-40B4-BE49-F238E27FC236}">
                    <a16:creationId xmlns:a16="http://schemas.microsoft.com/office/drawing/2014/main" id="{304FC2E1-C194-404C-9E6A-D0F27A076F66}"/>
                  </a:ext>
                </a:extLst>
              </p:cNvPr>
              <p:cNvSpPr txBox="1"/>
              <p:nvPr/>
            </p:nvSpPr>
            <p:spPr>
              <a:xfrm>
                <a:off x="6369874" y="2218473"/>
                <a:ext cx="889988" cy="461665"/>
              </a:xfrm>
              <a:prstGeom prst="rect">
                <a:avLst/>
              </a:prstGeom>
              <a:noFill/>
            </p:spPr>
            <p:txBody>
              <a:bodyPr wrap="none" rtlCol="0">
                <a:spAutoFit/>
              </a:bodyPr>
              <a:lstStyle/>
              <a:p>
                <a:pPr algn="ctr"/>
                <a:r>
                  <a:rPr lang="fr-GP" sz="1200" dirty="0">
                    <a:latin typeface="+mj-lt"/>
                  </a:rPr>
                  <a:t>Cahier</a:t>
                </a:r>
              </a:p>
              <a:p>
                <a:pPr algn="ctr"/>
                <a:r>
                  <a:rPr lang="fr-FR" sz="1200" dirty="0">
                    <a:latin typeface="+mj-lt"/>
                  </a:rPr>
                  <a:t>de sciences</a:t>
                </a:r>
                <a:endParaRPr lang="fr-GP" sz="1200" dirty="0">
                  <a:latin typeface="+mj-lt"/>
                </a:endParaRPr>
              </a:p>
            </p:txBody>
          </p:sp>
        </p:grpSp>
        <p:grpSp>
          <p:nvGrpSpPr>
            <p:cNvPr id="34" name="Groupe 33">
              <a:extLst>
                <a:ext uri="{FF2B5EF4-FFF2-40B4-BE49-F238E27FC236}">
                  <a16:creationId xmlns:a16="http://schemas.microsoft.com/office/drawing/2014/main" id="{BD50869B-D910-0341-9551-2B39BCBC4856}"/>
                </a:ext>
              </a:extLst>
            </p:cNvPr>
            <p:cNvGrpSpPr/>
            <p:nvPr/>
          </p:nvGrpSpPr>
          <p:grpSpPr>
            <a:xfrm>
              <a:off x="3489312" y="3453860"/>
              <a:ext cx="2254506" cy="646331"/>
              <a:chOff x="3582266" y="2209650"/>
              <a:chExt cx="2254506" cy="646331"/>
            </a:xfrm>
          </p:grpSpPr>
          <p:sp>
            <p:nvSpPr>
              <p:cNvPr id="40" name="ZoneTexte 39">
                <a:extLst>
                  <a:ext uri="{FF2B5EF4-FFF2-40B4-BE49-F238E27FC236}">
                    <a16:creationId xmlns:a16="http://schemas.microsoft.com/office/drawing/2014/main" id="{857CE240-64B4-9046-831C-468FBC74E26B}"/>
                  </a:ext>
                </a:extLst>
              </p:cNvPr>
              <p:cNvSpPr txBox="1"/>
              <p:nvPr/>
            </p:nvSpPr>
            <p:spPr>
              <a:xfrm>
                <a:off x="3582266" y="2209650"/>
                <a:ext cx="768287" cy="461665"/>
              </a:xfrm>
              <a:prstGeom prst="rect">
                <a:avLst/>
              </a:prstGeom>
              <a:noFill/>
            </p:spPr>
            <p:txBody>
              <a:bodyPr wrap="none" rtlCol="0">
                <a:spAutoFit/>
              </a:bodyPr>
              <a:lstStyle/>
              <a:p>
                <a:pPr algn="ctr"/>
                <a:r>
                  <a:rPr lang="fr-GP" sz="1200" dirty="0">
                    <a:latin typeface="+mj-lt"/>
                  </a:rPr>
                  <a:t>Cahier</a:t>
                </a:r>
              </a:p>
              <a:p>
                <a:pPr algn="ctr"/>
                <a:r>
                  <a:rPr lang="fr-FR" sz="1200" dirty="0">
                    <a:latin typeface="+mj-lt"/>
                  </a:rPr>
                  <a:t>d</a:t>
                </a:r>
                <a:r>
                  <a:rPr lang="fr-GP" sz="1200" dirty="0">
                    <a:latin typeface="+mj-lt"/>
                  </a:rPr>
                  <a:t>e leçons</a:t>
                </a:r>
              </a:p>
            </p:txBody>
          </p:sp>
          <p:sp>
            <p:nvSpPr>
              <p:cNvPr id="41" name="ZoneTexte 40">
                <a:extLst>
                  <a:ext uri="{FF2B5EF4-FFF2-40B4-BE49-F238E27FC236}">
                    <a16:creationId xmlns:a16="http://schemas.microsoft.com/office/drawing/2014/main" id="{D3948BAF-DF03-424F-8782-D84678D3AB49}"/>
                  </a:ext>
                </a:extLst>
              </p:cNvPr>
              <p:cNvSpPr txBox="1"/>
              <p:nvPr/>
            </p:nvSpPr>
            <p:spPr>
              <a:xfrm>
                <a:off x="4270836" y="2209650"/>
                <a:ext cx="808363" cy="461665"/>
              </a:xfrm>
              <a:prstGeom prst="rect">
                <a:avLst/>
              </a:prstGeom>
              <a:noFill/>
            </p:spPr>
            <p:txBody>
              <a:bodyPr wrap="none" rtlCol="0">
                <a:spAutoFit/>
              </a:bodyPr>
              <a:lstStyle/>
              <a:p>
                <a:pPr algn="ctr"/>
                <a:r>
                  <a:rPr lang="fr-GP" sz="1200" dirty="0">
                    <a:latin typeface="+mj-lt"/>
                  </a:rPr>
                  <a:t>Cahier</a:t>
                </a:r>
              </a:p>
              <a:p>
                <a:pPr algn="ctr"/>
                <a:r>
                  <a:rPr lang="fr-FR" sz="1200" dirty="0">
                    <a:latin typeface="+mj-lt"/>
                  </a:rPr>
                  <a:t>d</a:t>
                </a:r>
                <a:r>
                  <a:rPr lang="fr-GP" sz="1200" dirty="0">
                    <a:latin typeface="+mj-lt"/>
                  </a:rPr>
                  <a:t>e lecteur</a:t>
                </a:r>
              </a:p>
            </p:txBody>
          </p:sp>
          <p:sp>
            <p:nvSpPr>
              <p:cNvPr id="42" name="ZoneTexte 41">
                <a:extLst>
                  <a:ext uri="{FF2B5EF4-FFF2-40B4-BE49-F238E27FC236}">
                    <a16:creationId xmlns:a16="http://schemas.microsoft.com/office/drawing/2014/main" id="{ED017F28-D0DA-0C44-88F1-6B733CDAE873}"/>
                  </a:ext>
                </a:extLst>
              </p:cNvPr>
              <p:cNvSpPr txBox="1"/>
              <p:nvPr/>
            </p:nvSpPr>
            <p:spPr>
              <a:xfrm>
                <a:off x="4950504" y="2209650"/>
                <a:ext cx="886268" cy="646331"/>
              </a:xfrm>
              <a:prstGeom prst="rect">
                <a:avLst/>
              </a:prstGeom>
              <a:noFill/>
            </p:spPr>
            <p:txBody>
              <a:bodyPr wrap="none" rtlCol="0">
                <a:spAutoFit/>
              </a:bodyPr>
              <a:lstStyle/>
              <a:p>
                <a:pPr algn="ctr"/>
                <a:r>
                  <a:rPr lang="fr-FR" sz="1200" dirty="0">
                    <a:latin typeface="+mj-lt"/>
                  </a:rPr>
                  <a:t>Classeur</a:t>
                </a:r>
              </a:p>
              <a:p>
                <a:pPr algn="ctr"/>
                <a:r>
                  <a:rPr lang="fr-FR" sz="1200" dirty="0">
                    <a:latin typeface="+mj-lt"/>
                  </a:rPr>
                  <a:t>évaluations</a:t>
                </a:r>
              </a:p>
              <a:p>
                <a:pPr algn="ctr"/>
                <a:r>
                  <a:rPr lang="fr-FR" sz="1200" dirty="0">
                    <a:latin typeface="+mj-lt"/>
                  </a:rPr>
                  <a:t>littérature</a:t>
                </a:r>
                <a:endParaRPr lang="fr-GP" sz="1200" dirty="0">
                  <a:latin typeface="+mj-lt"/>
                </a:endParaRPr>
              </a:p>
            </p:txBody>
          </p:sp>
        </p:grpSp>
      </p:grpSp>
      <p:graphicFrame>
        <p:nvGraphicFramePr>
          <p:cNvPr id="46" name="Tableau 45">
            <a:extLst>
              <a:ext uri="{FF2B5EF4-FFF2-40B4-BE49-F238E27FC236}">
                <a16:creationId xmlns:a16="http://schemas.microsoft.com/office/drawing/2014/main" id="{67513A83-2744-2644-83E7-D9647D289ADE}"/>
              </a:ext>
            </a:extLst>
          </p:cNvPr>
          <p:cNvGraphicFramePr>
            <a:graphicFrameLocks noGrp="1"/>
          </p:cNvGraphicFramePr>
          <p:nvPr>
            <p:extLst>
              <p:ext uri="{D42A27DB-BD31-4B8C-83A1-F6EECF244321}">
                <p14:modId xmlns:p14="http://schemas.microsoft.com/office/powerpoint/2010/main" val="1372644645"/>
              </p:ext>
            </p:extLst>
          </p:nvPr>
        </p:nvGraphicFramePr>
        <p:xfrm>
          <a:off x="3735091" y="4068578"/>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rPr>
                        <a:t>Les devoirs</a:t>
                      </a:r>
                      <a:endParaRPr lang="fr-GP"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endParaRPr>
                    </a:p>
                  </a:txBody>
                  <a:tcPr anchor="ctr">
                    <a:solidFill>
                      <a:srgbClr val="C8EFE2"/>
                    </a:solidFill>
                  </a:tcPr>
                </a:tc>
                <a:extLst>
                  <a:ext uri="{0D108BD9-81ED-4DB2-BD59-A6C34878D82A}">
                    <a16:rowId xmlns:a16="http://schemas.microsoft.com/office/drawing/2014/main" val="425863865"/>
                  </a:ext>
                </a:extLst>
              </a:tr>
            </a:tbl>
          </a:graphicData>
        </a:graphic>
      </p:graphicFrame>
      <p:pic>
        <p:nvPicPr>
          <p:cNvPr id="1026" name="Picture 2">
            <a:extLst>
              <a:ext uri="{FF2B5EF4-FFF2-40B4-BE49-F238E27FC236}">
                <a16:creationId xmlns:a16="http://schemas.microsoft.com/office/drawing/2014/main" id="{6AF43A31-F7AF-A244-9BE1-34C13A5C85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87068" y="2803016"/>
            <a:ext cx="458623" cy="571793"/>
          </a:xfrm>
          <a:prstGeom prst="rect">
            <a:avLst/>
          </a:prstGeom>
          <a:noFill/>
          <a:extLst>
            <a:ext uri="{909E8E84-426E-40DD-AFC4-6F175D3DCCD1}">
              <a14:hiddenFill xmlns:a14="http://schemas.microsoft.com/office/drawing/2010/main">
                <a:solidFill>
                  <a:srgbClr val="FFFFFF"/>
                </a:solidFill>
              </a14:hiddenFill>
            </a:ext>
          </a:extLst>
        </p:spPr>
      </p:pic>
      <p:sp>
        <p:nvSpPr>
          <p:cNvPr id="48" name="ZoneTexte 47">
            <a:extLst>
              <a:ext uri="{FF2B5EF4-FFF2-40B4-BE49-F238E27FC236}">
                <a16:creationId xmlns:a16="http://schemas.microsoft.com/office/drawing/2014/main" id="{F8C9A45A-3DAD-C64E-8025-F09B811A46A4}"/>
              </a:ext>
            </a:extLst>
          </p:cNvPr>
          <p:cNvSpPr txBox="1"/>
          <p:nvPr/>
        </p:nvSpPr>
        <p:spPr>
          <a:xfrm>
            <a:off x="5632888" y="3377660"/>
            <a:ext cx="758669" cy="461665"/>
          </a:xfrm>
          <a:prstGeom prst="rect">
            <a:avLst/>
          </a:prstGeom>
          <a:noFill/>
        </p:spPr>
        <p:txBody>
          <a:bodyPr wrap="none" rtlCol="0">
            <a:spAutoFit/>
          </a:bodyPr>
          <a:lstStyle/>
          <a:p>
            <a:pPr algn="ctr"/>
            <a:r>
              <a:rPr lang="fr-FR" sz="1200" dirty="0">
                <a:latin typeface="+mj-lt"/>
              </a:rPr>
              <a:t>Fichier</a:t>
            </a:r>
          </a:p>
          <a:p>
            <a:pPr algn="ctr"/>
            <a:r>
              <a:rPr lang="fr-FR" sz="1200" dirty="0">
                <a:latin typeface="+mj-lt"/>
              </a:rPr>
              <a:t>de maths</a:t>
            </a:r>
            <a:endParaRPr lang="fr-GP" sz="1200" dirty="0">
              <a:latin typeface="+mj-lt"/>
            </a:endParaRPr>
          </a:p>
        </p:txBody>
      </p:sp>
      <p:pic>
        <p:nvPicPr>
          <p:cNvPr id="1028" name="Picture 4" descr="Ma pochette de français CM2 - Les Pochettes Ateliers - Pochette élève - Ed. 2021">
            <a:extLst>
              <a:ext uri="{FF2B5EF4-FFF2-40B4-BE49-F238E27FC236}">
                <a16:creationId xmlns:a16="http://schemas.microsoft.com/office/drawing/2014/main" id="{F69A00DC-6D99-F34D-99D2-0065A11B4D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99521" y="2798743"/>
            <a:ext cx="458620" cy="573218"/>
          </a:xfrm>
          <a:prstGeom prst="rect">
            <a:avLst/>
          </a:prstGeom>
          <a:noFill/>
          <a:extLst>
            <a:ext uri="{909E8E84-426E-40DD-AFC4-6F175D3DCCD1}">
              <a14:hiddenFill xmlns:a14="http://schemas.microsoft.com/office/drawing/2010/main">
                <a:solidFill>
                  <a:srgbClr val="FFFFFF"/>
                </a:solidFill>
              </a14:hiddenFill>
            </a:ext>
          </a:extLst>
        </p:spPr>
      </p:pic>
      <p:sp>
        <p:nvSpPr>
          <p:cNvPr id="50" name="ZoneTexte 49">
            <a:extLst>
              <a:ext uri="{FF2B5EF4-FFF2-40B4-BE49-F238E27FC236}">
                <a16:creationId xmlns:a16="http://schemas.microsoft.com/office/drawing/2014/main" id="{319130EF-5815-6C41-800D-3655D00623FE}"/>
              </a:ext>
            </a:extLst>
          </p:cNvPr>
          <p:cNvSpPr txBox="1"/>
          <p:nvPr/>
        </p:nvSpPr>
        <p:spPr>
          <a:xfrm>
            <a:off x="6297158" y="3377660"/>
            <a:ext cx="853439" cy="461665"/>
          </a:xfrm>
          <a:prstGeom prst="rect">
            <a:avLst/>
          </a:prstGeom>
          <a:noFill/>
        </p:spPr>
        <p:txBody>
          <a:bodyPr wrap="none" rtlCol="0">
            <a:spAutoFit/>
          </a:bodyPr>
          <a:lstStyle/>
          <a:p>
            <a:pPr algn="ctr"/>
            <a:r>
              <a:rPr lang="fr-FR" sz="1200" dirty="0">
                <a:latin typeface="+mj-lt"/>
              </a:rPr>
              <a:t>Fichier</a:t>
            </a:r>
          </a:p>
          <a:p>
            <a:pPr algn="ctr"/>
            <a:r>
              <a:rPr lang="fr-FR" sz="1200" dirty="0">
                <a:latin typeface="+mj-lt"/>
              </a:rPr>
              <a:t>de français</a:t>
            </a:r>
            <a:endParaRPr lang="fr-GP" sz="1200" dirty="0">
              <a:latin typeface="+mj-lt"/>
            </a:endParaRPr>
          </a:p>
        </p:txBody>
      </p:sp>
      <p:sp>
        <p:nvSpPr>
          <p:cNvPr id="47" name="Rectangle 46">
            <a:extLst>
              <a:ext uri="{FF2B5EF4-FFF2-40B4-BE49-F238E27FC236}">
                <a16:creationId xmlns:a16="http://schemas.microsoft.com/office/drawing/2014/main" id="{4706107D-198D-2840-B8DC-6B37C8323B49}"/>
              </a:ext>
            </a:extLst>
          </p:cNvPr>
          <p:cNvSpPr/>
          <p:nvPr/>
        </p:nvSpPr>
        <p:spPr>
          <a:xfrm>
            <a:off x="3741814" y="4501324"/>
            <a:ext cx="3197534" cy="2031325"/>
          </a:xfrm>
          <a:prstGeom prst="rect">
            <a:avLst/>
          </a:prstGeom>
        </p:spPr>
        <p:txBody>
          <a:bodyPr wrap="square">
            <a:spAutoFit/>
          </a:bodyPr>
          <a:lstStyle/>
          <a:p>
            <a:pPr algn="just"/>
            <a:r>
              <a:rPr lang="fr-FR" sz="1200" dirty="0">
                <a:latin typeface="+mj-lt"/>
              </a:rPr>
              <a:t>Les élèves n’auront que des leçons à apprendre ou à revoir les lundis et les jeudis. Celles-ci pourraient s’accompagner de deux ou trois exercices d’application les mardis et vendredis soirs.</a:t>
            </a:r>
          </a:p>
          <a:p>
            <a:pPr algn="just"/>
            <a:endParaRPr lang="fr-FR" sz="600" dirty="0">
              <a:latin typeface="+mj-lt"/>
            </a:endParaRPr>
          </a:p>
          <a:p>
            <a:pPr algn="just"/>
            <a:r>
              <a:rPr lang="fr-FR" sz="1200" dirty="0">
                <a:latin typeface="+mj-lt"/>
              </a:rPr>
              <a:t>Même en classe de CM2, il est important que les parents vérifient que les leçons sont sues. À ce titre, un guide d’aide aux devoirs sera distribué ultérieurement aux parents qui en auraient besoin.</a:t>
            </a:r>
          </a:p>
        </p:txBody>
      </p:sp>
      <p:graphicFrame>
        <p:nvGraphicFramePr>
          <p:cNvPr id="52" name="Tableau 51">
            <a:extLst>
              <a:ext uri="{FF2B5EF4-FFF2-40B4-BE49-F238E27FC236}">
                <a16:creationId xmlns:a16="http://schemas.microsoft.com/office/drawing/2014/main" id="{BA09A510-42E0-D144-8E45-7AD9342C50E5}"/>
              </a:ext>
            </a:extLst>
          </p:cNvPr>
          <p:cNvGraphicFramePr>
            <a:graphicFrameLocks noGrp="1"/>
          </p:cNvGraphicFramePr>
          <p:nvPr>
            <p:extLst>
              <p:ext uri="{D42A27DB-BD31-4B8C-83A1-F6EECF244321}">
                <p14:modId xmlns:p14="http://schemas.microsoft.com/office/powerpoint/2010/main" val="885483365"/>
              </p:ext>
            </p:extLst>
          </p:nvPr>
        </p:nvGraphicFramePr>
        <p:xfrm>
          <a:off x="3743777" y="6588969"/>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rPr>
                        <a:t>Liaison école-famille</a:t>
                      </a:r>
                      <a:endParaRPr lang="fr-GP"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endParaRPr>
                    </a:p>
                  </a:txBody>
                  <a:tcPr anchor="ctr">
                    <a:solidFill>
                      <a:srgbClr val="B9E0F8">
                        <a:alpha val="89412"/>
                      </a:srgbClr>
                    </a:solidFill>
                  </a:tcPr>
                </a:tc>
                <a:extLst>
                  <a:ext uri="{0D108BD9-81ED-4DB2-BD59-A6C34878D82A}">
                    <a16:rowId xmlns:a16="http://schemas.microsoft.com/office/drawing/2014/main" val="425863865"/>
                  </a:ext>
                </a:extLst>
              </a:tr>
            </a:tbl>
          </a:graphicData>
        </a:graphic>
      </p:graphicFrame>
      <p:sp>
        <p:nvSpPr>
          <p:cNvPr id="54" name="ZoneTexte 53">
            <a:extLst>
              <a:ext uri="{FF2B5EF4-FFF2-40B4-BE49-F238E27FC236}">
                <a16:creationId xmlns:a16="http://schemas.microsoft.com/office/drawing/2014/main" id="{0B577A88-BB32-6246-B2C4-BF666823CDC2}"/>
              </a:ext>
            </a:extLst>
          </p:cNvPr>
          <p:cNvSpPr txBox="1"/>
          <p:nvPr/>
        </p:nvSpPr>
        <p:spPr>
          <a:xfrm>
            <a:off x="3743778" y="7035179"/>
            <a:ext cx="3204253" cy="461665"/>
          </a:xfrm>
          <a:prstGeom prst="rect">
            <a:avLst/>
          </a:prstGeom>
          <a:noFill/>
        </p:spPr>
        <p:txBody>
          <a:bodyPr wrap="square" rtlCol="0">
            <a:spAutoFit/>
          </a:bodyPr>
          <a:lstStyle/>
          <a:p>
            <a:pPr algn="just"/>
            <a:r>
              <a:rPr lang="fr-FR" sz="1200" dirty="0">
                <a:latin typeface="+mj-lt"/>
              </a:rPr>
              <a:t>Le cahier de liaison est l’outil indispensable de communication entre l’école et la famille. Il est à </a:t>
            </a:r>
          </a:p>
        </p:txBody>
      </p:sp>
      <p:sp>
        <p:nvSpPr>
          <p:cNvPr id="55" name="ZoneTexte 54">
            <a:extLst>
              <a:ext uri="{FF2B5EF4-FFF2-40B4-BE49-F238E27FC236}">
                <a16:creationId xmlns:a16="http://schemas.microsoft.com/office/drawing/2014/main" id="{9C5B53B2-B978-354A-8E57-AD355F5C3D2E}"/>
              </a:ext>
            </a:extLst>
          </p:cNvPr>
          <p:cNvSpPr txBox="1"/>
          <p:nvPr/>
        </p:nvSpPr>
        <p:spPr>
          <a:xfrm>
            <a:off x="7319993" y="123863"/>
            <a:ext cx="3204253" cy="1631216"/>
          </a:xfrm>
          <a:prstGeom prst="rect">
            <a:avLst/>
          </a:prstGeom>
          <a:noFill/>
        </p:spPr>
        <p:txBody>
          <a:bodyPr wrap="square" rtlCol="0">
            <a:spAutoFit/>
          </a:bodyPr>
          <a:lstStyle/>
          <a:p>
            <a:pPr algn="just"/>
            <a:r>
              <a:rPr lang="fr-FR" sz="1200" dirty="0">
                <a:latin typeface="+mj-lt"/>
              </a:rPr>
              <a:t>consulter tous les jours et doit toujours être dans le cartable. Vous pouvez l’utiliser pour toute prise de rendez-vous à l’écrit.</a:t>
            </a:r>
          </a:p>
          <a:p>
            <a:pPr algn="just"/>
            <a:r>
              <a:rPr lang="fr-FR" sz="1200" dirty="0">
                <a:latin typeface="+mj-lt"/>
              </a:rPr>
              <a:t>Vous pouvez aussi contacter l’école par les moyens suivants : </a:t>
            </a:r>
          </a:p>
          <a:p>
            <a:pPr algn="just"/>
            <a:r>
              <a:rPr lang="fr-FR" sz="800" dirty="0">
                <a:latin typeface="+mj-lt"/>
              </a:rPr>
              <a:t>          </a:t>
            </a:r>
          </a:p>
          <a:p>
            <a:pPr algn="just"/>
            <a:r>
              <a:rPr lang="fr-FR" sz="1200" dirty="0">
                <a:latin typeface="+mj-lt"/>
              </a:rPr>
              <a:t>           0590 00 00 00            0690</a:t>
            </a:r>
            <a:r>
              <a:rPr lang="fr-FR" sz="1200" dirty="0"/>
              <a:t> </a:t>
            </a:r>
            <a:r>
              <a:rPr lang="fr-FR" sz="1200" dirty="0">
                <a:latin typeface="+mj-lt"/>
              </a:rPr>
              <a:t>00 00 00</a:t>
            </a:r>
          </a:p>
          <a:p>
            <a:pPr algn="just"/>
            <a:r>
              <a:rPr lang="fr-FR" sz="800" dirty="0">
                <a:latin typeface="+mj-lt"/>
              </a:rPr>
              <a:t>           </a:t>
            </a:r>
          </a:p>
          <a:p>
            <a:pPr algn="just"/>
            <a:r>
              <a:rPr lang="fr-FR" sz="1200" dirty="0">
                <a:latin typeface="+mj-lt"/>
              </a:rPr>
              <a:t>           ce.0000000a@ac-guadeloupe.fr</a:t>
            </a:r>
          </a:p>
        </p:txBody>
      </p:sp>
      <p:pic>
        <p:nvPicPr>
          <p:cNvPr id="53" name="Graphique 52" descr="Adresse de courrier contour">
            <a:extLst>
              <a:ext uri="{FF2B5EF4-FFF2-40B4-BE49-F238E27FC236}">
                <a16:creationId xmlns:a16="http://schemas.microsoft.com/office/drawing/2014/main" id="{6186114B-D262-CB46-B027-EA1C4EA5A10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60665" y="1354933"/>
            <a:ext cx="367959" cy="367959"/>
          </a:xfrm>
          <a:prstGeom prst="rect">
            <a:avLst/>
          </a:prstGeom>
        </p:spPr>
      </p:pic>
      <p:pic>
        <p:nvPicPr>
          <p:cNvPr id="59" name="Graphique 58" descr="Smartphone contour">
            <a:extLst>
              <a:ext uri="{FF2B5EF4-FFF2-40B4-BE49-F238E27FC236}">
                <a16:creationId xmlns:a16="http://schemas.microsoft.com/office/drawing/2014/main" id="{2D6E37C2-37CF-1E40-B302-DFED80748B5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732734" y="1085782"/>
            <a:ext cx="336317" cy="336317"/>
          </a:xfrm>
          <a:prstGeom prst="rect">
            <a:avLst/>
          </a:prstGeom>
        </p:spPr>
      </p:pic>
      <p:pic>
        <p:nvPicPr>
          <p:cNvPr id="61" name="Graphique 60" descr="Téléphone contour">
            <a:extLst>
              <a:ext uri="{FF2B5EF4-FFF2-40B4-BE49-F238E27FC236}">
                <a16:creationId xmlns:a16="http://schemas.microsoft.com/office/drawing/2014/main" id="{9D4DA439-C9B9-4543-98A6-FFFC69C0976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357594" y="1055554"/>
            <a:ext cx="367966" cy="367966"/>
          </a:xfrm>
          <a:prstGeom prst="rect">
            <a:avLst/>
          </a:prstGeom>
        </p:spPr>
      </p:pic>
      <p:graphicFrame>
        <p:nvGraphicFramePr>
          <p:cNvPr id="64" name="Tableau 63">
            <a:extLst>
              <a:ext uri="{FF2B5EF4-FFF2-40B4-BE49-F238E27FC236}">
                <a16:creationId xmlns:a16="http://schemas.microsoft.com/office/drawing/2014/main" id="{04E7F653-C45C-D14F-8EFE-89AB9168DBF9}"/>
              </a:ext>
            </a:extLst>
          </p:cNvPr>
          <p:cNvGraphicFramePr>
            <a:graphicFrameLocks noGrp="1"/>
          </p:cNvGraphicFramePr>
          <p:nvPr>
            <p:extLst>
              <p:ext uri="{D42A27DB-BD31-4B8C-83A1-F6EECF244321}">
                <p14:modId xmlns:p14="http://schemas.microsoft.com/office/powerpoint/2010/main" val="2423301338"/>
              </p:ext>
            </p:extLst>
          </p:nvPr>
        </p:nvGraphicFramePr>
        <p:xfrm>
          <a:off x="7296581" y="1915299"/>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rPr>
                        <a:t>Évaluations sommatives</a:t>
                      </a:r>
                      <a:endParaRPr lang="fr-GP" sz="160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endParaRPr>
                    </a:p>
                  </a:txBody>
                  <a:tcPr anchor="ctr">
                    <a:solidFill>
                      <a:srgbClr val="CFE1FC"/>
                    </a:solidFill>
                  </a:tcPr>
                </a:tc>
                <a:extLst>
                  <a:ext uri="{0D108BD9-81ED-4DB2-BD59-A6C34878D82A}">
                    <a16:rowId xmlns:a16="http://schemas.microsoft.com/office/drawing/2014/main" val="425863865"/>
                  </a:ext>
                </a:extLst>
              </a:tr>
            </a:tbl>
          </a:graphicData>
        </a:graphic>
      </p:graphicFrame>
      <p:sp>
        <p:nvSpPr>
          <p:cNvPr id="65" name="Rectangle 64">
            <a:extLst>
              <a:ext uri="{FF2B5EF4-FFF2-40B4-BE49-F238E27FC236}">
                <a16:creationId xmlns:a16="http://schemas.microsoft.com/office/drawing/2014/main" id="{69C35773-1F23-B74B-B4D6-D39A414DB203}"/>
              </a:ext>
            </a:extLst>
          </p:cNvPr>
          <p:cNvSpPr/>
          <p:nvPr/>
        </p:nvSpPr>
        <p:spPr>
          <a:xfrm>
            <a:off x="7299942" y="2362553"/>
            <a:ext cx="3197534" cy="2954655"/>
          </a:xfrm>
          <a:prstGeom prst="rect">
            <a:avLst/>
          </a:prstGeom>
        </p:spPr>
        <p:txBody>
          <a:bodyPr wrap="square">
            <a:spAutoFit/>
          </a:bodyPr>
          <a:lstStyle/>
          <a:p>
            <a:pPr algn="just"/>
            <a:r>
              <a:rPr lang="fr-FR" sz="1200" dirty="0">
                <a:latin typeface="+mj-lt"/>
              </a:rPr>
              <a:t>Cette année scolaire, les élèves seront soumis à un système d’évaluation hybride : les évaluations sommatives et les ceintures de compétences.</a:t>
            </a:r>
          </a:p>
          <a:p>
            <a:pPr algn="just"/>
            <a:endParaRPr lang="fr-FR" sz="600" dirty="0">
              <a:latin typeface="+mj-lt"/>
            </a:endParaRPr>
          </a:p>
          <a:p>
            <a:pPr algn="just"/>
            <a:r>
              <a:rPr lang="fr-FR" sz="1200" dirty="0">
                <a:latin typeface="+mj-lt"/>
              </a:rPr>
              <a:t>- </a:t>
            </a:r>
            <a:r>
              <a:rPr lang="fr-FR" sz="1200" u="sng" dirty="0">
                <a:latin typeface="+mj-lt"/>
              </a:rPr>
              <a:t>les évaluations classiques</a:t>
            </a:r>
            <a:r>
              <a:rPr lang="fr-FR" sz="1200" dirty="0">
                <a:latin typeface="+mj-lt"/>
              </a:rPr>
              <a:t> : à la fin de chaque séquence, les élèves sont évalués. Cette évaluation prend la forme de 4 à 5 exercices écrits à réaliser dans un temps imparti.</a:t>
            </a:r>
          </a:p>
          <a:p>
            <a:pPr algn="just"/>
            <a:r>
              <a:rPr lang="fr-FR" sz="1200" dirty="0">
                <a:latin typeface="+mj-lt"/>
              </a:rPr>
              <a:t>Le système de notation utilisé précisera qu’une compétence est : dépassée (A), atteinte (B), partiellement atteinte (C) ou non acquise (D)</a:t>
            </a:r>
          </a:p>
          <a:p>
            <a:pPr algn="just"/>
            <a:endParaRPr lang="fr-FR" sz="600" dirty="0">
              <a:latin typeface="+mj-lt"/>
            </a:endParaRPr>
          </a:p>
          <a:p>
            <a:pPr algn="just"/>
            <a:endParaRPr lang="fr-FR" sz="600" dirty="0">
              <a:latin typeface="+mj-lt"/>
            </a:endParaRPr>
          </a:p>
          <a:p>
            <a:pPr algn="just"/>
            <a:r>
              <a:rPr lang="fr-FR" sz="1200" dirty="0">
                <a:latin typeface="+mj-lt"/>
              </a:rPr>
              <a:t>Les livrets scolaires seront remis et consultables par les parents deux fois par an, soit chaque semestre. Ces derniers devront être datés et signés.</a:t>
            </a:r>
          </a:p>
        </p:txBody>
      </p:sp>
      <p:graphicFrame>
        <p:nvGraphicFramePr>
          <p:cNvPr id="67" name="Tableau 66">
            <a:extLst>
              <a:ext uri="{FF2B5EF4-FFF2-40B4-BE49-F238E27FC236}">
                <a16:creationId xmlns:a16="http://schemas.microsoft.com/office/drawing/2014/main" id="{68FBC8D3-ADC1-7D41-BC5C-4E31E5377AA2}"/>
              </a:ext>
            </a:extLst>
          </p:cNvPr>
          <p:cNvGraphicFramePr>
            <a:graphicFrameLocks noGrp="1"/>
          </p:cNvGraphicFramePr>
          <p:nvPr>
            <p:extLst>
              <p:ext uri="{D42A27DB-BD31-4B8C-83A1-F6EECF244321}">
                <p14:modId xmlns:p14="http://schemas.microsoft.com/office/powerpoint/2010/main" val="483826504"/>
              </p:ext>
            </p:extLst>
          </p:nvPr>
        </p:nvGraphicFramePr>
        <p:xfrm>
          <a:off x="7293220" y="5417257"/>
          <a:ext cx="3204256" cy="370840"/>
        </p:xfrm>
        <a:graphic>
          <a:graphicData uri="http://schemas.openxmlformats.org/drawingml/2006/table">
            <a:tbl>
              <a:tblPr firstRow="1" bandRow="1">
                <a:tableStyleId>{5C22544A-7EE6-4342-B048-85BDC9FD1C3A}</a:tableStyleId>
              </a:tblPr>
              <a:tblGrid>
                <a:gridCol w="3204256">
                  <a:extLst>
                    <a:ext uri="{9D8B030D-6E8A-4147-A177-3AD203B41FA5}">
                      <a16:colId xmlns:a16="http://schemas.microsoft.com/office/drawing/2014/main" val="2395070650"/>
                    </a:ext>
                  </a:extLst>
                </a:gridCol>
              </a:tblGrid>
              <a:tr h="370840">
                <a:tc>
                  <a:txBody>
                    <a:bodyPr/>
                    <a:lstStyle/>
                    <a:p>
                      <a:r>
                        <a:rPr lang="fr-FR" sz="1450" b="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rPr>
                        <a:t>Les ceintures de compétences</a:t>
                      </a:r>
                      <a:endParaRPr lang="fr-GP" sz="1450" b="0" dirty="0">
                        <a:effectLst>
                          <a:outerShdw blurRad="50800" dist="38100" dir="2700000" algn="tl" rotWithShape="0">
                            <a:prstClr val="black">
                              <a:alpha val="40000"/>
                            </a:prstClr>
                          </a:outerShdw>
                        </a:effectLst>
                        <a:latin typeface="KG Second Chances Solid" panose="02000000000000000000" pitchFamily="2" charset="77"/>
                        <a:ea typeface="AGRESTINGTEACHERFACESOLID" panose="02000603000000000000" pitchFamily="2" charset="0"/>
                      </a:endParaRPr>
                    </a:p>
                  </a:txBody>
                  <a:tcPr anchor="ctr">
                    <a:solidFill>
                      <a:srgbClr val="D1D3FC"/>
                    </a:solidFill>
                  </a:tcPr>
                </a:tc>
                <a:extLst>
                  <a:ext uri="{0D108BD9-81ED-4DB2-BD59-A6C34878D82A}">
                    <a16:rowId xmlns:a16="http://schemas.microsoft.com/office/drawing/2014/main" val="425863865"/>
                  </a:ext>
                </a:extLst>
              </a:tr>
            </a:tbl>
          </a:graphicData>
        </a:graphic>
      </p:graphicFrame>
      <p:sp>
        <p:nvSpPr>
          <p:cNvPr id="68" name="Rectangle 67">
            <a:extLst>
              <a:ext uri="{FF2B5EF4-FFF2-40B4-BE49-F238E27FC236}">
                <a16:creationId xmlns:a16="http://schemas.microsoft.com/office/drawing/2014/main" id="{7F9139DD-0688-5140-98C9-3F64DB83AA41}"/>
              </a:ext>
            </a:extLst>
          </p:cNvPr>
          <p:cNvSpPr/>
          <p:nvPr/>
        </p:nvSpPr>
        <p:spPr>
          <a:xfrm>
            <a:off x="7293220" y="5881017"/>
            <a:ext cx="3197534" cy="1569660"/>
          </a:xfrm>
          <a:prstGeom prst="rect">
            <a:avLst/>
          </a:prstGeom>
        </p:spPr>
        <p:txBody>
          <a:bodyPr wrap="square">
            <a:spAutoFit/>
          </a:bodyPr>
          <a:lstStyle/>
          <a:p>
            <a:pPr algn="just"/>
            <a:r>
              <a:rPr lang="fr-FR" sz="1200" dirty="0">
                <a:latin typeface="+mj-lt"/>
              </a:rPr>
              <a:t>- </a:t>
            </a:r>
            <a:r>
              <a:rPr lang="fr-FR" sz="1200" u="sng" dirty="0">
                <a:latin typeface="+mj-lt"/>
              </a:rPr>
              <a:t>les ceintures de compétences</a:t>
            </a:r>
            <a:r>
              <a:rPr lang="fr-FR" sz="1200" dirty="0">
                <a:latin typeface="+mj-lt"/>
              </a:rPr>
              <a:t> : dans certaines disciplines, les élèves progresseront grâce à des ceintures de couleur. Ils s’entraineront, comme au judo, en vue d’obtenir une couleur de ceinture et, de temps en temps, ils passeront un test. S’ils le réussissent, ils s’entraineront sur la couleur suivante, sinon ils continueront à s’entrainer, jusqu’à la réussite de cette ceinture. </a:t>
            </a:r>
          </a:p>
        </p:txBody>
      </p:sp>
    </p:spTree>
    <p:extLst>
      <p:ext uri="{BB962C8B-B14F-4D97-AF65-F5344CB8AC3E}">
        <p14:creationId xmlns:p14="http://schemas.microsoft.com/office/powerpoint/2010/main" val="318783879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2603</TotalTime>
  <Words>1047</Words>
  <Application>Microsoft Macintosh PowerPoint</Application>
  <PresentationFormat>Personnalisé</PresentationFormat>
  <Paragraphs>90</Paragraphs>
  <Slides>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vt:i4>
      </vt:variant>
    </vt:vector>
  </HeadingPairs>
  <TitlesOfParts>
    <vt:vector size="9" baseType="lpstr">
      <vt:lpstr>AGRESTINGTEACHERFACESOLID</vt:lpstr>
      <vt:lpstr>Arial</vt:lpstr>
      <vt:lpstr>Calibri</vt:lpstr>
      <vt:lpstr>Calibri Light</vt:lpstr>
      <vt:lpstr>KG Rise UP</vt:lpstr>
      <vt:lpstr>KG Second Chances Solid</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Marcie AGAPE</dc:creator>
  <cp:lastModifiedBy>Marcie AGAPE</cp:lastModifiedBy>
  <cp:revision>9</cp:revision>
  <cp:lastPrinted>2021-09-10T16:00:30Z</cp:lastPrinted>
  <dcterms:created xsi:type="dcterms:W3CDTF">2021-09-10T04:34:17Z</dcterms:created>
  <dcterms:modified xsi:type="dcterms:W3CDTF">2021-09-12T00:44:13Z</dcterms:modified>
</cp:coreProperties>
</file>