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7"/>
  </p:normalViewPr>
  <p:slideViewPr>
    <p:cSldViewPr snapToGrid="0" snapToObjects="1">
      <p:cViewPr>
        <p:scale>
          <a:sx n="110" d="100"/>
          <a:sy n="110" d="100"/>
        </p:scale>
        <p:origin x="2232" y="-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8431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07433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39487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32926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95953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13774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15780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53308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8163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65730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68139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0B569-9292-C34B-AAAA-B500F4DC378A}" type="datetimeFigureOut">
              <a:rPr lang="fr-GP" smtClean="0"/>
              <a:t>11/09/2021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54A0C-4A41-E94D-B681-92B409B83185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79255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4E8715E-0A12-FA4C-90EE-2CA3C53C2BF2}"/>
              </a:ext>
            </a:extLst>
          </p:cNvPr>
          <p:cNvSpPr txBox="1"/>
          <p:nvPr/>
        </p:nvSpPr>
        <p:spPr>
          <a:xfrm>
            <a:off x="549785" y="171450"/>
            <a:ext cx="646010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GP" b="1" u="heavy" dirty="0">
                <a:uFill>
                  <a:solidFill>
                    <a:schemeClr val="accent5">
                      <a:lumMod val="40000"/>
                      <a:lumOff val="60000"/>
                    </a:schemeClr>
                  </a:solidFill>
                </a:uFill>
                <a:latin typeface="Quicksand Book" panose="02070303000000060000" pitchFamily="18" charset="77"/>
              </a:rPr>
              <a:t>Plan de travail – Semaine du 13 au 17 septembre 2021</a:t>
            </a:r>
          </a:p>
          <a:p>
            <a:pPr algn="ctr"/>
            <a:r>
              <a:rPr lang="fr-GP" sz="1600" dirty="0">
                <a:latin typeface="+mj-lt"/>
              </a:rPr>
              <a:t>École élémentaire __________________________</a:t>
            </a:r>
          </a:p>
          <a:p>
            <a:pPr algn="ctr"/>
            <a:r>
              <a:rPr lang="fr-GP" sz="1200" dirty="0">
                <a:latin typeface="+mj-lt"/>
              </a:rPr>
              <a:t>Classe de CM2 – Mme Élodie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EBE86CD-3274-C941-A12C-57DF9B783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583338"/>
              </p:ext>
            </p:extLst>
          </p:nvPr>
        </p:nvGraphicFramePr>
        <p:xfrm>
          <a:off x="211966" y="1153513"/>
          <a:ext cx="7135740" cy="905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537">
                  <a:extLst>
                    <a:ext uri="{9D8B030D-6E8A-4147-A177-3AD203B41FA5}">
                      <a16:colId xmlns:a16="http://schemas.microsoft.com/office/drawing/2014/main" val="53217818"/>
                    </a:ext>
                  </a:extLst>
                </a:gridCol>
                <a:gridCol w="1051395">
                  <a:extLst>
                    <a:ext uri="{9D8B030D-6E8A-4147-A177-3AD203B41FA5}">
                      <a16:colId xmlns:a16="http://schemas.microsoft.com/office/drawing/2014/main" val="878836409"/>
                    </a:ext>
                  </a:extLst>
                </a:gridCol>
                <a:gridCol w="3580425">
                  <a:extLst>
                    <a:ext uri="{9D8B030D-6E8A-4147-A177-3AD203B41FA5}">
                      <a16:colId xmlns:a16="http://schemas.microsoft.com/office/drawing/2014/main" val="603150404"/>
                    </a:ext>
                  </a:extLst>
                </a:gridCol>
                <a:gridCol w="1502383">
                  <a:extLst>
                    <a:ext uri="{9D8B030D-6E8A-4147-A177-3AD203B41FA5}">
                      <a16:colId xmlns:a16="http://schemas.microsoft.com/office/drawing/2014/main" val="8456814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Jour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Discipline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Tâches / activités à réaliser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Matériel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15203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Lundi 13 septembre</a:t>
                      </a:r>
                    </a:p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2021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Grammaire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GP" sz="1200" b="1" u="none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 : Identifier la classe grammaticale d’un mot</a:t>
                      </a:r>
                      <a:endParaRPr lang="fr-GP" sz="1200" b="1" u="none" dirty="0">
                        <a:latin typeface="+mj-lt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sng" kern="12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Identifie la classe grammaticale de tous les mots de la phra</a:t>
                      </a:r>
                      <a: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 suivante :</a:t>
                      </a:r>
                      <a:br>
                        <a:rPr lang="fr-FR" sz="12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20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 Mes petits camarades </a:t>
                      </a:r>
                      <a:r>
                        <a:rPr lang="fr-FR" sz="120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travaillent à la maison. »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exercice n°1  + crayons de couleur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(≈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 minutes) </a:t>
                      </a:r>
                      <a:endParaRPr lang="fr-FR" sz="120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35907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Orthographe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 remémorer l’orthographe de mots fréquents et de mots irréguliers dont le sens est connu </a:t>
                      </a:r>
                      <a:endParaRPr lang="fr-FR" sz="1200" b="1" i="0" dirty="0">
                        <a:latin typeface="+mj-lt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Écris les phrases dictées par un parent.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xercice n°2 + stylo bleu 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15 minutes)</a:t>
                      </a:r>
                      <a:endParaRPr lang="fr-GP" sz="12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8658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Lexique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Compétence</a:t>
                      </a:r>
                      <a:r>
                        <a:rPr lang="fr-FR" sz="1200" b="1" dirty="0">
                          <a:latin typeface="+mj-lt"/>
                          <a:ea typeface="HelloIHeart1" panose="02000603000000000000" pitchFamily="2" charset="0"/>
                        </a:rPr>
                        <a:t> : Connaitre l’ordre alphabétique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Consigne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 :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Trace le chemin qui mène à la sortie. Passe de case en case en respectant l’ordre alphabétique. </a:t>
                      </a:r>
                      <a:endParaRPr lang="fr-FR" sz="1200" b="0" dirty="0">
                        <a:latin typeface="+mj-lt"/>
                        <a:ea typeface="HelloIHeart1" panose="02000603000000000000" pitchFamily="2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n°3 + crayon à papier 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8 minutes)</a:t>
                      </a:r>
                      <a:endParaRPr lang="fr-FR" sz="12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7548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Nombres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Connaitre la valeur de chaque chiffre dans un nombre entier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Trouve le nombre mystère en suivant les instructions.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- exercice n°4 + crayon à papier 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</a:t>
                      </a:r>
                      <a:r>
                        <a:rPr lang="fr-FR" sz="1200" b="0" dirty="0">
                          <a:latin typeface="+mj-lt"/>
                        </a:rPr>
                        <a:t>10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6825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Géométrie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Connaitre le vocabulaire et le codage en géométrie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Replace les mots qui ont été masqués pour que la description corresponde à la figure proposée. Colorie chaque cercle de la couleur qui correspond.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- exercice n°5 + crayons de couleur rose, orange, jaune, vert, bleu et violet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≈</a:t>
                      </a:r>
                      <a:r>
                        <a:rPr lang="fr-FR" sz="1200" b="0" dirty="0">
                          <a:latin typeface="+mj-lt"/>
                        </a:rPr>
                        <a:t> 12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1345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Lecture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latin typeface="+mj-lt"/>
                        </a:rPr>
                        <a:t>Lecture autonome et silencieuse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  <a:endParaRPr lang="fr-FR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880762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Mardi 14 septembre</a:t>
                      </a:r>
                    </a:p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2021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Grammaire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GP" sz="1200" b="1" u="none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 : Identifier le verbe conjugué dans une phrase simple</a:t>
                      </a:r>
                      <a:endParaRPr lang="fr-GP" sz="1200" b="1" u="none" dirty="0">
                        <a:latin typeface="+mj-lt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kern="12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Dans chaque phrase, souligne le verbe conjugué.</a:t>
                      </a:r>
                      <a:endParaRPr lang="fr-FR" sz="1200" b="0" i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0" dirty="0"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latin typeface="+mj-lt"/>
                        </a:rPr>
                        <a:t>e</a:t>
                      </a:r>
                      <a:r>
                        <a:rPr lang="fr-GP" sz="1200" b="0" dirty="0">
                          <a:latin typeface="+mj-lt"/>
                        </a:rPr>
                        <a:t>xercice n°6 + stylo bleu 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10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6773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Orthographe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Identifier le genre et le nombre d’un GN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Trace le chemin qui mène à la sortie. Passe uniquement sur des cases qui contiennent des noms féminins singuliers / masculins pluriel.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exercice n° 7 + crayon à papier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(≈ 10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1780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Conjugaison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Compétence</a:t>
                      </a:r>
                      <a:r>
                        <a:rPr lang="fr-FR" sz="1200" b="1" dirty="0">
                          <a:latin typeface="+mj-lt"/>
                          <a:ea typeface="HelloIHeart1" panose="02000603000000000000" pitchFamily="2" charset="0"/>
                        </a:rPr>
                        <a:t> : Donner le groupe d’un verbe</a:t>
                      </a:r>
                    </a:p>
                    <a:p>
                      <a:pPr algn="l"/>
                      <a:r>
                        <a:rPr lang="fr-FR" sz="1200" b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Consigne</a:t>
                      </a:r>
                      <a:r>
                        <a:rPr lang="fr-FR" sz="1200" b="0" u="none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HelloIHeart1" panose="02000603000000000000" pitchFamily="2" charset="0"/>
                        </a:rPr>
                        <a:t> 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: Trace le chemin qui m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HelloIHeart1" panose="02000603000000000000" pitchFamily="2" charset="0"/>
                          <a:cs typeface="+mn-cs"/>
                        </a:rPr>
                        <a:t>è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ne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HelloIHeart1" panose="02000603000000000000" pitchFamily="2" charset="0"/>
                          <a:cs typeface="+mn-cs"/>
                        </a:rPr>
                        <a:t>à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 la sortie. Passe uniquement sur des cases qui contiennent des verbes du 2</a:t>
                      </a:r>
                      <a:r>
                        <a:rPr lang="fr-FR" sz="1200" b="0" baseline="30000" dirty="0">
                          <a:latin typeface="+mj-lt"/>
                          <a:ea typeface="HelloIHeart1" panose="02000603000000000000" pitchFamily="2" charset="0"/>
                        </a:rPr>
                        <a:t>eme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 groupe.</a:t>
                      </a:r>
                      <a:endParaRPr lang="fr-FR" sz="1200" b="0" i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0" dirty="0"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latin typeface="+mj-lt"/>
                        </a:rPr>
                        <a:t>e</a:t>
                      </a:r>
                      <a:r>
                        <a:rPr lang="fr-GP" sz="1200" b="0" dirty="0">
                          <a:latin typeface="+mj-lt"/>
                        </a:rPr>
                        <a:t>xercice n°8 + crayon à papier 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10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597847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Calcul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Poser et calculer des additions et des soustractions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Pose et calcule les additions et soustractions suivantes.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0" dirty="0"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latin typeface="+mj-lt"/>
                        </a:rPr>
                        <a:t>e</a:t>
                      </a:r>
                      <a:r>
                        <a:rPr lang="fr-GP" sz="1200" b="0" dirty="0">
                          <a:latin typeface="+mj-lt"/>
                        </a:rPr>
                        <a:t>xercice n°9 + crayon à papier 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15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6547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Mesures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Estimer une unité de mesure de longueur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u="sng" kern="1200" baseline="0" dirty="0">
                          <a:solidFill>
                            <a:schemeClr val="tx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GP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: 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Colorie l’unité de longueur appropriée parmi celles proposées.</a:t>
                      </a:r>
                      <a:endParaRPr lang="fr-GP" sz="12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</a:t>
                      </a: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xercice n°10 + crayons de couleur 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15 minutes)</a:t>
                      </a:r>
                      <a:endParaRPr lang="fr-GP" sz="12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1888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Lecture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Lecture autonome et silencieuse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115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81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5E609EE-A8A1-AD46-9C40-F0609209E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505270"/>
              </p:ext>
            </p:extLst>
          </p:nvPr>
        </p:nvGraphicFramePr>
        <p:xfrm>
          <a:off x="211967" y="423228"/>
          <a:ext cx="7135740" cy="795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537">
                  <a:extLst>
                    <a:ext uri="{9D8B030D-6E8A-4147-A177-3AD203B41FA5}">
                      <a16:colId xmlns:a16="http://schemas.microsoft.com/office/drawing/2014/main" val="3425866658"/>
                    </a:ext>
                  </a:extLst>
                </a:gridCol>
                <a:gridCol w="1058428">
                  <a:extLst>
                    <a:ext uri="{9D8B030D-6E8A-4147-A177-3AD203B41FA5}">
                      <a16:colId xmlns:a16="http://schemas.microsoft.com/office/drawing/2014/main" val="491525852"/>
                    </a:ext>
                  </a:extLst>
                </a:gridCol>
                <a:gridCol w="3573392">
                  <a:extLst>
                    <a:ext uri="{9D8B030D-6E8A-4147-A177-3AD203B41FA5}">
                      <a16:colId xmlns:a16="http://schemas.microsoft.com/office/drawing/2014/main" val="2262772370"/>
                    </a:ext>
                  </a:extLst>
                </a:gridCol>
                <a:gridCol w="1502383">
                  <a:extLst>
                    <a:ext uri="{9D8B030D-6E8A-4147-A177-3AD203B41FA5}">
                      <a16:colId xmlns:a16="http://schemas.microsoft.com/office/drawing/2014/main" val="2336309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Jour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Discipline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Tâches / activités à réaliser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solidFill>
                            <a:schemeClr val="tx1"/>
                          </a:solidFill>
                          <a:latin typeface="Quicksand Book" panose="02070303000000060000" pitchFamily="18" charset="77"/>
                        </a:rPr>
                        <a:t>Matériel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80049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Jeudi 16 septembre 2021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Numération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Compétence</a:t>
                      </a:r>
                      <a:r>
                        <a:rPr lang="fr-FR" sz="1200" b="1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Écrire en chiffres des nombres entiers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Écris les nombres dictés par un de tes parents.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n°11 + stylo bleu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6596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Écriture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Concevoir et écrire de manière autonome une à plusieurs phrases 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kern="12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Raconte tes grandes vacances.</a:t>
                      </a:r>
                      <a:endParaRPr lang="fr-FR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n°12 + crayon à papier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72689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Conjugaison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dirty="0">
                          <a:latin typeface="+mj-lt"/>
                        </a:rPr>
                        <a:t> : Trouver l’infinitif d’un verbe conjugué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dirty="0">
                          <a:latin typeface="+mj-lt"/>
                        </a:rPr>
                        <a:t> : Associe chaque verbe conjugué avec son infinitif. Colorie chaque paire d’une même couleur.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n°13 + crayons de couleur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10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97008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Mesures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dirty="0">
                          <a:latin typeface="+mj-lt"/>
                        </a:rPr>
                        <a:t> : Convertir des mesures de longueur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dirty="0">
                          <a:latin typeface="+mj-lt"/>
                        </a:rPr>
                        <a:t> : Convertis ces longueurs dans l’unité demandée.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n°14 + stylo bleu ou crayon à papier 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9677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Lexique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Comprendre un article de dictionnaire</a:t>
                      </a:r>
                    </a:p>
                    <a:p>
                      <a:pPr algn="l"/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Trouve l’exemple qui correspond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HelloIHeart1" panose="02000603000000000000" pitchFamily="2" charset="0"/>
                          <a:cs typeface="+mn-cs"/>
                        </a:rPr>
                        <a:t>à</a:t>
                      </a:r>
                      <a:r>
                        <a:rPr lang="fr-FR" sz="1200" b="0" dirty="0">
                          <a:latin typeface="+mj-lt"/>
                          <a:ea typeface="HelloIHeart1" panose="02000603000000000000" pitchFamily="2" charset="0"/>
                        </a:rPr>
                        <a:t> chaque sens du mot « figure ». Inscris le numéro dans chaque cercle.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- exercice n°15 + stylo bleu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10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035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Lecture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Lecture autonome et silencieuse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8682186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algn="ctr"/>
                      <a:r>
                        <a:rPr lang="fr-GP" sz="1200" dirty="0">
                          <a:latin typeface="+mj-lt"/>
                        </a:rPr>
                        <a:t>Vendredi 17 septembre 2021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Grammaire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GP" sz="1200" b="1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GP" sz="1200" b="1" u="none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 : Identifier le type d’une phrase</a:t>
                      </a:r>
                      <a:endParaRPr lang="fr-GP" sz="1200" b="1" u="none" dirty="0">
                        <a:latin typeface="+mj-lt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sng" kern="1200" baseline="0" dirty="0">
                          <a:solidFill>
                            <a:schemeClr val="dk1"/>
                          </a:solidFill>
                          <a:effectLst/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Coche la case correspondant à chaque type de phrase.</a:t>
                      </a:r>
                      <a:endParaRPr lang="fr-FR" sz="1200" b="1" i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+mj-lt"/>
                        </a:rPr>
                        <a:t>- e</a:t>
                      </a:r>
                      <a:r>
                        <a:rPr lang="fr-GP" sz="1200" b="0" dirty="0">
                          <a:latin typeface="+mj-lt"/>
                        </a:rPr>
                        <a:t>xercice n°16 + stylo bleu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10 minutes)</a:t>
                      </a:r>
                      <a:endParaRPr lang="fr-GP" sz="1200" b="0" dirty="0">
                        <a:latin typeface="+mj-lt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2050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Orthographe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Écrire sans erreur les homophones grammaticaux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Dans chaque phrase entoure la bonne réponse.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+mj-lt"/>
                        </a:rPr>
                        <a:t>- e</a:t>
                      </a:r>
                      <a:r>
                        <a:rPr lang="fr-GP" sz="1200" b="0" dirty="0">
                          <a:latin typeface="+mj-lt"/>
                        </a:rPr>
                        <a:t>xercice n°17 + stylo bleu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8 minutes)</a:t>
                      </a:r>
                      <a:endParaRPr lang="fr-GP" sz="12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0705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Écriture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Compétence</a:t>
                      </a:r>
                      <a:r>
                        <a:rPr lang="fr-FR" sz="1200" b="1" i="0" dirty="0">
                          <a:latin typeface="+mj-lt"/>
                        </a:rPr>
                        <a:t> : Copier un texte sans erreur en respectant la présentation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baseline="0" dirty="0"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</a:rPr>
                        <a:t>Consigne</a:t>
                      </a:r>
                      <a:r>
                        <a:rPr lang="fr-FR" sz="1200" b="0" i="0" dirty="0">
                          <a:latin typeface="+mj-lt"/>
                        </a:rPr>
                        <a:t> : Copie lisiblement le texte en respectant la présentation, l’orthographe et la ponctuation.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- exercice n°18 + stylo bleu ou crayon à papier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latin typeface="+mj-lt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dirty="0">
                          <a:latin typeface="+mj-lt"/>
                        </a:rPr>
                        <a:t>12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5909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Conjugaison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Compétence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Conjuguer des verbes des 1</a:t>
                      </a:r>
                      <a:r>
                        <a:rPr lang="fr-FR" sz="1200" b="1" kern="1200" baseline="300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er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et 2</a:t>
                      </a:r>
                      <a:r>
                        <a:rPr lang="fr-FR" sz="1200" b="1" kern="1200" baseline="300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groupes au présent de l’indicatif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Consigne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Colorie d’une même couleur chaque verbe et la personne à laquelle il est conjugué.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+mj-lt"/>
                        </a:rPr>
                        <a:t>- e</a:t>
                      </a:r>
                      <a:r>
                        <a:rPr lang="fr-GP" sz="1200" b="0" dirty="0">
                          <a:latin typeface="+mj-lt"/>
                        </a:rPr>
                        <a:t>xercice n°19 + crayons de couleur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2963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Numération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sng" kern="1200" baseline="0" dirty="0">
                          <a:solidFill>
                            <a:schemeClr val="dk1"/>
                          </a:solidFill>
                          <a:uFill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a:uFill>
                          <a:latin typeface="+mj-lt"/>
                          <a:ea typeface="+mn-ea"/>
                          <a:cs typeface="+mn-cs"/>
                        </a:rPr>
                        <a:t>Compétences</a:t>
                      </a:r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: Lire, écrire, décomposer, comparer et ranger des nombres entiers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Consigne : Complète le rituel du nombre du jour.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+mj-lt"/>
                        </a:rPr>
                        <a:t>- e</a:t>
                      </a:r>
                      <a:r>
                        <a:rPr lang="fr-GP" sz="1200" b="0" dirty="0">
                          <a:latin typeface="+mj-lt"/>
                        </a:rPr>
                        <a:t>xercice n°20 + stylo bleu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26596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GP" sz="1200" dirty="0"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latin typeface="+mj-lt"/>
                        </a:rPr>
                        <a:t>Lecture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Lecture autonome et silencieuse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≈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15 minutes)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89433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1FC98B7-3B1C-6A40-A147-8B45123A9177}"/>
              </a:ext>
            </a:extLst>
          </p:cNvPr>
          <p:cNvSpPr/>
          <p:nvPr/>
        </p:nvSpPr>
        <p:spPr>
          <a:xfrm>
            <a:off x="211967" y="8672052"/>
            <a:ext cx="7135740" cy="18064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1060294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914</Words>
  <Application>Microsoft Macintosh PowerPoint</Application>
  <PresentationFormat>Personnalisé</PresentationFormat>
  <Paragraphs>122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Quicksand Book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2</cp:revision>
  <cp:lastPrinted>2021-09-12T00:45:55Z</cp:lastPrinted>
  <dcterms:created xsi:type="dcterms:W3CDTF">2021-09-12T00:45:11Z</dcterms:created>
  <dcterms:modified xsi:type="dcterms:W3CDTF">2021-09-12T02:27:10Z</dcterms:modified>
</cp:coreProperties>
</file>