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60" r:id="rId2"/>
    <p:sldId id="261" r:id="rId3"/>
  </p:sldIdLst>
  <p:sldSz cx="7559675" cy="106918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5915"/>
  </p:normalViewPr>
  <p:slideViewPr>
    <p:cSldViewPr snapToGrid="0" snapToObjects="1">
      <p:cViewPr>
        <p:scale>
          <a:sx n="130" d="100"/>
          <a:sy n="130" d="100"/>
        </p:scale>
        <p:origin x="1768" y="-28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D84C1-F84A-504B-AA94-072F8933DE68}" type="datetimeFigureOut">
              <a:rPr lang="fr-GP" smtClean="0"/>
              <a:t>19/09/2021</a:t>
            </a:fld>
            <a:endParaRPr lang="fr-G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G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94377-2D33-1C41-83CA-375F7CF788A8}" type="slidenum">
              <a:rPr lang="fr-GP" smtClean="0"/>
              <a:t>‹N°›</a:t>
            </a:fld>
            <a:endParaRPr lang="fr-GP"/>
          </a:p>
        </p:txBody>
      </p:sp>
    </p:spTree>
    <p:extLst>
      <p:ext uri="{BB962C8B-B14F-4D97-AF65-F5344CB8AC3E}">
        <p14:creationId xmlns:p14="http://schemas.microsoft.com/office/powerpoint/2010/main" val="11151362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D84C1-F84A-504B-AA94-072F8933DE68}" type="datetimeFigureOut">
              <a:rPr lang="fr-GP" smtClean="0"/>
              <a:t>19/09/2021</a:t>
            </a:fld>
            <a:endParaRPr lang="fr-G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G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94377-2D33-1C41-83CA-375F7CF788A8}" type="slidenum">
              <a:rPr lang="fr-GP" smtClean="0"/>
              <a:t>‹N°›</a:t>
            </a:fld>
            <a:endParaRPr lang="fr-GP"/>
          </a:p>
        </p:txBody>
      </p:sp>
    </p:spTree>
    <p:extLst>
      <p:ext uri="{BB962C8B-B14F-4D97-AF65-F5344CB8AC3E}">
        <p14:creationId xmlns:p14="http://schemas.microsoft.com/office/powerpoint/2010/main" val="35338609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D84C1-F84A-504B-AA94-072F8933DE68}" type="datetimeFigureOut">
              <a:rPr lang="fr-GP" smtClean="0"/>
              <a:t>19/09/2021</a:t>
            </a:fld>
            <a:endParaRPr lang="fr-G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G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94377-2D33-1C41-83CA-375F7CF788A8}" type="slidenum">
              <a:rPr lang="fr-GP" smtClean="0"/>
              <a:t>‹N°›</a:t>
            </a:fld>
            <a:endParaRPr lang="fr-GP"/>
          </a:p>
        </p:txBody>
      </p:sp>
    </p:spTree>
    <p:extLst>
      <p:ext uri="{BB962C8B-B14F-4D97-AF65-F5344CB8AC3E}">
        <p14:creationId xmlns:p14="http://schemas.microsoft.com/office/powerpoint/2010/main" val="15918975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D84C1-F84A-504B-AA94-072F8933DE68}" type="datetimeFigureOut">
              <a:rPr lang="fr-GP" smtClean="0"/>
              <a:t>19/09/2021</a:t>
            </a:fld>
            <a:endParaRPr lang="fr-G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G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94377-2D33-1C41-83CA-375F7CF788A8}" type="slidenum">
              <a:rPr lang="fr-GP" smtClean="0"/>
              <a:t>‹N°›</a:t>
            </a:fld>
            <a:endParaRPr lang="fr-GP"/>
          </a:p>
        </p:txBody>
      </p:sp>
    </p:spTree>
    <p:extLst>
      <p:ext uri="{BB962C8B-B14F-4D97-AF65-F5344CB8AC3E}">
        <p14:creationId xmlns:p14="http://schemas.microsoft.com/office/powerpoint/2010/main" val="36208531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D84C1-F84A-504B-AA94-072F8933DE68}" type="datetimeFigureOut">
              <a:rPr lang="fr-GP" smtClean="0"/>
              <a:t>19/09/2021</a:t>
            </a:fld>
            <a:endParaRPr lang="fr-G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G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94377-2D33-1C41-83CA-375F7CF788A8}" type="slidenum">
              <a:rPr lang="fr-GP" smtClean="0"/>
              <a:t>‹N°›</a:t>
            </a:fld>
            <a:endParaRPr lang="fr-GP"/>
          </a:p>
        </p:txBody>
      </p:sp>
    </p:spTree>
    <p:extLst>
      <p:ext uri="{BB962C8B-B14F-4D97-AF65-F5344CB8AC3E}">
        <p14:creationId xmlns:p14="http://schemas.microsoft.com/office/powerpoint/2010/main" val="10431807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D84C1-F84A-504B-AA94-072F8933DE68}" type="datetimeFigureOut">
              <a:rPr lang="fr-GP" smtClean="0"/>
              <a:t>19/09/2021</a:t>
            </a:fld>
            <a:endParaRPr lang="fr-G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G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94377-2D33-1C41-83CA-375F7CF788A8}" type="slidenum">
              <a:rPr lang="fr-GP" smtClean="0"/>
              <a:t>‹N°›</a:t>
            </a:fld>
            <a:endParaRPr lang="fr-GP"/>
          </a:p>
        </p:txBody>
      </p:sp>
    </p:spTree>
    <p:extLst>
      <p:ext uri="{BB962C8B-B14F-4D97-AF65-F5344CB8AC3E}">
        <p14:creationId xmlns:p14="http://schemas.microsoft.com/office/powerpoint/2010/main" val="30095511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D84C1-F84A-504B-AA94-072F8933DE68}" type="datetimeFigureOut">
              <a:rPr lang="fr-GP" smtClean="0"/>
              <a:t>19/09/2021</a:t>
            </a:fld>
            <a:endParaRPr lang="fr-GP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GP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94377-2D33-1C41-83CA-375F7CF788A8}" type="slidenum">
              <a:rPr lang="fr-GP" smtClean="0"/>
              <a:t>‹N°›</a:t>
            </a:fld>
            <a:endParaRPr lang="fr-GP"/>
          </a:p>
        </p:txBody>
      </p:sp>
    </p:spTree>
    <p:extLst>
      <p:ext uri="{BB962C8B-B14F-4D97-AF65-F5344CB8AC3E}">
        <p14:creationId xmlns:p14="http://schemas.microsoft.com/office/powerpoint/2010/main" val="4239523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D84C1-F84A-504B-AA94-072F8933DE68}" type="datetimeFigureOut">
              <a:rPr lang="fr-GP" smtClean="0"/>
              <a:t>19/09/2021</a:t>
            </a:fld>
            <a:endParaRPr lang="fr-GP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GP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94377-2D33-1C41-83CA-375F7CF788A8}" type="slidenum">
              <a:rPr lang="fr-GP" smtClean="0"/>
              <a:t>‹N°›</a:t>
            </a:fld>
            <a:endParaRPr lang="fr-GP"/>
          </a:p>
        </p:txBody>
      </p:sp>
    </p:spTree>
    <p:extLst>
      <p:ext uri="{BB962C8B-B14F-4D97-AF65-F5344CB8AC3E}">
        <p14:creationId xmlns:p14="http://schemas.microsoft.com/office/powerpoint/2010/main" val="27536718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D84C1-F84A-504B-AA94-072F8933DE68}" type="datetimeFigureOut">
              <a:rPr lang="fr-GP" smtClean="0"/>
              <a:t>19/09/2021</a:t>
            </a:fld>
            <a:endParaRPr lang="fr-GP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GP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94377-2D33-1C41-83CA-375F7CF788A8}" type="slidenum">
              <a:rPr lang="fr-GP" smtClean="0"/>
              <a:t>‹N°›</a:t>
            </a:fld>
            <a:endParaRPr lang="fr-GP"/>
          </a:p>
        </p:txBody>
      </p:sp>
    </p:spTree>
    <p:extLst>
      <p:ext uri="{BB962C8B-B14F-4D97-AF65-F5344CB8AC3E}">
        <p14:creationId xmlns:p14="http://schemas.microsoft.com/office/powerpoint/2010/main" val="6090814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D84C1-F84A-504B-AA94-072F8933DE68}" type="datetimeFigureOut">
              <a:rPr lang="fr-GP" smtClean="0"/>
              <a:t>19/09/2021</a:t>
            </a:fld>
            <a:endParaRPr lang="fr-G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G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94377-2D33-1C41-83CA-375F7CF788A8}" type="slidenum">
              <a:rPr lang="fr-GP" smtClean="0"/>
              <a:t>‹N°›</a:t>
            </a:fld>
            <a:endParaRPr lang="fr-GP"/>
          </a:p>
        </p:txBody>
      </p:sp>
    </p:spTree>
    <p:extLst>
      <p:ext uri="{BB962C8B-B14F-4D97-AF65-F5344CB8AC3E}">
        <p14:creationId xmlns:p14="http://schemas.microsoft.com/office/powerpoint/2010/main" val="36485167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D84C1-F84A-504B-AA94-072F8933DE68}" type="datetimeFigureOut">
              <a:rPr lang="fr-GP" smtClean="0"/>
              <a:t>19/09/2021</a:t>
            </a:fld>
            <a:endParaRPr lang="fr-G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G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94377-2D33-1C41-83CA-375F7CF788A8}" type="slidenum">
              <a:rPr lang="fr-GP" smtClean="0"/>
              <a:t>‹N°›</a:t>
            </a:fld>
            <a:endParaRPr lang="fr-GP"/>
          </a:p>
        </p:txBody>
      </p:sp>
    </p:spTree>
    <p:extLst>
      <p:ext uri="{BB962C8B-B14F-4D97-AF65-F5344CB8AC3E}">
        <p14:creationId xmlns:p14="http://schemas.microsoft.com/office/powerpoint/2010/main" val="41362755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0D84C1-F84A-504B-AA94-072F8933DE68}" type="datetimeFigureOut">
              <a:rPr lang="fr-GP" smtClean="0"/>
              <a:t>19/09/2021</a:t>
            </a:fld>
            <a:endParaRPr lang="fr-G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G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094377-2D33-1C41-83CA-375F7CF788A8}" type="slidenum">
              <a:rPr lang="fr-GP" smtClean="0"/>
              <a:t>‹N°›</a:t>
            </a:fld>
            <a:endParaRPr lang="fr-GP"/>
          </a:p>
        </p:txBody>
      </p:sp>
    </p:spTree>
    <p:extLst>
      <p:ext uri="{BB962C8B-B14F-4D97-AF65-F5344CB8AC3E}">
        <p14:creationId xmlns:p14="http://schemas.microsoft.com/office/powerpoint/2010/main" val="682578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14E8715E-0A12-FA4C-90EE-2CA3C53C2BF2}"/>
              </a:ext>
            </a:extLst>
          </p:cNvPr>
          <p:cNvSpPr txBox="1"/>
          <p:nvPr/>
        </p:nvSpPr>
        <p:spPr>
          <a:xfrm>
            <a:off x="473899" y="171450"/>
            <a:ext cx="6611875" cy="615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GP" b="1" u="heavy" dirty="0">
                <a:uFill>
                  <a:solidFill>
                    <a:schemeClr val="accent5">
                      <a:lumMod val="40000"/>
                      <a:lumOff val="60000"/>
                    </a:schemeClr>
                  </a:solidFill>
                </a:uFill>
                <a:latin typeface="Quicksand Book" panose="02070303000000060000" pitchFamily="18" charset="77"/>
              </a:rPr>
              <a:t>Plan de travail – Semaine du 20 au 24 septembre 2021</a:t>
            </a:r>
          </a:p>
          <a:p>
            <a:pPr algn="ctr"/>
            <a:r>
              <a:rPr lang="fr-GP" sz="1600" dirty="0">
                <a:latin typeface="+mj-lt"/>
              </a:rPr>
              <a:t>École élémentaire </a:t>
            </a:r>
            <a:r>
              <a:rPr lang="fr-GP" sz="1200" dirty="0">
                <a:latin typeface="+mj-lt"/>
              </a:rPr>
              <a:t>–</a:t>
            </a:r>
            <a:r>
              <a:rPr lang="fr-GP" sz="1200" dirty="0"/>
              <a:t> </a:t>
            </a:r>
            <a:r>
              <a:rPr lang="fr-GP" sz="1200" dirty="0">
                <a:latin typeface="+mj-lt"/>
              </a:rPr>
              <a:t>Classe de CM2 – Mme</a:t>
            </a:r>
          </a:p>
        </p:txBody>
      </p:sp>
      <p:graphicFrame>
        <p:nvGraphicFramePr>
          <p:cNvPr id="5" name="Tableau 5">
            <a:extLst>
              <a:ext uri="{FF2B5EF4-FFF2-40B4-BE49-F238E27FC236}">
                <a16:creationId xmlns:a16="http://schemas.microsoft.com/office/drawing/2014/main" id="{7EBE86CD-3274-C941-A12C-57DF9B783CE0}"/>
              </a:ext>
            </a:extLst>
          </p:cNvPr>
          <p:cNvGraphicFramePr>
            <a:graphicFrameLocks noGrp="1"/>
          </p:cNvGraphicFramePr>
          <p:nvPr/>
        </p:nvGraphicFramePr>
        <p:xfrm>
          <a:off x="211966" y="885206"/>
          <a:ext cx="7135740" cy="9387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1537">
                  <a:extLst>
                    <a:ext uri="{9D8B030D-6E8A-4147-A177-3AD203B41FA5}">
                      <a16:colId xmlns:a16="http://schemas.microsoft.com/office/drawing/2014/main" val="53217818"/>
                    </a:ext>
                  </a:extLst>
                </a:gridCol>
                <a:gridCol w="1051395">
                  <a:extLst>
                    <a:ext uri="{9D8B030D-6E8A-4147-A177-3AD203B41FA5}">
                      <a16:colId xmlns:a16="http://schemas.microsoft.com/office/drawing/2014/main" val="878836409"/>
                    </a:ext>
                  </a:extLst>
                </a:gridCol>
                <a:gridCol w="3580425">
                  <a:extLst>
                    <a:ext uri="{9D8B030D-6E8A-4147-A177-3AD203B41FA5}">
                      <a16:colId xmlns:a16="http://schemas.microsoft.com/office/drawing/2014/main" val="603150404"/>
                    </a:ext>
                  </a:extLst>
                </a:gridCol>
                <a:gridCol w="1502383">
                  <a:extLst>
                    <a:ext uri="{9D8B030D-6E8A-4147-A177-3AD203B41FA5}">
                      <a16:colId xmlns:a16="http://schemas.microsoft.com/office/drawing/2014/main" val="845681439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r-GP" sz="1200" dirty="0">
                          <a:solidFill>
                            <a:schemeClr val="tx1"/>
                          </a:solidFill>
                          <a:latin typeface="Quicksand Book" panose="02070303000000060000" pitchFamily="18" charset="77"/>
                        </a:rPr>
                        <a:t>Jour</a:t>
                      </a: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GP" sz="1200" dirty="0">
                          <a:solidFill>
                            <a:schemeClr val="tx1"/>
                          </a:solidFill>
                          <a:latin typeface="Quicksand Book" panose="02070303000000060000" pitchFamily="18" charset="77"/>
                        </a:rPr>
                        <a:t>Discipline</a:t>
                      </a: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GP" sz="1200" dirty="0">
                          <a:solidFill>
                            <a:schemeClr val="tx1"/>
                          </a:solidFill>
                          <a:latin typeface="Quicksand Book" panose="02070303000000060000" pitchFamily="18" charset="77"/>
                        </a:rPr>
                        <a:t>Tâches / activités à réaliser</a:t>
                      </a: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GP" sz="1200" dirty="0">
                          <a:solidFill>
                            <a:schemeClr val="tx1"/>
                          </a:solidFill>
                          <a:latin typeface="Quicksand Book" panose="02070303000000060000" pitchFamily="18" charset="77"/>
                        </a:rPr>
                        <a:t>Matériel</a:t>
                      </a: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615203"/>
                  </a:ext>
                </a:extLst>
              </a:tr>
              <a:tr h="0">
                <a:tc rowSpan="6">
                  <a:txBody>
                    <a:bodyPr/>
                    <a:lstStyle/>
                    <a:p>
                      <a:pPr algn="ctr"/>
                      <a:r>
                        <a:rPr lang="fr-GP" sz="1200" dirty="0">
                          <a:latin typeface="+mj-lt"/>
                        </a:rPr>
                        <a:t>Lundi 20 septembre</a:t>
                      </a:r>
                    </a:p>
                    <a:p>
                      <a:pPr algn="ctr"/>
                      <a:r>
                        <a:rPr lang="fr-GP" sz="1200" dirty="0">
                          <a:latin typeface="+mj-lt"/>
                        </a:rPr>
                        <a:t>2021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GP" sz="1200" b="1" dirty="0">
                          <a:latin typeface="+mj-lt"/>
                        </a:rPr>
                        <a:t>Grammaire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GP" sz="1200" b="1" u="sng" baseline="0" dirty="0">
                          <a:uFill>
                            <a:solidFill>
                              <a:schemeClr val="accent5">
                                <a:lumMod val="40000"/>
                                <a:lumOff val="60000"/>
                              </a:schemeClr>
                            </a:solidFill>
                          </a:uFill>
                          <a:latin typeface="+mj-lt"/>
                        </a:rPr>
                        <a:t>Compétence</a:t>
                      </a:r>
                      <a:r>
                        <a:rPr lang="fr-GP" sz="1200" b="1" u="none" baseline="0" dirty="0">
                          <a:uFill>
                            <a:solidFill>
                              <a:schemeClr val="accent5">
                                <a:lumMod val="40000"/>
                                <a:lumOff val="60000"/>
                              </a:schemeClr>
                            </a:solidFill>
                          </a:uFill>
                          <a:latin typeface="+mj-lt"/>
                        </a:rPr>
                        <a:t> : Identifier la classe grammaticale d’un mot</a:t>
                      </a:r>
                      <a:endParaRPr lang="fr-GP" sz="1200" b="1" u="none" dirty="0">
                        <a:latin typeface="+mj-lt"/>
                      </a:endParaRPr>
                    </a:p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u="sng" kern="1200" baseline="0" dirty="0">
                          <a:solidFill>
                            <a:schemeClr val="dk1"/>
                          </a:solidFill>
                          <a:effectLst/>
                          <a:uFill>
                            <a:solidFill>
                              <a:schemeClr val="accent5">
                                <a:lumMod val="40000"/>
                                <a:lumOff val="60000"/>
                              </a:schemeClr>
                            </a:solidFill>
                          </a:uFill>
                          <a:latin typeface="+mj-lt"/>
                          <a:ea typeface="+mn-ea"/>
                          <a:cs typeface="+mn-cs"/>
                        </a:rPr>
                        <a:t>Consigne</a:t>
                      </a:r>
                      <a:r>
                        <a:rPr lang="fr-FR" sz="12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: </a:t>
                      </a:r>
                      <a:r>
                        <a:rPr lang="fr-FR" sz="1200" b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Colorie en rouge les verbes, en bleu les noms, en noir les déterminants, en vert les adjectifs et en rose les pronoms.</a:t>
                      </a:r>
                      <a:endParaRPr lang="fr-FR" sz="1200" b="0" i="1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exercice n°1  + crayons de couleur</a:t>
                      </a:r>
                    </a:p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(≈ </a:t>
                      </a:r>
                      <a:r>
                        <a:rPr lang="fr-FR" sz="12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15 minutes) </a:t>
                      </a:r>
                      <a:endParaRPr lang="fr-FR" sz="1200" dirty="0">
                        <a:latin typeface="+mj-lt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63590765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/>
                      <a:endParaRPr lang="fr-GP" sz="1200" dirty="0">
                        <a:latin typeface="+mj-lt"/>
                      </a:endParaRPr>
                    </a:p>
                  </a:txBody>
                  <a:tcPr anchor="ctr"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GP" sz="1200" b="1" dirty="0">
                          <a:latin typeface="+mj-lt"/>
                        </a:rPr>
                        <a:t>Orthographe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1200" b="1" i="0" u="sng" baseline="0" dirty="0">
                          <a:uFill>
                            <a:solidFill>
                              <a:schemeClr val="accent5">
                                <a:lumMod val="40000"/>
                                <a:lumOff val="60000"/>
                              </a:schemeClr>
                            </a:solidFill>
                          </a:uFill>
                          <a:latin typeface="+mj-lt"/>
                        </a:rPr>
                        <a:t>Compétence</a:t>
                      </a:r>
                      <a:r>
                        <a:rPr lang="fr-FR" sz="1200" b="1" i="0" dirty="0">
                          <a:latin typeface="+mj-lt"/>
                        </a:rPr>
                        <a:t> : </a:t>
                      </a:r>
                      <a:r>
                        <a:rPr lang="fr-FR" sz="1200" b="1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Se remémorer l’orthographe de mots fréquents et de mots irréguliers dont le sens est connu </a:t>
                      </a:r>
                      <a:endParaRPr lang="fr-FR" sz="1200" b="1" i="0" dirty="0">
                        <a:latin typeface="+mj-lt"/>
                      </a:endParaRPr>
                    </a:p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i="0" u="sng" baseline="0" dirty="0">
                          <a:uFill>
                            <a:solidFill>
                              <a:schemeClr val="accent5">
                                <a:lumMod val="40000"/>
                                <a:lumOff val="60000"/>
                              </a:schemeClr>
                            </a:solidFill>
                          </a:uFill>
                          <a:latin typeface="+mj-lt"/>
                        </a:rPr>
                        <a:t>Consigne</a:t>
                      </a:r>
                      <a:r>
                        <a:rPr lang="fr-FR" sz="1200" b="0" i="0" dirty="0">
                          <a:latin typeface="+mj-lt"/>
                        </a:rPr>
                        <a:t> : Écris les phrases dictées par un parent.</a:t>
                      </a:r>
                    </a:p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i="0" dirty="0">
                          <a:solidFill>
                            <a:srgbClr val="FF0000"/>
                          </a:solidFill>
                          <a:latin typeface="+mj-lt"/>
                        </a:rPr>
                        <a:t>Dictée :  Chaque année, j’achète à la fête du village des sucettes, des sorbets, des crêpes sucrées et des bonbons.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GP" sz="1200" b="0" kern="120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- </a:t>
                      </a:r>
                      <a:r>
                        <a:rPr lang="fr-FR" sz="1200" b="0" kern="120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e</a:t>
                      </a:r>
                      <a:r>
                        <a:rPr lang="fr-GP" sz="1200" b="0" kern="120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xercice n°2 + stylo bleu (</a:t>
                      </a:r>
                      <a:r>
                        <a:rPr lang="fr-FR" sz="12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≈ 15 minutes)</a:t>
                      </a:r>
                      <a:endParaRPr lang="fr-GP" sz="1200" b="0" kern="1200" dirty="0">
                        <a:solidFill>
                          <a:schemeClr val="dk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73865862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/>
                      <a:endParaRPr lang="fr-GP" sz="1200" dirty="0">
                        <a:latin typeface="+mj-lt"/>
                      </a:endParaRPr>
                    </a:p>
                  </a:txBody>
                  <a:tcPr anchor="ctr"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GP" sz="1200" b="1" dirty="0">
                          <a:latin typeface="+mj-lt"/>
                        </a:rPr>
                        <a:t>Lexique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u="sng" baseline="0" dirty="0">
                          <a:uFill>
                            <a:solidFill>
                              <a:schemeClr val="accent5">
                                <a:lumMod val="40000"/>
                                <a:lumOff val="60000"/>
                              </a:schemeClr>
                            </a:solidFill>
                          </a:uFill>
                          <a:latin typeface="+mj-lt"/>
                          <a:ea typeface="HelloIHeart1" panose="02000603000000000000" pitchFamily="2" charset="0"/>
                        </a:rPr>
                        <a:t>Compétence</a:t>
                      </a:r>
                      <a:r>
                        <a:rPr lang="fr-FR" sz="1200" b="1" dirty="0">
                          <a:latin typeface="+mj-lt"/>
                          <a:ea typeface="HelloIHeart1" panose="02000603000000000000" pitchFamily="2" charset="0"/>
                        </a:rPr>
                        <a:t> : Connaitre l’ordre alphabétique</a:t>
                      </a:r>
                    </a:p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u="sng" baseline="0" dirty="0">
                          <a:uFill>
                            <a:solidFill>
                              <a:schemeClr val="accent5">
                                <a:lumMod val="40000"/>
                                <a:lumOff val="60000"/>
                              </a:schemeClr>
                            </a:solidFill>
                          </a:uFill>
                          <a:latin typeface="+mj-lt"/>
                          <a:ea typeface="HelloIHeart1" panose="02000603000000000000" pitchFamily="2" charset="0"/>
                        </a:rPr>
                        <a:t>Consigne</a:t>
                      </a:r>
                      <a:r>
                        <a:rPr lang="fr-FR" sz="1200" b="0" dirty="0">
                          <a:latin typeface="+mj-lt"/>
                          <a:ea typeface="HelloIHeart1" panose="02000603000000000000" pitchFamily="2" charset="0"/>
                        </a:rPr>
                        <a:t> : </a:t>
                      </a:r>
                      <a:r>
                        <a:rPr lang="fr-GP" sz="120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Dans chaque liste, numérote les mots pour qu’ils soient rangés dans l’ordre alphabétique.</a:t>
                      </a:r>
                      <a:r>
                        <a:rPr lang="fr-FR" sz="1200" b="0" dirty="0">
                          <a:latin typeface="+mj-lt"/>
                          <a:ea typeface="HelloIHeart1" panose="02000603000000000000" pitchFamily="2" charset="0"/>
                        </a:rPr>
                        <a:t> 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kern="120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- exercice n°3 + stylo bleu </a:t>
                      </a:r>
                      <a:r>
                        <a:rPr lang="fr-GP" sz="1200" b="0" kern="120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(</a:t>
                      </a:r>
                      <a:r>
                        <a:rPr lang="fr-FR" sz="12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≈ 8 minutes)</a:t>
                      </a:r>
                      <a:endParaRPr lang="fr-FR" sz="1200" b="0" kern="1200" dirty="0">
                        <a:solidFill>
                          <a:schemeClr val="dk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32754836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/>
                      <a:endParaRPr lang="fr-GP" sz="1200" dirty="0">
                        <a:latin typeface="+mj-lt"/>
                      </a:endParaRPr>
                    </a:p>
                  </a:txBody>
                  <a:tcPr anchor="ctr"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GP" sz="1200" b="1" dirty="0">
                          <a:latin typeface="+mj-lt"/>
                        </a:rPr>
                        <a:t>Nombres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i="0" u="sng" baseline="0" dirty="0">
                          <a:uFill>
                            <a:solidFill>
                              <a:schemeClr val="accent5">
                                <a:lumMod val="40000"/>
                                <a:lumOff val="60000"/>
                              </a:schemeClr>
                            </a:solidFill>
                          </a:uFill>
                          <a:latin typeface="+mj-lt"/>
                        </a:rPr>
                        <a:t>Compétence</a:t>
                      </a:r>
                      <a:r>
                        <a:rPr lang="fr-FR" sz="1200" b="1" i="0" dirty="0">
                          <a:latin typeface="+mj-lt"/>
                        </a:rPr>
                        <a:t> : Connaitre la valeur de chaque chiffre dans un nombre entier</a:t>
                      </a:r>
                    </a:p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i="0" u="sng" baseline="0" dirty="0">
                          <a:uFill>
                            <a:solidFill>
                              <a:schemeClr val="accent5">
                                <a:lumMod val="40000"/>
                                <a:lumOff val="60000"/>
                              </a:schemeClr>
                            </a:solidFill>
                          </a:uFill>
                          <a:latin typeface="+mj-lt"/>
                        </a:rPr>
                        <a:t>Consigne</a:t>
                      </a:r>
                      <a:r>
                        <a:rPr lang="fr-FR" sz="1200" b="0" i="0" dirty="0">
                          <a:latin typeface="+mj-lt"/>
                        </a:rPr>
                        <a:t> : </a:t>
                      </a:r>
                      <a:r>
                        <a:rPr lang="fr-FR" sz="12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Entoure le nombre mystère. Barre les nombres qui ne correspondent pas aux indices.</a:t>
                      </a:r>
                      <a:endParaRPr lang="fr-FR" sz="1200" b="0" i="0" dirty="0">
                        <a:latin typeface="+mj-lt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dirty="0">
                          <a:latin typeface="+mj-lt"/>
                        </a:rPr>
                        <a:t>- exercice n°4 + crayon à papier </a:t>
                      </a:r>
                      <a:r>
                        <a:rPr lang="fr-GP" sz="1200" b="0" kern="120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(</a:t>
                      </a:r>
                      <a:r>
                        <a:rPr lang="fr-FR" sz="12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≈</a:t>
                      </a:r>
                      <a:r>
                        <a:rPr lang="fr-FR" sz="1200" b="0" dirty="0">
                          <a:latin typeface="+mj-lt"/>
                        </a:rPr>
                        <a:t>10 minutes)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92682545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/>
                      <a:endParaRPr lang="fr-GP" sz="1200" dirty="0">
                        <a:latin typeface="+mj-lt"/>
                      </a:endParaRPr>
                    </a:p>
                  </a:txBody>
                  <a:tcPr anchor="ctr"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GP" sz="1200" b="1" dirty="0">
                          <a:latin typeface="+mj-lt"/>
                        </a:rPr>
                        <a:t>Géométrie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i="0" u="sng" baseline="0" dirty="0">
                          <a:uFill>
                            <a:solidFill>
                              <a:schemeClr val="accent5">
                                <a:lumMod val="40000"/>
                                <a:lumOff val="60000"/>
                              </a:schemeClr>
                            </a:solidFill>
                          </a:uFill>
                          <a:latin typeface="+mj-lt"/>
                        </a:rPr>
                        <a:t>Compétence</a:t>
                      </a:r>
                      <a:r>
                        <a:rPr lang="fr-FR" sz="1200" b="1" i="0" dirty="0">
                          <a:latin typeface="+mj-lt"/>
                        </a:rPr>
                        <a:t> : Connaitre le vocabulaire et le codage en géométrie</a:t>
                      </a:r>
                    </a:p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i="0" u="sng" baseline="0" dirty="0">
                          <a:uFill>
                            <a:solidFill>
                              <a:schemeClr val="accent5">
                                <a:lumMod val="40000"/>
                                <a:lumOff val="60000"/>
                              </a:schemeClr>
                            </a:solidFill>
                          </a:uFill>
                          <a:latin typeface="+mj-lt"/>
                        </a:rPr>
                        <a:t>Consigne</a:t>
                      </a:r>
                      <a:r>
                        <a:rPr lang="fr-FR" sz="1200" b="0" i="0" dirty="0">
                          <a:latin typeface="+mj-lt"/>
                        </a:rPr>
                        <a:t> : Replace les mots qui ont été masqués pour que la description corresponde à la figure proposée. Colorie chaque cercle de la couleur qui correspond.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dirty="0">
                          <a:latin typeface="+mj-lt"/>
                        </a:rPr>
                        <a:t>- exercice n°5 + crayons de couleur rose, orange, jaune, vert, bleu et violet</a:t>
                      </a:r>
                    </a:p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dirty="0">
                          <a:latin typeface="+mj-lt"/>
                        </a:rPr>
                        <a:t>(</a:t>
                      </a:r>
                      <a:r>
                        <a:rPr lang="fr-FR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≈</a:t>
                      </a:r>
                      <a:r>
                        <a:rPr lang="fr-FR" sz="1200" b="0" dirty="0">
                          <a:latin typeface="+mj-lt"/>
                        </a:rPr>
                        <a:t> 12 minutes)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25134530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/>
                      <a:endParaRPr lang="fr-GP" sz="1200" dirty="0">
                        <a:latin typeface="+mj-lt"/>
                      </a:endParaRPr>
                    </a:p>
                  </a:txBody>
                  <a:tcPr anchor="ctr"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GP" sz="1200" b="1" dirty="0">
                          <a:latin typeface="+mj-lt"/>
                        </a:rPr>
                        <a:t>Lecture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i="0" dirty="0">
                          <a:latin typeface="+mj-lt"/>
                        </a:rPr>
                        <a:t>Lecture autonome et silencieuse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GP" sz="1200" b="0" kern="120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(</a:t>
                      </a:r>
                      <a:r>
                        <a:rPr lang="fr-FR" sz="12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≈ </a:t>
                      </a:r>
                      <a:r>
                        <a:rPr lang="fr-FR" sz="1200" b="0" kern="120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15 minutes)</a:t>
                      </a:r>
                      <a:endParaRPr lang="fr-FR" sz="1200" b="0" dirty="0">
                        <a:latin typeface="+mj-lt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31880762"/>
                  </a:ext>
                </a:extLst>
              </a:tr>
              <a:tr h="0">
                <a:tc rowSpan="6">
                  <a:txBody>
                    <a:bodyPr/>
                    <a:lstStyle/>
                    <a:p>
                      <a:pPr algn="ctr"/>
                      <a:r>
                        <a:rPr lang="fr-GP" sz="1200" dirty="0">
                          <a:latin typeface="+mj-lt"/>
                        </a:rPr>
                        <a:t>Mardi 21 septembre</a:t>
                      </a:r>
                    </a:p>
                    <a:p>
                      <a:pPr algn="ctr"/>
                      <a:r>
                        <a:rPr lang="fr-GP" sz="1200" dirty="0">
                          <a:latin typeface="+mj-lt"/>
                        </a:rPr>
                        <a:t>2021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GP" sz="1200" b="1" dirty="0">
                          <a:latin typeface="+mj-lt"/>
                        </a:rPr>
                        <a:t>Grammaire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GP" sz="1200" b="1" u="sng" baseline="0" dirty="0">
                          <a:uFill>
                            <a:solidFill>
                              <a:schemeClr val="accent5">
                                <a:lumMod val="40000"/>
                                <a:lumOff val="60000"/>
                              </a:schemeClr>
                            </a:solidFill>
                          </a:uFill>
                          <a:latin typeface="+mj-lt"/>
                        </a:rPr>
                        <a:t>Compétence</a:t>
                      </a:r>
                      <a:r>
                        <a:rPr lang="fr-GP" sz="1200" b="1" u="none" baseline="0" dirty="0">
                          <a:uFill>
                            <a:solidFill>
                              <a:schemeClr val="accent5">
                                <a:lumMod val="40000"/>
                                <a:lumOff val="60000"/>
                              </a:schemeClr>
                            </a:solidFill>
                          </a:uFill>
                          <a:latin typeface="+mj-lt"/>
                        </a:rPr>
                        <a:t> : Identifier le verbe conjugué dans une phrase simple</a:t>
                      </a:r>
                      <a:endParaRPr lang="fr-GP" sz="1200" b="1" u="none" dirty="0">
                        <a:latin typeface="+mj-lt"/>
                      </a:endParaRPr>
                    </a:p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u="sng" kern="1200" baseline="0" dirty="0">
                          <a:solidFill>
                            <a:schemeClr val="dk1"/>
                          </a:solidFill>
                          <a:effectLst/>
                          <a:uFill>
                            <a:solidFill>
                              <a:schemeClr val="accent5">
                                <a:lumMod val="40000"/>
                                <a:lumOff val="60000"/>
                              </a:schemeClr>
                            </a:solidFill>
                          </a:uFill>
                          <a:latin typeface="+mj-lt"/>
                          <a:ea typeface="+mn-ea"/>
                          <a:cs typeface="+mn-cs"/>
                        </a:rPr>
                        <a:t>Consigne</a:t>
                      </a:r>
                      <a:r>
                        <a:rPr lang="fr-FR" sz="12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: </a:t>
                      </a:r>
                      <a:r>
                        <a:rPr lang="fr-FR" sz="12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Souligne tous les verbes conjugués du texte.</a:t>
                      </a:r>
                      <a:endParaRPr lang="fr-FR" sz="1200" b="0" i="0" dirty="0">
                        <a:latin typeface="+mj-lt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GP" sz="1200" b="0" dirty="0">
                          <a:latin typeface="+mj-lt"/>
                        </a:rPr>
                        <a:t>- </a:t>
                      </a:r>
                      <a:r>
                        <a:rPr lang="fr-FR" sz="1200" b="0" dirty="0">
                          <a:latin typeface="+mj-lt"/>
                        </a:rPr>
                        <a:t>e</a:t>
                      </a:r>
                      <a:r>
                        <a:rPr lang="fr-GP" sz="1200" b="0" dirty="0">
                          <a:latin typeface="+mj-lt"/>
                        </a:rPr>
                        <a:t>xercice n°6 + stylo bleu (</a:t>
                      </a:r>
                      <a:r>
                        <a:rPr lang="fr-FR" sz="12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≈ 10 minutes)</a:t>
                      </a:r>
                      <a:endParaRPr lang="fr-GP" sz="1200" b="0" dirty="0">
                        <a:latin typeface="+mj-lt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33677391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/>
                      <a:endParaRPr lang="fr-GP" sz="1200" dirty="0">
                        <a:latin typeface="+mj-lt"/>
                      </a:endParaRPr>
                    </a:p>
                  </a:txBody>
                  <a:tcPr anchor="ctr"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GP" sz="1200" b="1" dirty="0">
                          <a:latin typeface="+mj-lt"/>
                        </a:rPr>
                        <a:t>Orthographe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i="0" u="sng" baseline="0" dirty="0">
                          <a:uFill>
                            <a:solidFill>
                              <a:schemeClr val="accent5">
                                <a:lumMod val="40000"/>
                                <a:lumOff val="60000"/>
                              </a:schemeClr>
                            </a:solidFill>
                          </a:uFill>
                          <a:latin typeface="+mj-lt"/>
                        </a:rPr>
                        <a:t>Compétence</a:t>
                      </a:r>
                      <a:r>
                        <a:rPr lang="fr-FR" sz="1200" b="1" i="0" dirty="0">
                          <a:latin typeface="+mj-lt"/>
                        </a:rPr>
                        <a:t> : Transposer en changeant le genre et/ou le nombre</a:t>
                      </a:r>
                    </a:p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i="0" u="sng" baseline="0" dirty="0">
                          <a:uFill>
                            <a:solidFill>
                              <a:schemeClr val="accent5">
                                <a:lumMod val="40000"/>
                                <a:lumOff val="60000"/>
                              </a:schemeClr>
                            </a:solidFill>
                          </a:uFill>
                          <a:latin typeface="+mj-lt"/>
                        </a:rPr>
                        <a:t>Consigne</a:t>
                      </a:r>
                      <a:r>
                        <a:rPr lang="fr-FR" sz="1200" b="0" i="0" dirty="0">
                          <a:latin typeface="+mj-lt"/>
                        </a:rPr>
                        <a:t> : </a:t>
                      </a:r>
                      <a:r>
                        <a:rPr lang="fr-FR" sz="12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Réécris le texte en mettant les mots surlignés au féminin.</a:t>
                      </a:r>
                      <a:endParaRPr lang="fr-FR" sz="1200" b="0" i="0" dirty="0">
                        <a:latin typeface="+mj-lt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fr-FR" sz="12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exercice n° 7 + crayon à papier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fr-FR" sz="12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(≈ 10 minutes)</a:t>
                      </a:r>
                      <a:endParaRPr lang="fr-GP" sz="1200" b="0" dirty="0">
                        <a:latin typeface="+mj-lt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56178011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/>
                      <a:endParaRPr lang="fr-GP" sz="1200" dirty="0">
                        <a:latin typeface="+mj-lt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GP" sz="1200" b="1" dirty="0">
                          <a:latin typeface="+mj-lt"/>
                        </a:rPr>
                        <a:t>Conjugaison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200" b="1" u="sng" baseline="0" dirty="0">
                          <a:uFill>
                            <a:solidFill>
                              <a:schemeClr val="accent5">
                                <a:lumMod val="40000"/>
                                <a:lumOff val="60000"/>
                              </a:schemeClr>
                            </a:solidFill>
                          </a:uFill>
                          <a:latin typeface="+mj-lt"/>
                          <a:ea typeface="HelloIHeart1" panose="02000603000000000000" pitchFamily="2" charset="0"/>
                        </a:rPr>
                        <a:t>Compétence</a:t>
                      </a:r>
                      <a:r>
                        <a:rPr lang="fr-FR" sz="1200" b="1" dirty="0">
                          <a:latin typeface="+mj-lt"/>
                          <a:ea typeface="HelloIHeart1" panose="02000603000000000000" pitchFamily="2" charset="0"/>
                        </a:rPr>
                        <a:t> : Donner le groupe d’un verbe</a:t>
                      </a:r>
                    </a:p>
                    <a:p>
                      <a:pPr algn="l"/>
                      <a:r>
                        <a:rPr lang="fr-FR" sz="1200" b="0" u="sng" baseline="0" dirty="0">
                          <a:uFill>
                            <a:solidFill>
                              <a:schemeClr val="accent5">
                                <a:lumMod val="40000"/>
                                <a:lumOff val="60000"/>
                              </a:schemeClr>
                            </a:solidFill>
                          </a:uFill>
                          <a:latin typeface="+mj-lt"/>
                          <a:ea typeface="HelloIHeart1" panose="02000603000000000000" pitchFamily="2" charset="0"/>
                        </a:rPr>
                        <a:t>Consigne</a:t>
                      </a:r>
                      <a:r>
                        <a:rPr lang="fr-FR" sz="1200" b="0" u="none" baseline="0" dirty="0">
                          <a:uFill>
                            <a:solidFill>
                              <a:schemeClr val="accent5">
                                <a:lumMod val="40000"/>
                                <a:lumOff val="60000"/>
                              </a:schemeClr>
                            </a:solidFill>
                          </a:uFill>
                          <a:latin typeface="+mj-lt"/>
                          <a:ea typeface="HelloIHeart1" panose="02000603000000000000" pitchFamily="2" charset="0"/>
                        </a:rPr>
                        <a:t> </a:t>
                      </a:r>
                      <a:r>
                        <a:rPr lang="fr-FR" sz="1200" b="0" dirty="0">
                          <a:latin typeface="+mj-lt"/>
                          <a:ea typeface="HelloIHeart1" panose="02000603000000000000" pitchFamily="2" charset="0"/>
                        </a:rPr>
                        <a:t>: </a:t>
                      </a:r>
                      <a:r>
                        <a:rPr lang="fr-FR" sz="12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Colorie les verbes du 1</a:t>
                      </a:r>
                      <a:r>
                        <a:rPr lang="fr-FR" sz="1200" kern="1200" baseline="300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er</a:t>
                      </a:r>
                      <a:r>
                        <a:rPr lang="fr-FR" sz="12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groupe en vert, ceux du 2</a:t>
                      </a:r>
                      <a:r>
                        <a:rPr lang="fr-FR" sz="1200" kern="1200" baseline="300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ème</a:t>
                      </a:r>
                      <a:r>
                        <a:rPr lang="fr-FR" sz="12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groupe en rouge et les verbes du 3</a:t>
                      </a:r>
                      <a:r>
                        <a:rPr lang="fr-FR" sz="1200" kern="1200" baseline="300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ème</a:t>
                      </a:r>
                      <a:r>
                        <a:rPr lang="fr-FR" sz="12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groupe en bleu.</a:t>
                      </a:r>
                      <a:endParaRPr lang="fr-FR" sz="1200" b="0" i="0" dirty="0">
                        <a:latin typeface="+mj-lt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GP" sz="1200" b="0" dirty="0">
                          <a:latin typeface="+mj-lt"/>
                        </a:rPr>
                        <a:t>- </a:t>
                      </a:r>
                      <a:r>
                        <a:rPr lang="fr-FR" sz="1200" b="0" dirty="0">
                          <a:latin typeface="+mj-lt"/>
                        </a:rPr>
                        <a:t>e</a:t>
                      </a:r>
                      <a:r>
                        <a:rPr lang="fr-GP" sz="1200" b="0" dirty="0">
                          <a:latin typeface="+mj-lt"/>
                        </a:rPr>
                        <a:t>xercice n°8 + crayon à papier (</a:t>
                      </a:r>
                      <a:r>
                        <a:rPr lang="fr-FR" sz="12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≈ 10 minutes)</a:t>
                      </a:r>
                      <a:endParaRPr lang="fr-GP" sz="1200" b="0" dirty="0">
                        <a:latin typeface="+mj-lt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15978479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/>
                      <a:endParaRPr lang="fr-GP" sz="1200" dirty="0">
                        <a:latin typeface="+mj-lt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GP" sz="1200" b="1" dirty="0">
                          <a:latin typeface="+mj-lt"/>
                        </a:rPr>
                        <a:t>Calcul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i="0" u="sng" baseline="0" dirty="0">
                          <a:uFill>
                            <a:solidFill>
                              <a:schemeClr val="accent5">
                                <a:lumMod val="40000"/>
                                <a:lumOff val="60000"/>
                              </a:schemeClr>
                            </a:solidFill>
                          </a:uFill>
                          <a:latin typeface="+mj-lt"/>
                        </a:rPr>
                        <a:t>Compétence</a:t>
                      </a:r>
                      <a:r>
                        <a:rPr lang="fr-FR" sz="1200" b="1" i="0" dirty="0">
                          <a:latin typeface="+mj-lt"/>
                        </a:rPr>
                        <a:t> : Poser et calculer des additions, des soustractions et des multiplications</a:t>
                      </a:r>
                    </a:p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i="0" u="sng" baseline="0" dirty="0">
                          <a:uFill>
                            <a:solidFill>
                              <a:schemeClr val="accent5">
                                <a:lumMod val="40000"/>
                                <a:lumOff val="60000"/>
                              </a:schemeClr>
                            </a:solidFill>
                          </a:uFill>
                          <a:latin typeface="+mj-lt"/>
                        </a:rPr>
                        <a:t>Consigne</a:t>
                      </a:r>
                      <a:r>
                        <a:rPr lang="fr-FR" sz="1200" b="0" i="0" dirty="0">
                          <a:latin typeface="+mj-lt"/>
                        </a:rPr>
                        <a:t> : Pose et calcule les additions, la soustraction et la multiplication suivantes.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GP" sz="1200" b="0" dirty="0">
                          <a:latin typeface="+mj-lt"/>
                        </a:rPr>
                        <a:t>- </a:t>
                      </a:r>
                      <a:r>
                        <a:rPr lang="fr-FR" sz="1200" b="0" dirty="0">
                          <a:latin typeface="+mj-lt"/>
                        </a:rPr>
                        <a:t>e</a:t>
                      </a:r>
                      <a:r>
                        <a:rPr lang="fr-GP" sz="1200" b="0" dirty="0">
                          <a:latin typeface="+mj-lt"/>
                        </a:rPr>
                        <a:t>xercice n°9 + crayon à papier </a:t>
                      </a:r>
                      <a:r>
                        <a:rPr lang="fr-GP" sz="1200" b="0" kern="120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(</a:t>
                      </a:r>
                      <a:r>
                        <a:rPr lang="fr-FR" sz="12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≈ 15 minutes)</a:t>
                      </a:r>
                      <a:endParaRPr lang="fr-GP" sz="1200" b="0" dirty="0">
                        <a:latin typeface="+mj-lt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35654730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/>
                      <a:endParaRPr lang="fr-GP" sz="1200" dirty="0">
                        <a:latin typeface="+mj-lt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GP" sz="1200" b="1" dirty="0">
                          <a:latin typeface="+mj-lt"/>
                        </a:rPr>
                        <a:t>Mesures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i="0" u="sng" baseline="0" dirty="0">
                          <a:uFill>
                            <a:solidFill>
                              <a:schemeClr val="accent5">
                                <a:lumMod val="40000"/>
                                <a:lumOff val="60000"/>
                              </a:schemeClr>
                            </a:solidFill>
                          </a:uFill>
                          <a:latin typeface="+mj-lt"/>
                        </a:rPr>
                        <a:t>Compétence</a:t>
                      </a:r>
                      <a:r>
                        <a:rPr lang="fr-FR" sz="1200" b="1" i="0" dirty="0">
                          <a:latin typeface="+mj-lt"/>
                        </a:rPr>
                        <a:t> : Comparer des mesures de longueur</a:t>
                      </a:r>
                    </a:p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GP" sz="1200" u="sng" kern="1200" baseline="0" dirty="0">
                          <a:solidFill>
                            <a:schemeClr val="tx1"/>
                          </a:solidFill>
                          <a:uFill>
                            <a:solidFill>
                              <a:schemeClr val="accent5">
                                <a:lumMod val="40000"/>
                                <a:lumOff val="60000"/>
                              </a:schemeClr>
                            </a:solidFill>
                          </a:uFill>
                          <a:latin typeface="+mj-lt"/>
                          <a:ea typeface="+mn-ea"/>
                          <a:cs typeface="+mn-cs"/>
                        </a:rPr>
                        <a:t>Consigne</a:t>
                      </a:r>
                      <a:r>
                        <a:rPr lang="fr-GP" sz="120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 : </a:t>
                      </a:r>
                      <a:r>
                        <a:rPr lang="fr-FR" sz="12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Numérote ces éléments dans l’ordre croissant de leur longueur. N’oublie pas de convertir toutes les mesures dans la même unité à l’aide de ton tableau de conversions.</a:t>
                      </a:r>
                      <a:endParaRPr lang="fr-GP" sz="1200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kern="120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- e</a:t>
                      </a:r>
                      <a:r>
                        <a:rPr lang="fr-GP" sz="1200" b="0" kern="120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xercice n°10 + stylo bleu ou crayon à papier</a:t>
                      </a:r>
                    </a:p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GP" sz="1200" b="0" kern="120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(</a:t>
                      </a:r>
                      <a:r>
                        <a:rPr lang="fr-FR" sz="12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≈ 15 minutes)</a:t>
                      </a:r>
                      <a:endParaRPr lang="fr-GP" sz="1200" b="0" kern="1200" dirty="0">
                        <a:solidFill>
                          <a:schemeClr val="dk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  <a:p>
                      <a:endParaRPr lang="fr-GP" sz="1200" b="0" dirty="0">
                        <a:latin typeface="+mj-lt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11188893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/>
                      <a:endParaRPr lang="fr-GP" sz="1200" dirty="0">
                        <a:latin typeface="+mj-lt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GP" sz="1200" b="1" dirty="0">
                          <a:latin typeface="+mj-lt"/>
                        </a:rPr>
                        <a:t>Lecture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i="0" kern="120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Lecture autonome et silencieuse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GP" sz="1200" b="0" kern="120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(</a:t>
                      </a:r>
                      <a:r>
                        <a:rPr lang="fr-FR" sz="12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≈ </a:t>
                      </a:r>
                      <a:r>
                        <a:rPr lang="fr-FR" sz="1200" b="0" kern="120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15 minutes)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5511565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472284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au 1">
            <a:extLst>
              <a:ext uri="{FF2B5EF4-FFF2-40B4-BE49-F238E27FC236}">
                <a16:creationId xmlns:a16="http://schemas.microsoft.com/office/drawing/2014/main" id="{95E609EE-A8A1-AD46-9C40-F0609209E841}"/>
              </a:ext>
            </a:extLst>
          </p:cNvPr>
          <p:cNvGraphicFramePr>
            <a:graphicFrameLocks noGrp="1"/>
          </p:cNvGraphicFramePr>
          <p:nvPr/>
        </p:nvGraphicFramePr>
        <p:xfrm>
          <a:off x="211967" y="423228"/>
          <a:ext cx="7135740" cy="8869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1537">
                  <a:extLst>
                    <a:ext uri="{9D8B030D-6E8A-4147-A177-3AD203B41FA5}">
                      <a16:colId xmlns:a16="http://schemas.microsoft.com/office/drawing/2014/main" val="3425866658"/>
                    </a:ext>
                  </a:extLst>
                </a:gridCol>
                <a:gridCol w="1058428">
                  <a:extLst>
                    <a:ext uri="{9D8B030D-6E8A-4147-A177-3AD203B41FA5}">
                      <a16:colId xmlns:a16="http://schemas.microsoft.com/office/drawing/2014/main" val="491525852"/>
                    </a:ext>
                  </a:extLst>
                </a:gridCol>
                <a:gridCol w="3573392">
                  <a:extLst>
                    <a:ext uri="{9D8B030D-6E8A-4147-A177-3AD203B41FA5}">
                      <a16:colId xmlns:a16="http://schemas.microsoft.com/office/drawing/2014/main" val="2262772370"/>
                    </a:ext>
                  </a:extLst>
                </a:gridCol>
                <a:gridCol w="1502383">
                  <a:extLst>
                    <a:ext uri="{9D8B030D-6E8A-4147-A177-3AD203B41FA5}">
                      <a16:colId xmlns:a16="http://schemas.microsoft.com/office/drawing/2014/main" val="23363094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r-GP" sz="1200" dirty="0">
                          <a:solidFill>
                            <a:schemeClr val="tx1"/>
                          </a:solidFill>
                          <a:latin typeface="Quicksand Book" panose="02070303000000060000" pitchFamily="18" charset="77"/>
                        </a:rPr>
                        <a:t>Jour</a:t>
                      </a: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GP" sz="1200" dirty="0">
                          <a:solidFill>
                            <a:schemeClr val="tx1"/>
                          </a:solidFill>
                          <a:latin typeface="Quicksand Book" panose="02070303000000060000" pitchFamily="18" charset="77"/>
                        </a:rPr>
                        <a:t>Discipline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GP" sz="1200" dirty="0">
                          <a:solidFill>
                            <a:schemeClr val="tx1"/>
                          </a:solidFill>
                          <a:latin typeface="Quicksand Book" panose="02070303000000060000" pitchFamily="18" charset="77"/>
                        </a:rPr>
                        <a:t>Tâches / activités à réaliser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GP" sz="1200" dirty="0">
                          <a:solidFill>
                            <a:schemeClr val="tx1"/>
                          </a:solidFill>
                          <a:latin typeface="Quicksand Book" panose="02070303000000060000" pitchFamily="18" charset="77"/>
                        </a:rPr>
                        <a:t>Matériel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5680049"/>
                  </a:ext>
                </a:extLst>
              </a:tr>
              <a:tr h="0">
                <a:tc rowSpan="6">
                  <a:txBody>
                    <a:bodyPr/>
                    <a:lstStyle/>
                    <a:p>
                      <a:pPr algn="ctr"/>
                      <a:r>
                        <a:rPr lang="fr-GP" sz="1200" dirty="0">
                          <a:latin typeface="+mj-lt"/>
                        </a:rPr>
                        <a:t>Jeudi 23 septembre 2021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GP" sz="1200" b="1" dirty="0">
                          <a:latin typeface="+mj-lt"/>
                        </a:rPr>
                        <a:t>Numération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i="0" u="sng" kern="1200" baseline="0" dirty="0">
                          <a:solidFill>
                            <a:schemeClr val="dk1"/>
                          </a:solidFill>
                          <a:uFill>
                            <a:solidFill>
                              <a:schemeClr val="accent5">
                                <a:lumMod val="40000"/>
                                <a:lumOff val="60000"/>
                              </a:schemeClr>
                            </a:solidFill>
                          </a:uFill>
                          <a:latin typeface="+mj-lt"/>
                          <a:ea typeface="+mn-ea"/>
                          <a:cs typeface="+mn-cs"/>
                        </a:rPr>
                        <a:t>Compétence</a:t>
                      </a:r>
                      <a:r>
                        <a:rPr lang="fr-FR" sz="1200" b="1" i="0" kern="120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 : Écrire en chiffres et/ou en lettres des nombres entiers</a:t>
                      </a:r>
                    </a:p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i="0" u="sng" kern="1200" baseline="0" dirty="0">
                          <a:solidFill>
                            <a:schemeClr val="dk1"/>
                          </a:solidFill>
                          <a:uFill>
                            <a:solidFill>
                              <a:schemeClr val="accent5">
                                <a:lumMod val="40000"/>
                                <a:lumOff val="60000"/>
                              </a:schemeClr>
                            </a:solidFill>
                          </a:uFill>
                          <a:latin typeface="+mj-lt"/>
                          <a:ea typeface="+mn-ea"/>
                          <a:cs typeface="+mn-cs"/>
                        </a:rPr>
                        <a:t>Consigne</a:t>
                      </a:r>
                      <a:r>
                        <a:rPr lang="fr-FR" sz="1200" b="0" i="0" kern="120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 : Complète le tableau.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kern="120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- exercice n°11 + stylo bleu</a:t>
                      </a:r>
                    </a:p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kern="120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(</a:t>
                      </a:r>
                      <a:r>
                        <a:rPr lang="fr-FR" sz="12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≈ </a:t>
                      </a:r>
                      <a:r>
                        <a:rPr lang="fr-FR" sz="1200" b="0" kern="120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10 minutes)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66659603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/>
                      <a:endParaRPr lang="fr-GP" sz="1200" dirty="0">
                        <a:latin typeface="+mj-lt"/>
                      </a:endParaRPr>
                    </a:p>
                  </a:txBody>
                  <a:tcPr anchor="ctr"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GP" sz="1200" b="1" dirty="0">
                          <a:latin typeface="+mj-lt"/>
                        </a:rPr>
                        <a:t>Organisation et getion de données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i="0" u="sng" baseline="0" dirty="0">
                          <a:uFill>
                            <a:solidFill>
                              <a:schemeClr val="accent5">
                                <a:lumMod val="40000"/>
                                <a:lumOff val="60000"/>
                              </a:schemeClr>
                            </a:solidFill>
                          </a:uFill>
                          <a:latin typeface="+mj-lt"/>
                        </a:rPr>
                        <a:t>Compétence</a:t>
                      </a:r>
                      <a:r>
                        <a:rPr lang="fr-FR" sz="1200" b="1" i="0" dirty="0">
                          <a:latin typeface="+mj-lt"/>
                        </a:rPr>
                        <a:t> : Prélever des données numériques à partir d’un tableau</a:t>
                      </a:r>
                      <a:endParaRPr lang="fr-FR" sz="1200" b="1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u="sng" kern="1200" baseline="0" dirty="0">
                          <a:solidFill>
                            <a:schemeClr val="dk1"/>
                          </a:solidFill>
                          <a:effectLst/>
                          <a:uFill>
                            <a:solidFill>
                              <a:schemeClr val="accent5">
                                <a:lumMod val="40000"/>
                                <a:lumOff val="60000"/>
                              </a:schemeClr>
                            </a:solidFill>
                          </a:uFill>
                          <a:latin typeface="+mj-lt"/>
                          <a:ea typeface="+mn-ea"/>
                          <a:cs typeface="+mn-cs"/>
                        </a:rPr>
                        <a:t>Consigne</a:t>
                      </a:r>
                      <a:r>
                        <a:rPr lang="fr-FR" sz="12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: </a:t>
                      </a:r>
                      <a:r>
                        <a:rPr lang="fr-FR" sz="12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Le club de foot a recensé dans un tableau le nombre de ses adhérents en fonction de leur âge et de leur sexe. Colorie de la couleur demandée.</a:t>
                      </a:r>
                      <a:endParaRPr lang="fr-FR" sz="1200" b="0" dirty="0">
                        <a:latin typeface="+mj-lt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kern="120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- exercice n°12 + crayons de couleur</a:t>
                      </a:r>
                    </a:p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kern="120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(</a:t>
                      </a:r>
                      <a:r>
                        <a:rPr lang="fr-FR" sz="12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≈ </a:t>
                      </a:r>
                      <a:r>
                        <a:rPr lang="fr-FR" sz="1200" b="0" kern="120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15 minutes)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77268922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/>
                      <a:endParaRPr lang="fr-GP" sz="1200" dirty="0">
                        <a:latin typeface="+mj-lt"/>
                      </a:endParaRPr>
                    </a:p>
                  </a:txBody>
                  <a:tcPr anchor="ctr"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GP" sz="1200" b="1" dirty="0">
                          <a:latin typeface="+mj-lt"/>
                        </a:rPr>
                        <a:t>Orthographe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u="sng" baseline="0" dirty="0">
                          <a:uFill>
                            <a:solidFill>
                              <a:schemeClr val="accent5">
                                <a:lumMod val="40000"/>
                                <a:lumOff val="60000"/>
                              </a:schemeClr>
                            </a:solidFill>
                          </a:uFill>
                          <a:latin typeface="+mj-lt"/>
                        </a:rPr>
                        <a:t>Compétence</a:t>
                      </a:r>
                      <a:r>
                        <a:rPr lang="fr-FR" sz="1200" b="1" dirty="0">
                          <a:latin typeface="+mj-lt"/>
                        </a:rPr>
                        <a:t> : Connaitre les valeurs sonores de la lettre C</a:t>
                      </a:r>
                    </a:p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u="sng" baseline="0" dirty="0">
                          <a:uFill>
                            <a:solidFill>
                              <a:schemeClr val="accent5">
                                <a:lumMod val="40000"/>
                                <a:lumOff val="60000"/>
                              </a:schemeClr>
                            </a:solidFill>
                          </a:uFill>
                          <a:latin typeface="+mj-lt"/>
                        </a:rPr>
                        <a:t>Consigne</a:t>
                      </a:r>
                      <a:r>
                        <a:rPr lang="fr-FR" sz="1200" b="0" dirty="0">
                          <a:latin typeface="+mj-lt"/>
                        </a:rPr>
                        <a:t> : </a:t>
                      </a:r>
                      <a:r>
                        <a:rPr lang="fr-FR" sz="12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Trace le chemin qui mène à la sortie. Passe uniquement sur des mots dans lesquels la lettre c fait le son [s].</a:t>
                      </a:r>
                      <a:r>
                        <a:rPr lang="fr-FR" sz="1200" b="1" kern="120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endParaRPr lang="fr-FR" sz="1200" b="0" dirty="0">
                        <a:latin typeface="+mj-lt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kern="120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- exercice n°13 + crayon à papier</a:t>
                      </a:r>
                    </a:p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kern="120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(</a:t>
                      </a:r>
                      <a:r>
                        <a:rPr lang="fr-FR" sz="12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≈ </a:t>
                      </a:r>
                      <a:r>
                        <a:rPr lang="fr-FR" sz="1200" b="0" kern="120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10 minutes)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32970084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/>
                      <a:endParaRPr lang="fr-GP" sz="1200" dirty="0">
                        <a:latin typeface="+mj-lt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GP" sz="1200" b="1" dirty="0">
                          <a:latin typeface="+mj-lt"/>
                        </a:rPr>
                        <a:t>Mesures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u="sng" baseline="0" dirty="0">
                          <a:uFill>
                            <a:solidFill>
                              <a:schemeClr val="accent5">
                                <a:lumMod val="40000"/>
                                <a:lumOff val="60000"/>
                              </a:schemeClr>
                            </a:solidFill>
                          </a:uFill>
                          <a:latin typeface="+mj-lt"/>
                        </a:rPr>
                        <a:t>Compétence</a:t>
                      </a:r>
                      <a:r>
                        <a:rPr lang="fr-FR" sz="1200" b="1" dirty="0">
                          <a:latin typeface="+mj-lt"/>
                        </a:rPr>
                        <a:t> : Convertir des mesures de longueur</a:t>
                      </a:r>
                    </a:p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u="sng" baseline="0" dirty="0">
                          <a:uFill>
                            <a:solidFill>
                              <a:schemeClr val="accent5">
                                <a:lumMod val="40000"/>
                                <a:lumOff val="60000"/>
                              </a:schemeClr>
                            </a:solidFill>
                          </a:uFill>
                          <a:latin typeface="+mj-lt"/>
                        </a:rPr>
                        <a:t>Consigne</a:t>
                      </a:r>
                      <a:r>
                        <a:rPr lang="fr-FR" sz="1200" b="0" dirty="0">
                          <a:latin typeface="+mj-lt"/>
                        </a:rPr>
                        <a:t> : Relie les mesures de longueur qui sont égales.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kern="120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- exercice n°14 + stylo bleu ou crayon à papier (</a:t>
                      </a:r>
                      <a:r>
                        <a:rPr lang="fr-FR" sz="12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≈ </a:t>
                      </a:r>
                      <a:r>
                        <a:rPr lang="fr-FR" sz="1200" b="0" kern="120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15 min)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14967751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/>
                      <a:endParaRPr lang="fr-GP" sz="1200" dirty="0">
                        <a:latin typeface="+mj-lt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GP" sz="1200" b="1" dirty="0">
                          <a:latin typeface="+mj-lt"/>
                        </a:rPr>
                        <a:t>Lexique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i="0" u="sng" baseline="0" dirty="0">
                          <a:uFill>
                            <a:solidFill>
                              <a:schemeClr val="accent5">
                                <a:lumMod val="40000"/>
                                <a:lumOff val="60000"/>
                              </a:schemeClr>
                            </a:solidFill>
                          </a:uFill>
                          <a:latin typeface="+mj-lt"/>
                        </a:rPr>
                        <a:t>Compétence</a:t>
                      </a:r>
                      <a:r>
                        <a:rPr lang="fr-FR" sz="1200" b="1" i="0" dirty="0">
                          <a:latin typeface="+mj-lt"/>
                        </a:rPr>
                        <a:t> : Lire et comprendre un article de dictionnaire</a:t>
                      </a:r>
                    </a:p>
                    <a:p>
                      <a:pPr algn="l"/>
                      <a:r>
                        <a:rPr lang="fr-FR" sz="1200" b="0" i="0" u="sng" baseline="0" dirty="0">
                          <a:uFill>
                            <a:solidFill>
                              <a:schemeClr val="accent5">
                                <a:lumMod val="40000"/>
                                <a:lumOff val="60000"/>
                              </a:schemeClr>
                            </a:solidFill>
                          </a:uFill>
                          <a:latin typeface="+mj-lt"/>
                        </a:rPr>
                        <a:t>Consigne</a:t>
                      </a:r>
                      <a:r>
                        <a:rPr lang="fr-FR" sz="1200" b="0" i="0" dirty="0">
                          <a:latin typeface="+mj-lt"/>
                        </a:rPr>
                        <a:t> : Dans cet article de dictionnaire, colorie en bleu la classe grammaticale du mot, en rouge la définition du sens 1 et en vert l’exemple du sens 2.</a:t>
                      </a:r>
                      <a:endParaRPr lang="fr-FR" sz="1200" b="0" dirty="0">
                        <a:latin typeface="+mj-lt"/>
                        <a:ea typeface="HelloIHeart1" panose="02000603000000000000" pitchFamily="2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kern="120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- exercice n°15 + crayons de couleur</a:t>
                      </a:r>
                    </a:p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kern="120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(</a:t>
                      </a:r>
                      <a:r>
                        <a:rPr lang="fr-FR" sz="12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≈ 10</a:t>
                      </a:r>
                      <a:r>
                        <a:rPr lang="fr-FR" sz="1200" b="0" kern="120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 minutes)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61035440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/>
                      <a:endParaRPr lang="fr-GP" sz="1200" dirty="0">
                        <a:latin typeface="+mj-lt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GP" sz="1200" b="1" dirty="0">
                          <a:latin typeface="+mj-lt"/>
                        </a:rPr>
                        <a:t>Lecture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i="0" kern="120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Lecture autonome et silencieuse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GP" sz="1200" b="0" kern="120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(</a:t>
                      </a:r>
                      <a:r>
                        <a:rPr lang="fr-FR" sz="12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≈ </a:t>
                      </a:r>
                      <a:r>
                        <a:rPr lang="fr-FR" sz="1200" b="0" kern="120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15 minutes)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48682186"/>
                  </a:ext>
                </a:extLst>
              </a:tr>
              <a:tr h="0">
                <a:tc rowSpan="6">
                  <a:txBody>
                    <a:bodyPr/>
                    <a:lstStyle/>
                    <a:p>
                      <a:pPr algn="ctr"/>
                      <a:r>
                        <a:rPr lang="fr-GP" sz="1200" dirty="0">
                          <a:latin typeface="+mj-lt"/>
                        </a:rPr>
                        <a:t>Vendredi 24 septembre 2021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GP" sz="1200" b="1" dirty="0">
                          <a:latin typeface="+mj-lt"/>
                        </a:rPr>
                        <a:t>Grammaire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GP" sz="1200" b="1" u="sng" baseline="0" dirty="0">
                          <a:uFill>
                            <a:solidFill>
                              <a:schemeClr val="accent5">
                                <a:lumMod val="40000"/>
                                <a:lumOff val="60000"/>
                              </a:schemeClr>
                            </a:solidFill>
                          </a:uFill>
                          <a:latin typeface="+mj-lt"/>
                        </a:rPr>
                        <a:t>Compétence</a:t>
                      </a:r>
                      <a:r>
                        <a:rPr lang="fr-GP" sz="1200" b="1" u="none" baseline="0" dirty="0">
                          <a:uFill>
                            <a:solidFill>
                              <a:schemeClr val="accent5">
                                <a:lumMod val="40000"/>
                                <a:lumOff val="60000"/>
                              </a:schemeClr>
                            </a:solidFill>
                          </a:uFill>
                          <a:latin typeface="+mj-lt"/>
                        </a:rPr>
                        <a:t> : Identifier le type d’une phrase</a:t>
                      </a:r>
                      <a:endParaRPr lang="fr-GP" sz="1200" b="1" u="none" dirty="0">
                        <a:latin typeface="+mj-lt"/>
                      </a:endParaRPr>
                    </a:p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u="sng" kern="1200" baseline="0" dirty="0">
                          <a:solidFill>
                            <a:schemeClr val="dk1"/>
                          </a:solidFill>
                          <a:effectLst/>
                          <a:uFill>
                            <a:solidFill>
                              <a:schemeClr val="accent5">
                                <a:lumMod val="40000"/>
                                <a:lumOff val="60000"/>
                              </a:schemeClr>
                            </a:solidFill>
                          </a:uFill>
                          <a:latin typeface="+mj-lt"/>
                          <a:ea typeface="+mn-ea"/>
                          <a:cs typeface="+mn-cs"/>
                        </a:rPr>
                        <a:t>Consigne</a:t>
                      </a:r>
                      <a:r>
                        <a:rPr lang="fr-FR" sz="12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: Coche la case correspondant à chaque type de phrase.</a:t>
                      </a:r>
                      <a:endParaRPr lang="fr-FR" sz="1200" b="1" i="0" dirty="0">
                        <a:latin typeface="+mj-lt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fr-FR" sz="1200" b="0" dirty="0">
                          <a:latin typeface="+mj-lt"/>
                        </a:rPr>
                        <a:t>- e</a:t>
                      </a:r>
                      <a:r>
                        <a:rPr lang="fr-GP" sz="1200" b="0" dirty="0">
                          <a:latin typeface="+mj-lt"/>
                        </a:rPr>
                        <a:t>xercice n°16 + stylo bleu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fr-GP" sz="1200" b="0" kern="120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(</a:t>
                      </a:r>
                      <a:r>
                        <a:rPr lang="fr-FR" sz="12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≈ 10 minutes)</a:t>
                      </a:r>
                      <a:endParaRPr lang="fr-GP" sz="1200" b="0" dirty="0">
                        <a:latin typeface="+mj-lt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7205054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/>
                      <a:endParaRPr lang="fr-GP" sz="1200" dirty="0">
                        <a:latin typeface="+mj-lt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GP" sz="1200" b="1" dirty="0">
                          <a:latin typeface="+mj-lt"/>
                        </a:rPr>
                        <a:t>Orthographe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i="0" u="sng" baseline="0" dirty="0">
                          <a:uFill>
                            <a:solidFill>
                              <a:schemeClr val="accent5">
                                <a:lumMod val="40000"/>
                                <a:lumOff val="60000"/>
                              </a:schemeClr>
                            </a:solidFill>
                          </a:uFill>
                          <a:latin typeface="+mj-lt"/>
                        </a:rPr>
                        <a:t>Compétence</a:t>
                      </a:r>
                      <a:r>
                        <a:rPr lang="fr-FR" sz="1200" b="1" i="0" dirty="0">
                          <a:latin typeface="+mj-lt"/>
                        </a:rPr>
                        <a:t> : Écrire sans erreur les homophones grammaticaux</a:t>
                      </a:r>
                    </a:p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i="0" u="sng" baseline="0" dirty="0">
                          <a:uFill>
                            <a:solidFill>
                              <a:schemeClr val="accent5">
                                <a:lumMod val="40000"/>
                                <a:lumOff val="60000"/>
                              </a:schemeClr>
                            </a:solidFill>
                          </a:uFill>
                          <a:latin typeface="+mj-lt"/>
                        </a:rPr>
                        <a:t>Consigne</a:t>
                      </a:r>
                      <a:r>
                        <a:rPr lang="fr-FR" sz="1200" b="0" i="0" dirty="0">
                          <a:latin typeface="+mj-lt"/>
                        </a:rPr>
                        <a:t> : Dans chaque phrase, entoure la bonne réponse.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fr-FR" sz="1200" b="0" dirty="0">
                          <a:latin typeface="+mj-lt"/>
                        </a:rPr>
                        <a:t>- e</a:t>
                      </a:r>
                      <a:r>
                        <a:rPr lang="fr-GP" sz="1200" b="0" dirty="0">
                          <a:latin typeface="+mj-lt"/>
                        </a:rPr>
                        <a:t>xercice n°17 + stylo bleu</a:t>
                      </a:r>
                    </a:p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GP" sz="1200" b="0" kern="120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(</a:t>
                      </a:r>
                      <a:r>
                        <a:rPr lang="fr-FR" sz="12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≈ 8 minutes)</a:t>
                      </a:r>
                      <a:endParaRPr lang="fr-GP" sz="1200" b="0" kern="1200" dirty="0">
                        <a:solidFill>
                          <a:schemeClr val="dk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78070564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/>
                      <a:endParaRPr lang="fr-GP" sz="1200" dirty="0">
                        <a:latin typeface="+mj-lt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GP" sz="1200" b="1" dirty="0">
                          <a:latin typeface="+mj-lt"/>
                        </a:rPr>
                        <a:t>Écriture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i="0" u="sng" baseline="0" dirty="0">
                          <a:uFill>
                            <a:solidFill>
                              <a:schemeClr val="accent5">
                                <a:lumMod val="40000"/>
                                <a:lumOff val="60000"/>
                              </a:schemeClr>
                            </a:solidFill>
                          </a:uFill>
                          <a:latin typeface="+mj-lt"/>
                        </a:rPr>
                        <a:t>Compétence</a:t>
                      </a:r>
                      <a:r>
                        <a:rPr lang="fr-FR" sz="1200" b="1" i="0" dirty="0">
                          <a:latin typeface="+mj-lt"/>
                        </a:rPr>
                        <a:t> : Copier un texte sans erreur en respectant la présentation</a:t>
                      </a:r>
                    </a:p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i="0" u="sng" baseline="0" dirty="0">
                          <a:uFill>
                            <a:solidFill>
                              <a:schemeClr val="accent5">
                                <a:lumMod val="40000"/>
                                <a:lumOff val="60000"/>
                              </a:schemeClr>
                            </a:solidFill>
                          </a:uFill>
                          <a:latin typeface="+mj-lt"/>
                        </a:rPr>
                        <a:t>Consigne</a:t>
                      </a:r>
                      <a:r>
                        <a:rPr lang="fr-FR" sz="1200" b="0" i="0" dirty="0">
                          <a:latin typeface="+mj-lt"/>
                        </a:rPr>
                        <a:t> : Quelles activités aimes-tu faire à l’école ?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dirty="0">
                          <a:latin typeface="+mj-lt"/>
                        </a:rPr>
                        <a:t>- exercice n°18 + stylo bleu ou crayon à papier</a:t>
                      </a:r>
                    </a:p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dirty="0">
                          <a:latin typeface="+mj-lt"/>
                        </a:rPr>
                        <a:t>(</a:t>
                      </a:r>
                      <a:r>
                        <a:rPr lang="fr-FR" sz="12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≈ </a:t>
                      </a:r>
                      <a:r>
                        <a:rPr lang="fr-FR" sz="1200" b="0" dirty="0">
                          <a:latin typeface="+mj-lt"/>
                        </a:rPr>
                        <a:t>12 minutes)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91590905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/>
                      <a:endParaRPr lang="fr-GP" sz="1200" dirty="0">
                        <a:latin typeface="+mj-lt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GP" sz="1200" b="1" dirty="0">
                          <a:latin typeface="+mj-lt"/>
                        </a:rPr>
                        <a:t>Conjugaison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u="sng" kern="1200" baseline="0" dirty="0">
                          <a:solidFill>
                            <a:schemeClr val="dk1"/>
                          </a:solidFill>
                          <a:uFill>
                            <a:solidFill>
                              <a:schemeClr val="accent5">
                                <a:lumMod val="40000"/>
                                <a:lumOff val="60000"/>
                              </a:schemeClr>
                            </a:solidFill>
                          </a:uFill>
                          <a:latin typeface="+mj-lt"/>
                          <a:ea typeface="+mn-ea"/>
                          <a:cs typeface="+mn-cs"/>
                        </a:rPr>
                        <a:t>Compétence</a:t>
                      </a:r>
                      <a:r>
                        <a:rPr lang="fr-FR" sz="1200" b="1" kern="120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 : Conjuguer des verbes des 1</a:t>
                      </a:r>
                      <a:r>
                        <a:rPr lang="fr-FR" sz="1200" b="1" kern="1200" baseline="3000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er</a:t>
                      </a:r>
                      <a:r>
                        <a:rPr lang="fr-FR" sz="1200" b="1" kern="120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 et 2</a:t>
                      </a:r>
                      <a:r>
                        <a:rPr lang="fr-FR" sz="1200" b="1" kern="1200" baseline="3000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ème</a:t>
                      </a:r>
                      <a:r>
                        <a:rPr lang="fr-FR" sz="1200" b="1" kern="120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 groupes au présent de l’indicatif</a:t>
                      </a:r>
                    </a:p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u="sng" kern="1200" baseline="0" dirty="0">
                          <a:solidFill>
                            <a:schemeClr val="dk1"/>
                          </a:solidFill>
                          <a:uFill>
                            <a:solidFill>
                              <a:schemeClr val="accent5">
                                <a:lumMod val="40000"/>
                                <a:lumOff val="60000"/>
                              </a:schemeClr>
                            </a:solidFill>
                          </a:uFill>
                          <a:latin typeface="+mj-lt"/>
                          <a:ea typeface="+mn-ea"/>
                          <a:cs typeface="+mn-cs"/>
                        </a:rPr>
                        <a:t>Consigne</a:t>
                      </a:r>
                      <a:r>
                        <a:rPr lang="fr-FR" sz="1200" b="0" kern="120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 : Conjugue les verbes entre parenthèses au présent.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fr-FR" sz="1200" b="0" dirty="0">
                          <a:latin typeface="+mj-lt"/>
                        </a:rPr>
                        <a:t>- e</a:t>
                      </a:r>
                      <a:r>
                        <a:rPr lang="fr-GP" sz="1200" b="0" dirty="0">
                          <a:latin typeface="+mj-lt"/>
                        </a:rPr>
                        <a:t>xercice n°19 + stylo bleu</a:t>
                      </a:r>
                    </a:p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kern="120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(</a:t>
                      </a:r>
                      <a:r>
                        <a:rPr lang="fr-FR" sz="12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≈ </a:t>
                      </a:r>
                      <a:r>
                        <a:rPr lang="fr-FR" sz="1200" b="0" kern="120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15 minutes)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4296331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/>
                      <a:endParaRPr lang="fr-GP" sz="1200" dirty="0">
                        <a:latin typeface="+mj-lt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GP" sz="1200" b="1" dirty="0">
                          <a:latin typeface="+mj-lt"/>
                        </a:rPr>
                        <a:t>Numération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u="sng" kern="1200" baseline="0" dirty="0">
                          <a:solidFill>
                            <a:schemeClr val="dk1"/>
                          </a:solidFill>
                          <a:uFill>
                            <a:solidFill>
                              <a:schemeClr val="accent5">
                                <a:lumMod val="40000"/>
                                <a:lumOff val="60000"/>
                              </a:schemeClr>
                            </a:solidFill>
                          </a:uFill>
                          <a:latin typeface="+mj-lt"/>
                          <a:ea typeface="+mn-ea"/>
                          <a:cs typeface="+mn-cs"/>
                        </a:rPr>
                        <a:t>Compétences</a:t>
                      </a:r>
                      <a:r>
                        <a:rPr lang="fr-FR" sz="1200" b="1" kern="120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 : Lire, écrire, décomposer, comparer et ranger des nombres entiers</a:t>
                      </a:r>
                    </a:p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u="sng" kern="1200" baseline="0" dirty="0">
                          <a:solidFill>
                            <a:schemeClr val="dk1"/>
                          </a:solidFill>
                          <a:uFill>
                            <a:solidFill>
                              <a:schemeClr val="accent5">
                                <a:lumMod val="40000"/>
                                <a:lumOff val="60000"/>
                              </a:schemeClr>
                            </a:solidFill>
                          </a:uFill>
                          <a:latin typeface="+mj-lt"/>
                          <a:ea typeface="+mn-ea"/>
                          <a:cs typeface="+mn-cs"/>
                        </a:rPr>
                        <a:t>Consigne</a:t>
                      </a:r>
                      <a:r>
                        <a:rPr lang="fr-FR" sz="1200" b="0" kern="120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 : Complète le rituel du nombre du jour.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fr-FR" sz="1200" b="0" dirty="0">
                          <a:latin typeface="+mj-lt"/>
                        </a:rPr>
                        <a:t>- e</a:t>
                      </a:r>
                      <a:r>
                        <a:rPr lang="fr-GP" sz="1200" b="0" dirty="0">
                          <a:latin typeface="+mj-lt"/>
                        </a:rPr>
                        <a:t>xercice n°20 + stylo bleu</a:t>
                      </a:r>
                    </a:p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kern="120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(</a:t>
                      </a:r>
                      <a:r>
                        <a:rPr lang="fr-FR" sz="12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≈ </a:t>
                      </a:r>
                      <a:r>
                        <a:rPr lang="fr-FR" sz="1200" b="0" kern="120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15 minutes)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22265966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/>
                      <a:endParaRPr lang="fr-GP" sz="1200" dirty="0">
                        <a:latin typeface="+mj-lt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GP" sz="1200" b="1" dirty="0">
                          <a:latin typeface="+mj-lt"/>
                        </a:rPr>
                        <a:t>Lecture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i="0" kern="120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Lecture autonome et silencieuse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GP" sz="1200" b="0" kern="120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(</a:t>
                      </a:r>
                      <a:r>
                        <a:rPr lang="fr-FR" sz="12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≈ </a:t>
                      </a:r>
                      <a:r>
                        <a:rPr lang="fr-FR" sz="1200" b="0" kern="120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15 minutes)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6389433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9759575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</TotalTime>
  <Words>999</Words>
  <Application>Microsoft Macintosh PowerPoint</Application>
  <PresentationFormat>Personnalisé</PresentationFormat>
  <Paragraphs>122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Quicksand Book</vt:lpstr>
      <vt:lpstr>Thème Office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Marcie AGAPE</dc:creator>
  <cp:lastModifiedBy>Marcie AGAPE</cp:lastModifiedBy>
  <cp:revision>1</cp:revision>
  <dcterms:created xsi:type="dcterms:W3CDTF">2021-09-19T23:25:18Z</dcterms:created>
  <dcterms:modified xsi:type="dcterms:W3CDTF">2021-09-19T23:26:34Z</dcterms:modified>
</cp:coreProperties>
</file>