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300" r:id="rId2"/>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40"/>
  </p:normalViewPr>
  <p:slideViewPr>
    <p:cSldViewPr snapToGrid="0" snapToObjects="1">
      <p:cViewPr varScale="1">
        <p:scale>
          <a:sx n="73" d="100"/>
          <a:sy n="73" d="100"/>
        </p:scale>
        <p:origin x="3120"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34EF0C7-7D33-FB44-99A1-A1423CDE6A92}" type="datetimeFigureOut">
              <a:rPr lang="fr-GP" smtClean="0"/>
              <a:t>09/02/2022</a:t>
            </a:fld>
            <a:endParaRPr lang="fr-GP"/>
          </a:p>
        </p:txBody>
      </p:sp>
      <p:sp>
        <p:nvSpPr>
          <p:cNvPr id="5" name="Footer Placeholder 4"/>
          <p:cNvSpPr>
            <a:spLocks noGrp="1"/>
          </p:cNvSpPr>
          <p:nvPr>
            <p:ph type="ftr" sz="quarter" idx="11"/>
          </p:nvPr>
        </p:nvSpPr>
        <p:spPr/>
        <p:txBody>
          <a:bodyPr/>
          <a:lstStyle/>
          <a:p>
            <a:endParaRPr lang="fr-GP"/>
          </a:p>
        </p:txBody>
      </p:sp>
      <p:sp>
        <p:nvSpPr>
          <p:cNvPr id="6" name="Slide Number Placeholder 5"/>
          <p:cNvSpPr>
            <a:spLocks noGrp="1"/>
          </p:cNvSpPr>
          <p:nvPr>
            <p:ph type="sldNum" sz="quarter" idx="12"/>
          </p:nvPr>
        </p:nvSpPr>
        <p:spPr/>
        <p:txBody>
          <a:bodyPr/>
          <a:lstStyle/>
          <a:p>
            <a:fld id="{9C353980-0180-584D-951E-0D00B47D0AF9}" type="slidenum">
              <a:rPr lang="fr-GP" smtClean="0"/>
              <a:t>‹N°›</a:t>
            </a:fld>
            <a:endParaRPr lang="fr-GP"/>
          </a:p>
        </p:txBody>
      </p:sp>
    </p:spTree>
    <p:extLst>
      <p:ext uri="{BB962C8B-B14F-4D97-AF65-F5344CB8AC3E}">
        <p14:creationId xmlns:p14="http://schemas.microsoft.com/office/powerpoint/2010/main" val="529626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34EF0C7-7D33-FB44-99A1-A1423CDE6A92}" type="datetimeFigureOut">
              <a:rPr lang="fr-GP" smtClean="0"/>
              <a:t>09/02/2022</a:t>
            </a:fld>
            <a:endParaRPr lang="fr-GP"/>
          </a:p>
        </p:txBody>
      </p:sp>
      <p:sp>
        <p:nvSpPr>
          <p:cNvPr id="5" name="Footer Placeholder 4"/>
          <p:cNvSpPr>
            <a:spLocks noGrp="1"/>
          </p:cNvSpPr>
          <p:nvPr>
            <p:ph type="ftr" sz="quarter" idx="11"/>
          </p:nvPr>
        </p:nvSpPr>
        <p:spPr/>
        <p:txBody>
          <a:bodyPr/>
          <a:lstStyle/>
          <a:p>
            <a:endParaRPr lang="fr-GP"/>
          </a:p>
        </p:txBody>
      </p:sp>
      <p:sp>
        <p:nvSpPr>
          <p:cNvPr id="6" name="Slide Number Placeholder 5"/>
          <p:cNvSpPr>
            <a:spLocks noGrp="1"/>
          </p:cNvSpPr>
          <p:nvPr>
            <p:ph type="sldNum" sz="quarter" idx="12"/>
          </p:nvPr>
        </p:nvSpPr>
        <p:spPr/>
        <p:txBody>
          <a:bodyPr/>
          <a:lstStyle/>
          <a:p>
            <a:fld id="{9C353980-0180-584D-951E-0D00B47D0AF9}" type="slidenum">
              <a:rPr lang="fr-GP" smtClean="0"/>
              <a:t>‹N°›</a:t>
            </a:fld>
            <a:endParaRPr lang="fr-GP"/>
          </a:p>
        </p:txBody>
      </p:sp>
    </p:spTree>
    <p:extLst>
      <p:ext uri="{BB962C8B-B14F-4D97-AF65-F5344CB8AC3E}">
        <p14:creationId xmlns:p14="http://schemas.microsoft.com/office/powerpoint/2010/main" val="3264099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34EF0C7-7D33-FB44-99A1-A1423CDE6A92}" type="datetimeFigureOut">
              <a:rPr lang="fr-GP" smtClean="0"/>
              <a:t>09/02/2022</a:t>
            </a:fld>
            <a:endParaRPr lang="fr-GP"/>
          </a:p>
        </p:txBody>
      </p:sp>
      <p:sp>
        <p:nvSpPr>
          <p:cNvPr id="5" name="Footer Placeholder 4"/>
          <p:cNvSpPr>
            <a:spLocks noGrp="1"/>
          </p:cNvSpPr>
          <p:nvPr>
            <p:ph type="ftr" sz="quarter" idx="11"/>
          </p:nvPr>
        </p:nvSpPr>
        <p:spPr/>
        <p:txBody>
          <a:bodyPr/>
          <a:lstStyle/>
          <a:p>
            <a:endParaRPr lang="fr-GP"/>
          </a:p>
        </p:txBody>
      </p:sp>
      <p:sp>
        <p:nvSpPr>
          <p:cNvPr id="6" name="Slide Number Placeholder 5"/>
          <p:cNvSpPr>
            <a:spLocks noGrp="1"/>
          </p:cNvSpPr>
          <p:nvPr>
            <p:ph type="sldNum" sz="quarter" idx="12"/>
          </p:nvPr>
        </p:nvSpPr>
        <p:spPr/>
        <p:txBody>
          <a:bodyPr/>
          <a:lstStyle/>
          <a:p>
            <a:fld id="{9C353980-0180-584D-951E-0D00B47D0AF9}" type="slidenum">
              <a:rPr lang="fr-GP" smtClean="0"/>
              <a:t>‹N°›</a:t>
            </a:fld>
            <a:endParaRPr lang="fr-GP"/>
          </a:p>
        </p:txBody>
      </p:sp>
    </p:spTree>
    <p:extLst>
      <p:ext uri="{BB962C8B-B14F-4D97-AF65-F5344CB8AC3E}">
        <p14:creationId xmlns:p14="http://schemas.microsoft.com/office/powerpoint/2010/main" val="5729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34EF0C7-7D33-FB44-99A1-A1423CDE6A92}" type="datetimeFigureOut">
              <a:rPr lang="fr-GP" smtClean="0"/>
              <a:t>09/02/2022</a:t>
            </a:fld>
            <a:endParaRPr lang="fr-GP"/>
          </a:p>
        </p:txBody>
      </p:sp>
      <p:sp>
        <p:nvSpPr>
          <p:cNvPr id="5" name="Footer Placeholder 4"/>
          <p:cNvSpPr>
            <a:spLocks noGrp="1"/>
          </p:cNvSpPr>
          <p:nvPr>
            <p:ph type="ftr" sz="quarter" idx="11"/>
          </p:nvPr>
        </p:nvSpPr>
        <p:spPr/>
        <p:txBody>
          <a:bodyPr/>
          <a:lstStyle/>
          <a:p>
            <a:endParaRPr lang="fr-GP"/>
          </a:p>
        </p:txBody>
      </p:sp>
      <p:sp>
        <p:nvSpPr>
          <p:cNvPr id="6" name="Slide Number Placeholder 5"/>
          <p:cNvSpPr>
            <a:spLocks noGrp="1"/>
          </p:cNvSpPr>
          <p:nvPr>
            <p:ph type="sldNum" sz="quarter" idx="12"/>
          </p:nvPr>
        </p:nvSpPr>
        <p:spPr/>
        <p:txBody>
          <a:bodyPr/>
          <a:lstStyle/>
          <a:p>
            <a:fld id="{9C353980-0180-584D-951E-0D00B47D0AF9}" type="slidenum">
              <a:rPr lang="fr-GP" smtClean="0"/>
              <a:t>‹N°›</a:t>
            </a:fld>
            <a:endParaRPr lang="fr-GP"/>
          </a:p>
        </p:txBody>
      </p:sp>
    </p:spTree>
    <p:extLst>
      <p:ext uri="{BB962C8B-B14F-4D97-AF65-F5344CB8AC3E}">
        <p14:creationId xmlns:p14="http://schemas.microsoft.com/office/powerpoint/2010/main" val="3139462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34EF0C7-7D33-FB44-99A1-A1423CDE6A92}" type="datetimeFigureOut">
              <a:rPr lang="fr-GP" smtClean="0"/>
              <a:t>09/02/2022</a:t>
            </a:fld>
            <a:endParaRPr lang="fr-GP"/>
          </a:p>
        </p:txBody>
      </p:sp>
      <p:sp>
        <p:nvSpPr>
          <p:cNvPr id="5" name="Footer Placeholder 4"/>
          <p:cNvSpPr>
            <a:spLocks noGrp="1"/>
          </p:cNvSpPr>
          <p:nvPr>
            <p:ph type="ftr" sz="quarter" idx="11"/>
          </p:nvPr>
        </p:nvSpPr>
        <p:spPr/>
        <p:txBody>
          <a:bodyPr/>
          <a:lstStyle/>
          <a:p>
            <a:endParaRPr lang="fr-GP"/>
          </a:p>
        </p:txBody>
      </p:sp>
      <p:sp>
        <p:nvSpPr>
          <p:cNvPr id="6" name="Slide Number Placeholder 5"/>
          <p:cNvSpPr>
            <a:spLocks noGrp="1"/>
          </p:cNvSpPr>
          <p:nvPr>
            <p:ph type="sldNum" sz="quarter" idx="12"/>
          </p:nvPr>
        </p:nvSpPr>
        <p:spPr/>
        <p:txBody>
          <a:bodyPr/>
          <a:lstStyle/>
          <a:p>
            <a:fld id="{9C353980-0180-584D-951E-0D00B47D0AF9}" type="slidenum">
              <a:rPr lang="fr-GP" smtClean="0"/>
              <a:t>‹N°›</a:t>
            </a:fld>
            <a:endParaRPr lang="fr-GP"/>
          </a:p>
        </p:txBody>
      </p:sp>
    </p:spTree>
    <p:extLst>
      <p:ext uri="{BB962C8B-B14F-4D97-AF65-F5344CB8AC3E}">
        <p14:creationId xmlns:p14="http://schemas.microsoft.com/office/powerpoint/2010/main" val="1937975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34EF0C7-7D33-FB44-99A1-A1423CDE6A92}" type="datetimeFigureOut">
              <a:rPr lang="fr-GP" smtClean="0"/>
              <a:t>09/02/2022</a:t>
            </a:fld>
            <a:endParaRPr lang="fr-GP"/>
          </a:p>
        </p:txBody>
      </p:sp>
      <p:sp>
        <p:nvSpPr>
          <p:cNvPr id="6" name="Footer Placeholder 5"/>
          <p:cNvSpPr>
            <a:spLocks noGrp="1"/>
          </p:cNvSpPr>
          <p:nvPr>
            <p:ph type="ftr" sz="quarter" idx="11"/>
          </p:nvPr>
        </p:nvSpPr>
        <p:spPr/>
        <p:txBody>
          <a:bodyPr/>
          <a:lstStyle/>
          <a:p>
            <a:endParaRPr lang="fr-GP"/>
          </a:p>
        </p:txBody>
      </p:sp>
      <p:sp>
        <p:nvSpPr>
          <p:cNvPr id="7" name="Slide Number Placeholder 6"/>
          <p:cNvSpPr>
            <a:spLocks noGrp="1"/>
          </p:cNvSpPr>
          <p:nvPr>
            <p:ph type="sldNum" sz="quarter" idx="12"/>
          </p:nvPr>
        </p:nvSpPr>
        <p:spPr/>
        <p:txBody>
          <a:bodyPr/>
          <a:lstStyle/>
          <a:p>
            <a:fld id="{9C353980-0180-584D-951E-0D00B47D0AF9}" type="slidenum">
              <a:rPr lang="fr-GP" smtClean="0"/>
              <a:t>‹N°›</a:t>
            </a:fld>
            <a:endParaRPr lang="fr-GP"/>
          </a:p>
        </p:txBody>
      </p:sp>
    </p:spTree>
    <p:extLst>
      <p:ext uri="{BB962C8B-B14F-4D97-AF65-F5344CB8AC3E}">
        <p14:creationId xmlns:p14="http://schemas.microsoft.com/office/powerpoint/2010/main" val="4172215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34EF0C7-7D33-FB44-99A1-A1423CDE6A92}" type="datetimeFigureOut">
              <a:rPr lang="fr-GP" smtClean="0"/>
              <a:t>09/02/2022</a:t>
            </a:fld>
            <a:endParaRPr lang="fr-GP"/>
          </a:p>
        </p:txBody>
      </p:sp>
      <p:sp>
        <p:nvSpPr>
          <p:cNvPr id="8" name="Footer Placeholder 7"/>
          <p:cNvSpPr>
            <a:spLocks noGrp="1"/>
          </p:cNvSpPr>
          <p:nvPr>
            <p:ph type="ftr" sz="quarter" idx="11"/>
          </p:nvPr>
        </p:nvSpPr>
        <p:spPr/>
        <p:txBody>
          <a:bodyPr/>
          <a:lstStyle/>
          <a:p>
            <a:endParaRPr lang="fr-GP"/>
          </a:p>
        </p:txBody>
      </p:sp>
      <p:sp>
        <p:nvSpPr>
          <p:cNvPr id="9" name="Slide Number Placeholder 8"/>
          <p:cNvSpPr>
            <a:spLocks noGrp="1"/>
          </p:cNvSpPr>
          <p:nvPr>
            <p:ph type="sldNum" sz="quarter" idx="12"/>
          </p:nvPr>
        </p:nvSpPr>
        <p:spPr/>
        <p:txBody>
          <a:bodyPr/>
          <a:lstStyle/>
          <a:p>
            <a:fld id="{9C353980-0180-584D-951E-0D00B47D0AF9}" type="slidenum">
              <a:rPr lang="fr-GP" smtClean="0"/>
              <a:t>‹N°›</a:t>
            </a:fld>
            <a:endParaRPr lang="fr-GP"/>
          </a:p>
        </p:txBody>
      </p:sp>
    </p:spTree>
    <p:extLst>
      <p:ext uri="{BB962C8B-B14F-4D97-AF65-F5344CB8AC3E}">
        <p14:creationId xmlns:p14="http://schemas.microsoft.com/office/powerpoint/2010/main" val="823614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34EF0C7-7D33-FB44-99A1-A1423CDE6A92}" type="datetimeFigureOut">
              <a:rPr lang="fr-GP" smtClean="0"/>
              <a:t>09/02/2022</a:t>
            </a:fld>
            <a:endParaRPr lang="fr-GP"/>
          </a:p>
        </p:txBody>
      </p:sp>
      <p:sp>
        <p:nvSpPr>
          <p:cNvPr id="4" name="Footer Placeholder 3"/>
          <p:cNvSpPr>
            <a:spLocks noGrp="1"/>
          </p:cNvSpPr>
          <p:nvPr>
            <p:ph type="ftr" sz="quarter" idx="11"/>
          </p:nvPr>
        </p:nvSpPr>
        <p:spPr/>
        <p:txBody>
          <a:bodyPr/>
          <a:lstStyle/>
          <a:p>
            <a:endParaRPr lang="fr-GP"/>
          </a:p>
        </p:txBody>
      </p:sp>
      <p:sp>
        <p:nvSpPr>
          <p:cNvPr id="5" name="Slide Number Placeholder 4"/>
          <p:cNvSpPr>
            <a:spLocks noGrp="1"/>
          </p:cNvSpPr>
          <p:nvPr>
            <p:ph type="sldNum" sz="quarter" idx="12"/>
          </p:nvPr>
        </p:nvSpPr>
        <p:spPr/>
        <p:txBody>
          <a:bodyPr/>
          <a:lstStyle/>
          <a:p>
            <a:fld id="{9C353980-0180-584D-951E-0D00B47D0AF9}" type="slidenum">
              <a:rPr lang="fr-GP" smtClean="0"/>
              <a:t>‹N°›</a:t>
            </a:fld>
            <a:endParaRPr lang="fr-GP"/>
          </a:p>
        </p:txBody>
      </p:sp>
    </p:spTree>
    <p:extLst>
      <p:ext uri="{BB962C8B-B14F-4D97-AF65-F5344CB8AC3E}">
        <p14:creationId xmlns:p14="http://schemas.microsoft.com/office/powerpoint/2010/main" val="4064668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4EF0C7-7D33-FB44-99A1-A1423CDE6A92}" type="datetimeFigureOut">
              <a:rPr lang="fr-GP" smtClean="0"/>
              <a:t>09/02/2022</a:t>
            </a:fld>
            <a:endParaRPr lang="fr-GP"/>
          </a:p>
        </p:txBody>
      </p:sp>
      <p:sp>
        <p:nvSpPr>
          <p:cNvPr id="3" name="Footer Placeholder 2"/>
          <p:cNvSpPr>
            <a:spLocks noGrp="1"/>
          </p:cNvSpPr>
          <p:nvPr>
            <p:ph type="ftr" sz="quarter" idx="11"/>
          </p:nvPr>
        </p:nvSpPr>
        <p:spPr/>
        <p:txBody>
          <a:bodyPr/>
          <a:lstStyle/>
          <a:p>
            <a:endParaRPr lang="fr-GP"/>
          </a:p>
        </p:txBody>
      </p:sp>
      <p:sp>
        <p:nvSpPr>
          <p:cNvPr id="4" name="Slide Number Placeholder 3"/>
          <p:cNvSpPr>
            <a:spLocks noGrp="1"/>
          </p:cNvSpPr>
          <p:nvPr>
            <p:ph type="sldNum" sz="quarter" idx="12"/>
          </p:nvPr>
        </p:nvSpPr>
        <p:spPr/>
        <p:txBody>
          <a:bodyPr/>
          <a:lstStyle/>
          <a:p>
            <a:fld id="{9C353980-0180-584D-951E-0D00B47D0AF9}" type="slidenum">
              <a:rPr lang="fr-GP" smtClean="0"/>
              <a:t>‹N°›</a:t>
            </a:fld>
            <a:endParaRPr lang="fr-GP"/>
          </a:p>
        </p:txBody>
      </p:sp>
    </p:spTree>
    <p:extLst>
      <p:ext uri="{BB962C8B-B14F-4D97-AF65-F5344CB8AC3E}">
        <p14:creationId xmlns:p14="http://schemas.microsoft.com/office/powerpoint/2010/main" val="285038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34EF0C7-7D33-FB44-99A1-A1423CDE6A92}" type="datetimeFigureOut">
              <a:rPr lang="fr-GP" smtClean="0"/>
              <a:t>09/02/2022</a:t>
            </a:fld>
            <a:endParaRPr lang="fr-GP"/>
          </a:p>
        </p:txBody>
      </p:sp>
      <p:sp>
        <p:nvSpPr>
          <p:cNvPr id="6" name="Footer Placeholder 5"/>
          <p:cNvSpPr>
            <a:spLocks noGrp="1"/>
          </p:cNvSpPr>
          <p:nvPr>
            <p:ph type="ftr" sz="quarter" idx="11"/>
          </p:nvPr>
        </p:nvSpPr>
        <p:spPr/>
        <p:txBody>
          <a:bodyPr/>
          <a:lstStyle/>
          <a:p>
            <a:endParaRPr lang="fr-GP"/>
          </a:p>
        </p:txBody>
      </p:sp>
      <p:sp>
        <p:nvSpPr>
          <p:cNvPr id="7" name="Slide Number Placeholder 6"/>
          <p:cNvSpPr>
            <a:spLocks noGrp="1"/>
          </p:cNvSpPr>
          <p:nvPr>
            <p:ph type="sldNum" sz="quarter" idx="12"/>
          </p:nvPr>
        </p:nvSpPr>
        <p:spPr/>
        <p:txBody>
          <a:bodyPr/>
          <a:lstStyle/>
          <a:p>
            <a:fld id="{9C353980-0180-584D-951E-0D00B47D0AF9}" type="slidenum">
              <a:rPr lang="fr-GP" smtClean="0"/>
              <a:t>‹N°›</a:t>
            </a:fld>
            <a:endParaRPr lang="fr-GP"/>
          </a:p>
        </p:txBody>
      </p:sp>
    </p:spTree>
    <p:extLst>
      <p:ext uri="{BB962C8B-B14F-4D97-AF65-F5344CB8AC3E}">
        <p14:creationId xmlns:p14="http://schemas.microsoft.com/office/powerpoint/2010/main" val="2687229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34EF0C7-7D33-FB44-99A1-A1423CDE6A92}" type="datetimeFigureOut">
              <a:rPr lang="fr-GP" smtClean="0"/>
              <a:t>09/02/2022</a:t>
            </a:fld>
            <a:endParaRPr lang="fr-GP"/>
          </a:p>
        </p:txBody>
      </p:sp>
      <p:sp>
        <p:nvSpPr>
          <p:cNvPr id="6" name="Footer Placeholder 5"/>
          <p:cNvSpPr>
            <a:spLocks noGrp="1"/>
          </p:cNvSpPr>
          <p:nvPr>
            <p:ph type="ftr" sz="quarter" idx="11"/>
          </p:nvPr>
        </p:nvSpPr>
        <p:spPr/>
        <p:txBody>
          <a:bodyPr/>
          <a:lstStyle/>
          <a:p>
            <a:endParaRPr lang="fr-GP"/>
          </a:p>
        </p:txBody>
      </p:sp>
      <p:sp>
        <p:nvSpPr>
          <p:cNvPr id="7" name="Slide Number Placeholder 6"/>
          <p:cNvSpPr>
            <a:spLocks noGrp="1"/>
          </p:cNvSpPr>
          <p:nvPr>
            <p:ph type="sldNum" sz="quarter" idx="12"/>
          </p:nvPr>
        </p:nvSpPr>
        <p:spPr/>
        <p:txBody>
          <a:bodyPr/>
          <a:lstStyle/>
          <a:p>
            <a:fld id="{9C353980-0180-584D-951E-0D00B47D0AF9}" type="slidenum">
              <a:rPr lang="fr-GP" smtClean="0"/>
              <a:t>‹N°›</a:t>
            </a:fld>
            <a:endParaRPr lang="fr-GP"/>
          </a:p>
        </p:txBody>
      </p:sp>
    </p:spTree>
    <p:extLst>
      <p:ext uri="{BB962C8B-B14F-4D97-AF65-F5344CB8AC3E}">
        <p14:creationId xmlns:p14="http://schemas.microsoft.com/office/powerpoint/2010/main" val="691468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934EF0C7-7D33-FB44-99A1-A1423CDE6A92}" type="datetimeFigureOut">
              <a:rPr lang="fr-GP" smtClean="0"/>
              <a:t>09/02/2022</a:t>
            </a:fld>
            <a:endParaRPr lang="fr-GP"/>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GP"/>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9C353980-0180-584D-951E-0D00B47D0AF9}" type="slidenum">
              <a:rPr lang="fr-GP" smtClean="0"/>
              <a:t>‹N°›</a:t>
            </a:fld>
            <a:endParaRPr lang="fr-GP"/>
          </a:p>
        </p:txBody>
      </p:sp>
    </p:spTree>
    <p:extLst>
      <p:ext uri="{BB962C8B-B14F-4D97-AF65-F5344CB8AC3E}">
        <p14:creationId xmlns:p14="http://schemas.microsoft.com/office/powerpoint/2010/main" val="3842181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9538F90-747E-6641-81C2-A1F553C83734}"/>
              </a:ext>
            </a:extLst>
          </p:cNvPr>
          <p:cNvSpPr txBox="1"/>
          <p:nvPr/>
        </p:nvSpPr>
        <p:spPr>
          <a:xfrm>
            <a:off x="445903" y="158868"/>
            <a:ext cx="6667979" cy="492443"/>
          </a:xfrm>
          <a:prstGeom prst="rect">
            <a:avLst/>
          </a:prstGeom>
          <a:noFill/>
        </p:spPr>
        <p:txBody>
          <a:bodyPr wrap="none" rtlCol="0">
            <a:spAutoFit/>
          </a:bodyPr>
          <a:lstStyle/>
          <a:p>
            <a:pPr algn="ctr"/>
            <a:r>
              <a:rPr lang="fr-FR" sz="2600" b="1" dirty="0">
                <a:latin typeface="Avenir Next Demi Bold" panose="020B0503020202020204" pitchFamily="34" charset="0"/>
              </a:rPr>
              <a:t>2. Pourquoi est-il important de se nourrir ?</a:t>
            </a:r>
          </a:p>
        </p:txBody>
      </p:sp>
      <p:grpSp>
        <p:nvGrpSpPr>
          <p:cNvPr id="11" name="Groupe 10">
            <a:extLst>
              <a:ext uri="{FF2B5EF4-FFF2-40B4-BE49-F238E27FC236}">
                <a16:creationId xmlns:a16="http://schemas.microsoft.com/office/drawing/2014/main" id="{9BE92552-C87A-E848-8663-153A5B7DF9C4}"/>
              </a:ext>
            </a:extLst>
          </p:cNvPr>
          <p:cNvGrpSpPr/>
          <p:nvPr/>
        </p:nvGrpSpPr>
        <p:grpSpPr>
          <a:xfrm>
            <a:off x="104316" y="927617"/>
            <a:ext cx="3432260" cy="3908811"/>
            <a:chOff x="1716557" y="3815848"/>
            <a:chExt cx="7271155" cy="1621646"/>
          </a:xfrm>
        </p:grpSpPr>
        <p:sp>
          <p:nvSpPr>
            <p:cNvPr id="8" name="Rectangle 7">
              <a:extLst>
                <a:ext uri="{FF2B5EF4-FFF2-40B4-BE49-F238E27FC236}">
                  <a16:creationId xmlns:a16="http://schemas.microsoft.com/office/drawing/2014/main" id="{7A1AB60F-F350-924D-9251-39B1BFD7AC2C}"/>
                </a:ext>
              </a:extLst>
            </p:cNvPr>
            <p:cNvSpPr/>
            <p:nvPr/>
          </p:nvSpPr>
          <p:spPr>
            <a:xfrm>
              <a:off x="1911413" y="3815848"/>
              <a:ext cx="7076299" cy="1468361"/>
            </a:xfrm>
            <a:prstGeom prst="rect">
              <a:avLst/>
            </a:prstGeom>
            <a:solidFill>
              <a:schemeClr val="bg1"/>
            </a:solidFill>
            <a:ln w="6350">
              <a:solidFill>
                <a:schemeClr val="tx1"/>
              </a:solidFill>
            </a:ln>
            <a:effectLst>
              <a:outerShdw blurRad="50800" dist="38100" dir="2700000" algn="tl" rotWithShape="0">
                <a:prstClr val="black">
                  <a:alpha val="40000"/>
                </a:prstClr>
              </a:outerShdw>
            </a:effectLst>
          </p:spPr>
          <p:txBody>
            <a:bodyPr wrap="square">
              <a:spAutoFit/>
            </a:bodyPr>
            <a:lstStyle/>
            <a:p>
              <a:pPr marL="80010" marR="66675" algn="just">
                <a:lnSpc>
                  <a:spcPct val="114000"/>
                </a:lnSpc>
                <a:spcAft>
                  <a:spcPts val="0"/>
                </a:spcAft>
              </a:pPr>
              <a:r>
                <a:rPr lang="fr-FR" sz="1250" kern="150" dirty="0">
                  <a:latin typeface="Times New Roman" panose="02020603050405020304" pitchFamily="18" charset="0"/>
                  <a:ea typeface="Times New Roman" panose="02020603050405020304" pitchFamily="18" charset="0"/>
                  <a:cs typeface="Times New Roman" panose="02020603050405020304" pitchFamily="18" charset="0"/>
                </a:rPr>
                <a:t>•</a:t>
              </a:r>
              <a:r>
                <a:rPr lang="fr-FR" sz="1250" kern="150" dirty="0">
                  <a:latin typeface="Times New Roman" panose="02020603050405020304" pitchFamily="18" charset="0"/>
                  <a:ea typeface="SimSun" panose="02010600030101010101" pitchFamily="2" charset="-122"/>
                  <a:cs typeface="Lucida Sans" panose="020B0602030504020204" pitchFamily="34" charset="77"/>
                </a:rPr>
                <a:t> Certains aliments aident notre corps à grandir. Ils entretiennent nos muscles et nous permettent d'avoir des os solides. Ce sont les aliments riches en nutriments comme les protéines et le calcium. On les appelle des </a:t>
              </a:r>
              <a:r>
                <a:rPr lang="fr-FR" sz="1250" b="1" kern="150" dirty="0">
                  <a:latin typeface="Times New Roman" panose="02020603050405020304" pitchFamily="18" charset="0"/>
                  <a:ea typeface="SimSun" panose="02010600030101010101" pitchFamily="2" charset="-122"/>
                  <a:cs typeface="Lucida Sans" panose="020B0602030504020204" pitchFamily="34" charset="77"/>
                </a:rPr>
                <a:t>aliments bâtisseurs</a:t>
              </a:r>
              <a:r>
                <a:rPr lang="fr-FR" sz="1250" kern="150" dirty="0">
                  <a:latin typeface="Times New Roman" panose="02020603050405020304" pitchFamily="18" charset="0"/>
                  <a:ea typeface="SimSun" panose="02010600030101010101" pitchFamily="2" charset="-122"/>
                  <a:cs typeface="Lucida Sans" panose="020B0602030504020204" pitchFamily="34" charset="77"/>
                </a:rPr>
                <a:t>.</a:t>
              </a:r>
              <a:endParaRPr lang="fr-GP" sz="1250" kern="150" dirty="0">
                <a:latin typeface="Times New Roman" panose="02020603050405020304" pitchFamily="18" charset="0"/>
                <a:ea typeface="SimSun" panose="02010600030101010101" pitchFamily="2" charset="-122"/>
                <a:cs typeface="Lucida Sans" panose="020B0602030504020204" pitchFamily="34" charset="77"/>
              </a:endParaRPr>
            </a:p>
            <a:p>
              <a:pPr marL="60325" marR="40005" algn="just">
                <a:lnSpc>
                  <a:spcPct val="114000"/>
                </a:lnSpc>
                <a:spcAft>
                  <a:spcPts val="0"/>
                </a:spcAft>
              </a:pPr>
              <a:r>
                <a:rPr lang="fr-FR" sz="1250" kern="150" dirty="0">
                  <a:latin typeface="Times New Roman" panose="02020603050405020304" pitchFamily="18" charset="0"/>
                  <a:ea typeface="Times New Roman" panose="02020603050405020304" pitchFamily="18" charset="0"/>
                  <a:cs typeface="Times New Roman" panose="02020603050405020304" pitchFamily="18" charset="0"/>
                </a:rPr>
                <a:t>•</a:t>
              </a:r>
              <a:r>
                <a:rPr lang="fr-FR" sz="1250" kern="150" dirty="0">
                  <a:latin typeface="Times New Roman" panose="02020603050405020304" pitchFamily="18" charset="0"/>
                  <a:ea typeface="SimSun" panose="02010600030101010101" pitchFamily="2" charset="-122"/>
                  <a:cs typeface="Lucida Sans" panose="020B0602030504020204" pitchFamily="34" charset="77"/>
                </a:rPr>
                <a:t> D’autres aliments apportent de l'énergie pour mener toutes nos activités (apprendre, jouer, faire du sport...). Ils sont riches en nutriments comme les glucides et les lipides. On dit que ce sont des </a:t>
              </a:r>
              <a:r>
                <a:rPr lang="fr-FR" sz="1250" b="1" kern="150" dirty="0">
                  <a:latin typeface="Times New Roman" panose="02020603050405020304" pitchFamily="18" charset="0"/>
                  <a:ea typeface="SimSun" panose="02010600030101010101" pitchFamily="2" charset="-122"/>
                  <a:cs typeface="Lucida Sans" panose="020B0602030504020204" pitchFamily="34" charset="77"/>
                </a:rPr>
                <a:t>aliments énergétiques</a:t>
              </a:r>
              <a:r>
                <a:rPr lang="fr-FR" sz="1250" kern="150" dirty="0">
                  <a:latin typeface="Times New Roman" panose="02020603050405020304" pitchFamily="18" charset="0"/>
                  <a:ea typeface="SimSun" panose="02010600030101010101" pitchFamily="2" charset="-122"/>
                  <a:cs typeface="Lucida Sans" panose="020B0602030504020204" pitchFamily="34" charset="77"/>
                </a:rPr>
                <a:t>.</a:t>
              </a:r>
              <a:endParaRPr lang="fr-GP" sz="1250" kern="150" dirty="0">
                <a:latin typeface="Times New Roman" panose="02020603050405020304" pitchFamily="18" charset="0"/>
                <a:ea typeface="SimSun" panose="02010600030101010101" pitchFamily="2" charset="-122"/>
                <a:cs typeface="Lucida Sans" panose="020B0602030504020204" pitchFamily="34" charset="77"/>
              </a:endParaRPr>
            </a:p>
            <a:p>
              <a:pPr marL="60325" marR="40005" algn="just">
                <a:lnSpc>
                  <a:spcPct val="114000"/>
                </a:lnSpc>
                <a:spcAft>
                  <a:spcPts val="0"/>
                </a:spcAft>
              </a:pPr>
              <a:r>
                <a:rPr lang="fr-FR" sz="1250" kern="150" dirty="0">
                  <a:latin typeface="Times New Roman" panose="02020603050405020304" pitchFamily="18" charset="0"/>
                  <a:ea typeface="Times New Roman" panose="02020603050405020304" pitchFamily="18" charset="0"/>
                  <a:cs typeface="Times New Roman" panose="02020603050405020304" pitchFamily="18" charset="0"/>
                </a:rPr>
                <a:t>•</a:t>
              </a:r>
              <a:r>
                <a:rPr lang="fr-FR" sz="1250" kern="150" dirty="0">
                  <a:latin typeface="Times New Roman" panose="02020603050405020304" pitchFamily="18" charset="0"/>
                  <a:ea typeface="SimSun" panose="02010600030101010101" pitchFamily="2" charset="-122"/>
                  <a:cs typeface="Lucida Sans" panose="020B0602030504020204" pitchFamily="34" charset="77"/>
                </a:rPr>
                <a:t> Enfin, d’autres aliments aident notre corps à bien fonctionner. Ils le protègent des maladies. Ils sont riches en nutriments comme les fibres et les vitamines. On les appelle des </a:t>
              </a:r>
              <a:r>
                <a:rPr lang="fr-FR" sz="1250" b="1" kern="150" dirty="0">
                  <a:latin typeface="Times New Roman" panose="02020603050405020304" pitchFamily="18" charset="0"/>
                  <a:ea typeface="SimSun" panose="02010600030101010101" pitchFamily="2" charset="-122"/>
                  <a:cs typeface="Lucida Sans" panose="020B0602030504020204" pitchFamily="34" charset="77"/>
                </a:rPr>
                <a:t>aliments protecteurs</a:t>
              </a:r>
              <a:r>
                <a:rPr lang="fr-FR" sz="1250" kern="150" dirty="0">
                  <a:latin typeface="Times New Roman" panose="02020603050405020304" pitchFamily="18" charset="0"/>
                  <a:ea typeface="SimSun" panose="02010600030101010101" pitchFamily="2" charset="-122"/>
                  <a:cs typeface="Lucida Sans" panose="020B0602030504020204" pitchFamily="34" charset="77"/>
                </a:rPr>
                <a:t>.</a:t>
              </a:r>
              <a:endParaRPr lang="fr-GP" sz="1250" kern="150" dirty="0">
                <a:latin typeface="Times New Roman" panose="02020603050405020304" pitchFamily="18" charset="0"/>
                <a:ea typeface="SimSun" panose="02010600030101010101" pitchFamily="2" charset="-122"/>
                <a:cs typeface="Lucida Sans" panose="020B0602030504020204" pitchFamily="34" charset="77"/>
              </a:endParaRPr>
            </a:p>
          </p:txBody>
        </p:sp>
        <p:sp>
          <p:nvSpPr>
            <p:cNvPr id="10" name="ZoneTexte 9">
              <a:extLst>
                <a:ext uri="{FF2B5EF4-FFF2-40B4-BE49-F238E27FC236}">
                  <a16:creationId xmlns:a16="http://schemas.microsoft.com/office/drawing/2014/main" id="{5515C26A-67EA-3E47-8F7E-6E6BB0F31B5E}"/>
                </a:ext>
              </a:extLst>
            </p:cNvPr>
            <p:cNvSpPr txBox="1"/>
            <p:nvPr/>
          </p:nvSpPr>
          <p:spPr>
            <a:xfrm>
              <a:off x="1716557" y="5297038"/>
              <a:ext cx="7242630" cy="140456"/>
            </a:xfrm>
            <a:prstGeom prst="rect">
              <a:avLst/>
            </a:prstGeom>
            <a:noFill/>
          </p:spPr>
          <p:txBody>
            <a:bodyPr wrap="square" rtlCol="0">
              <a:spAutoFit/>
            </a:bodyPr>
            <a:lstStyle/>
            <a:p>
              <a:r>
                <a:rPr lang="fr-GP" sz="800" dirty="0">
                  <a:latin typeface="+mj-lt"/>
                </a:rPr>
                <a:t>Source : « Rôle des aliments », </a:t>
              </a:r>
              <a:r>
                <a:rPr lang="fr-GP" sz="800" i="1" dirty="0">
                  <a:latin typeface="+mj-lt"/>
                </a:rPr>
                <a:t>Odysséo Sciences &amp; technologie en 50 enquêtes</a:t>
              </a:r>
              <a:r>
                <a:rPr lang="fr-GP" sz="800" dirty="0">
                  <a:latin typeface="+mj-lt"/>
                </a:rPr>
                <a:t>, cycle 3, Magnard</a:t>
              </a:r>
            </a:p>
          </p:txBody>
        </p:sp>
      </p:grpSp>
      <p:sp>
        <p:nvSpPr>
          <p:cNvPr id="17" name="Rectangle 16">
            <a:extLst>
              <a:ext uri="{FF2B5EF4-FFF2-40B4-BE49-F238E27FC236}">
                <a16:creationId xmlns:a16="http://schemas.microsoft.com/office/drawing/2014/main" id="{ED56F459-609F-2146-A5FB-F53F26BC27D0}"/>
              </a:ext>
            </a:extLst>
          </p:cNvPr>
          <p:cNvSpPr/>
          <p:nvPr/>
        </p:nvSpPr>
        <p:spPr>
          <a:xfrm>
            <a:off x="78560" y="7836235"/>
            <a:ext cx="7481115" cy="540533"/>
          </a:xfrm>
          <a:prstGeom prst="rect">
            <a:avLst/>
          </a:prstGeom>
        </p:spPr>
        <p:txBody>
          <a:bodyPr wrap="square">
            <a:spAutoFit/>
          </a:bodyPr>
          <a:lstStyle/>
          <a:p>
            <a:pPr>
              <a:lnSpc>
                <a:spcPct val="114000"/>
              </a:lnSpc>
            </a:pPr>
            <a:r>
              <a:rPr lang="fr-FR" sz="1300" kern="150" dirty="0">
                <a:latin typeface="Avenir Light" panose="020B0402020203020204" pitchFamily="34" charset="77"/>
                <a:ea typeface="SimSun" panose="02010600030101010101" pitchFamily="2" charset="-122"/>
                <a:cs typeface="Lucida Sans" panose="020B0602030504020204" pitchFamily="34" charset="77"/>
              </a:rPr>
              <a:t>4) En t’aidant du texte ci-dessus et de ton enquête, complète le nom de chaque stand d’aliments vendus sur le marché. Écris ensuite dans les cases vides les nutriments qu’apporte chaque stand.</a:t>
            </a:r>
          </a:p>
        </p:txBody>
      </p:sp>
      <p:sp>
        <p:nvSpPr>
          <p:cNvPr id="36" name="ZoneTexte 35">
            <a:extLst>
              <a:ext uri="{FF2B5EF4-FFF2-40B4-BE49-F238E27FC236}">
                <a16:creationId xmlns:a16="http://schemas.microsoft.com/office/drawing/2014/main" id="{6F05E08A-7FAB-FD46-8792-A47C270A7FB4}"/>
              </a:ext>
            </a:extLst>
          </p:cNvPr>
          <p:cNvSpPr txBox="1"/>
          <p:nvPr/>
        </p:nvSpPr>
        <p:spPr>
          <a:xfrm>
            <a:off x="6385500" y="10438596"/>
            <a:ext cx="1151277" cy="215444"/>
          </a:xfrm>
          <a:prstGeom prst="rect">
            <a:avLst/>
          </a:prstGeom>
          <a:noFill/>
        </p:spPr>
        <p:txBody>
          <a:bodyPr wrap="none" rtlCol="0">
            <a:spAutoFit/>
          </a:bodyPr>
          <a:lstStyle/>
          <a:p>
            <a:pPr algn="r"/>
            <a:r>
              <a:rPr lang="fr-FR" sz="800" dirty="0">
                <a:latin typeface="+mj-lt"/>
              </a:rPr>
              <a:t>@monpetitbazardeprof</a:t>
            </a:r>
          </a:p>
        </p:txBody>
      </p:sp>
      <p:grpSp>
        <p:nvGrpSpPr>
          <p:cNvPr id="12" name="Groupe 11">
            <a:extLst>
              <a:ext uri="{FF2B5EF4-FFF2-40B4-BE49-F238E27FC236}">
                <a16:creationId xmlns:a16="http://schemas.microsoft.com/office/drawing/2014/main" id="{E96F5A4B-E5D4-1F4B-BA62-AA595CC5F456}"/>
              </a:ext>
            </a:extLst>
          </p:cNvPr>
          <p:cNvGrpSpPr/>
          <p:nvPr/>
        </p:nvGrpSpPr>
        <p:grpSpPr>
          <a:xfrm>
            <a:off x="108356" y="8390261"/>
            <a:ext cx="7331613" cy="2059335"/>
            <a:chOff x="108356" y="5542234"/>
            <a:chExt cx="7331613" cy="2059335"/>
          </a:xfrm>
        </p:grpSpPr>
        <p:grpSp>
          <p:nvGrpSpPr>
            <p:cNvPr id="96" name="Groupe 95">
              <a:extLst>
                <a:ext uri="{FF2B5EF4-FFF2-40B4-BE49-F238E27FC236}">
                  <a16:creationId xmlns:a16="http://schemas.microsoft.com/office/drawing/2014/main" id="{7089434D-6DCF-B44D-8A1D-76E8D14639E1}"/>
                </a:ext>
              </a:extLst>
            </p:cNvPr>
            <p:cNvGrpSpPr/>
            <p:nvPr/>
          </p:nvGrpSpPr>
          <p:grpSpPr>
            <a:xfrm>
              <a:off x="108356" y="5542234"/>
              <a:ext cx="7331613" cy="2059335"/>
              <a:chOff x="108356" y="5426323"/>
              <a:chExt cx="7331613" cy="2059335"/>
            </a:xfrm>
          </p:grpSpPr>
          <p:grpSp>
            <p:nvGrpSpPr>
              <p:cNvPr id="78" name="Groupe 77">
                <a:extLst>
                  <a:ext uri="{FF2B5EF4-FFF2-40B4-BE49-F238E27FC236}">
                    <a16:creationId xmlns:a16="http://schemas.microsoft.com/office/drawing/2014/main" id="{87DFD2A2-3451-E040-AA38-F38C15416191}"/>
                  </a:ext>
                </a:extLst>
              </p:cNvPr>
              <p:cNvGrpSpPr/>
              <p:nvPr/>
            </p:nvGrpSpPr>
            <p:grpSpPr>
              <a:xfrm>
                <a:off x="108356" y="5426323"/>
                <a:ext cx="7331613" cy="2059335"/>
                <a:chOff x="96792" y="3646032"/>
                <a:chExt cx="7331613" cy="2059335"/>
              </a:xfrm>
            </p:grpSpPr>
            <p:pic>
              <p:nvPicPr>
                <p:cNvPr id="75" name="Image 74">
                  <a:extLst>
                    <a:ext uri="{FF2B5EF4-FFF2-40B4-BE49-F238E27FC236}">
                      <a16:creationId xmlns:a16="http://schemas.microsoft.com/office/drawing/2014/main" id="{061EDB75-C804-EA45-98E8-7138C67324EF}"/>
                    </a:ext>
                  </a:extLst>
                </p:cNvPr>
                <p:cNvPicPr>
                  <a:picLocks noChangeAspect="1"/>
                </p:cNvPicPr>
                <p:nvPr/>
              </p:nvPicPr>
              <p:blipFill>
                <a:blip r:embed="rId2"/>
                <a:stretch>
                  <a:fillRect/>
                </a:stretch>
              </p:blipFill>
              <p:spPr>
                <a:xfrm>
                  <a:off x="96792" y="3646032"/>
                  <a:ext cx="7331613" cy="2059335"/>
                </a:xfrm>
                <a:prstGeom prst="rect">
                  <a:avLst/>
                </a:prstGeom>
              </p:spPr>
            </p:pic>
            <p:sp>
              <p:nvSpPr>
                <p:cNvPr id="71" name="ZoneTexte 70">
                  <a:extLst>
                    <a:ext uri="{FF2B5EF4-FFF2-40B4-BE49-F238E27FC236}">
                      <a16:creationId xmlns:a16="http://schemas.microsoft.com/office/drawing/2014/main" id="{B73CE438-0C45-B34E-9FA3-2CC7C48AC7BC}"/>
                    </a:ext>
                  </a:extLst>
                </p:cNvPr>
                <p:cNvSpPr txBox="1"/>
                <p:nvPr/>
              </p:nvSpPr>
              <p:spPr>
                <a:xfrm>
                  <a:off x="1113478" y="3734240"/>
                  <a:ext cx="1204176" cy="284693"/>
                </a:xfrm>
                <a:prstGeom prst="rect">
                  <a:avLst/>
                </a:prstGeom>
                <a:noFill/>
              </p:spPr>
              <p:txBody>
                <a:bodyPr wrap="none" rtlCol="0">
                  <a:spAutoFit/>
                </a:bodyPr>
                <a:lstStyle/>
                <a:p>
                  <a:r>
                    <a:rPr lang="fr-GP" sz="1250" dirty="0">
                      <a:latin typeface="+mj-lt"/>
                    </a:rPr>
                    <a:t>……………………….</a:t>
                  </a:r>
                </a:p>
              </p:txBody>
            </p:sp>
            <p:sp>
              <p:nvSpPr>
                <p:cNvPr id="76" name="ZoneTexte 75">
                  <a:extLst>
                    <a:ext uri="{FF2B5EF4-FFF2-40B4-BE49-F238E27FC236}">
                      <a16:creationId xmlns:a16="http://schemas.microsoft.com/office/drawing/2014/main" id="{C2AD429B-8A63-0E44-B354-D9BACC2670C8}"/>
                    </a:ext>
                  </a:extLst>
                </p:cNvPr>
                <p:cNvSpPr txBox="1"/>
                <p:nvPr/>
              </p:nvSpPr>
              <p:spPr>
                <a:xfrm>
                  <a:off x="3643319" y="4140764"/>
                  <a:ext cx="1204176" cy="284693"/>
                </a:xfrm>
                <a:prstGeom prst="rect">
                  <a:avLst/>
                </a:prstGeom>
                <a:noFill/>
              </p:spPr>
              <p:txBody>
                <a:bodyPr wrap="none" rtlCol="0">
                  <a:spAutoFit/>
                </a:bodyPr>
                <a:lstStyle/>
                <a:p>
                  <a:r>
                    <a:rPr lang="fr-GP" sz="1250" dirty="0">
                      <a:latin typeface="+mj-lt"/>
                    </a:rPr>
                    <a:t>……………………….</a:t>
                  </a:r>
                </a:p>
              </p:txBody>
            </p:sp>
            <p:sp>
              <p:nvSpPr>
                <p:cNvPr id="77" name="ZoneTexte 76">
                  <a:extLst>
                    <a:ext uri="{FF2B5EF4-FFF2-40B4-BE49-F238E27FC236}">
                      <a16:creationId xmlns:a16="http://schemas.microsoft.com/office/drawing/2014/main" id="{79D057A6-A53F-9648-87EB-E76E2C48854F}"/>
                    </a:ext>
                  </a:extLst>
                </p:cNvPr>
                <p:cNvSpPr txBox="1"/>
                <p:nvPr/>
              </p:nvSpPr>
              <p:spPr>
                <a:xfrm>
                  <a:off x="6060091" y="4163359"/>
                  <a:ext cx="1204176" cy="284693"/>
                </a:xfrm>
                <a:prstGeom prst="rect">
                  <a:avLst/>
                </a:prstGeom>
                <a:noFill/>
              </p:spPr>
              <p:txBody>
                <a:bodyPr wrap="none" rtlCol="0">
                  <a:spAutoFit/>
                </a:bodyPr>
                <a:lstStyle/>
                <a:p>
                  <a:r>
                    <a:rPr lang="fr-GP" sz="1250" dirty="0">
                      <a:latin typeface="+mj-lt"/>
                    </a:rPr>
                    <a:t>……………………….</a:t>
                  </a:r>
                </a:p>
              </p:txBody>
            </p:sp>
          </p:grpSp>
          <p:sp>
            <p:nvSpPr>
              <p:cNvPr id="85" name="Rectangle 84">
                <a:extLst>
                  <a:ext uri="{FF2B5EF4-FFF2-40B4-BE49-F238E27FC236}">
                    <a16:creationId xmlns:a16="http://schemas.microsoft.com/office/drawing/2014/main" id="{E942FD25-F55D-544A-86B8-EDAE7FE8294A}"/>
                  </a:ext>
                </a:extLst>
              </p:cNvPr>
              <p:cNvSpPr/>
              <p:nvPr/>
            </p:nvSpPr>
            <p:spPr>
              <a:xfrm>
                <a:off x="3264408" y="6939227"/>
                <a:ext cx="1170432" cy="208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GP"/>
              </a:p>
            </p:txBody>
          </p:sp>
          <p:sp>
            <p:nvSpPr>
              <p:cNvPr id="89" name="Rectangle 88">
                <a:extLst>
                  <a:ext uri="{FF2B5EF4-FFF2-40B4-BE49-F238E27FC236}">
                    <a16:creationId xmlns:a16="http://schemas.microsoft.com/office/drawing/2014/main" id="{3FF60AD0-3CD1-E348-9833-B2B1B0BB876A}"/>
                  </a:ext>
                </a:extLst>
              </p:cNvPr>
              <p:cNvSpPr/>
              <p:nvPr/>
            </p:nvSpPr>
            <p:spPr>
              <a:xfrm>
                <a:off x="6477456" y="6922788"/>
                <a:ext cx="636426" cy="1539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GP"/>
              </a:p>
            </p:txBody>
          </p:sp>
          <p:sp>
            <p:nvSpPr>
              <p:cNvPr id="91" name="Rectangle 90">
                <a:extLst>
                  <a:ext uri="{FF2B5EF4-FFF2-40B4-BE49-F238E27FC236}">
                    <a16:creationId xmlns:a16="http://schemas.microsoft.com/office/drawing/2014/main" id="{DA585837-06F2-034E-A517-73904C103221}"/>
                  </a:ext>
                </a:extLst>
              </p:cNvPr>
              <p:cNvSpPr/>
              <p:nvPr/>
            </p:nvSpPr>
            <p:spPr>
              <a:xfrm>
                <a:off x="519764" y="5563402"/>
                <a:ext cx="649217" cy="1347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GP"/>
              </a:p>
            </p:txBody>
          </p:sp>
          <p:sp>
            <p:nvSpPr>
              <p:cNvPr id="90" name="ZoneTexte 89">
                <a:extLst>
                  <a:ext uri="{FF2B5EF4-FFF2-40B4-BE49-F238E27FC236}">
                    <a16:creationId xmlns:a16="http://schemas.microsoft.com/office/drawing/2014/main" id="{752139F3-B635-D144-92BB-EC230A9994BA}"/>
                  </a:ext>
                </a:extLst>
              </p:cNvPr>
              <p:cNvSpPr txBox="1"/>
              <p:nvPr/>
            </p:nvSpPr>
            <p:spPr>
              <a:xfrm>
                <a:off x="445063" y="5544779"/>
                <a:ext cx="798617" cy="230832"/>
              </a:xfrm>
              <a:prstGeom prst="rect">
                <a:avLst/>
              </a:prstGeom>
              <a:noFill/>
            </p:spPr>
            <p:txBody>
              <a:bodyPr wrap="none" rtlCol="0">
                <a:spAutoFit/>
              </a:bodyPr>
              <a:lstStyle/>
              <a:p>
                <a:r>
                  <a:rPr lang="fr-GP" sz="900" dirty="0">
                    <a:latin typeface="KG Miss Kindergarten" panose="02000000000000000000" pitchFamily="2" charset="77"/>
                    <a:cs typeface="Ink Free" panose="020F0502020204030204" pitchFamily="34" charset="0"/>
                  </a:rPr>
                  <a:t>ALIMENTS</a:t>
                </a:r>
              </a:p>
            </p:txBody>
          </p:sp>
          <p:sp>
            <p:nvSpPr>
              <p:cNvPr id="92" name="Rectangle 91">
                <a:extLst>
                  <a:ext uri="{FF2B5EF4-FFF2-40B4-BE49-F238E27FC236}">
                    <a16:creationId xmlns:a16="http://schemas.microsoft.com/office/drawing/2014/main" id="{BC4FDE70-813F-F54A-AD9F-4C166CA1E60F}"/>
                  </a:ext>
                </a:extLst>
              </p:cNvPr>
              <p:cNvSpPr/>
              <p:nvPr/>
            </p:nvSpPr>
            <p:spPr>
              <a:xfrm rot="60000">
                <a:off x="3022600" y="5985126"/>
                <a:ext cx="66675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GP"/>
              </a:p>
            </p:txBody>
          </p:sp>
          <p:sp>
            <p:nvSpPr>
              <p:cNvPr id="93" name="ZoneTexte 92">
                <a:extLst>
                  <a:ext uri="{FF2B5EF4-FFF2-40B4-BE49-F238E27FC236}">
                    <a16:creationId xmlns:a16="http://schemas.microsoft.com/office/drawing/2014/main" id="{974B2160-E0A5-6E49-8C5F-C8316452A915}"/>
                  </a:ext>
                </a:extLst>
              </p:cNvPr>
              <p:cNvSpPr txBox="1"/>
              <p:nvPr/>
            </p:nvSpPr>
            <p:spPr>
              <a:xfrm>
                <a:off x="2956666" y="5955998"/>
                <a:ext cx="798617" cy="230832"/>
              </a:xfrm>
              <a:prstGeom prst="rect">
                <a:avLst/>
              </a:prstGeom>
              <a:noFill/>
            </p:spPr>
            <p:txBody>
              <a:bodyPr wrap="none" rtlCol="0">
                <a:spAutoFit/>
              </a:bodyPr>
              <a:lstStyle/>
              <a:p>
                <a:r>
                  <a:rPr lang="fr-GP" sz="900" dirty="0">
                    <a:latin typeface="KG Miss Kindergarten" panose="02000000000000000000" pitchFamily="2" charset="77"/>
                    <a:cs typeface="Ink Free" panose="020F0502020204030204" pitchFamily="34" charset="0"/>
                  </a:rPr>
                  <a:t>ALIMENTS</a:t>
                </a:r>
              </a:p>
            </p:txBody>
          </p:sp>
          <p:sp>
            <p:nvSpPr>
              <p:cNvPr id="94" name="Rectangle 93">
                <a:extLst>
                  <a:ext uri="{FF2B5EF4-FFF2-40B4-BE49-F238E27FC236}">
                    <a16:creationId xmlns:a16="http://schemas.microsoft.com/office/drawing/2014/main" id="{2C712E6D-FFCA-F346-B7DA-38C27A156F27}"/>
                  </a:ext>
                </a:extLst>
              </p:cNvPr>
              <p:cNvSpPr/>
              <p:nvPr/>
            </p:nvSpPr>
            <p:spPr>
              <a:xfrm>
                <a:off x="5461333" y="6012976"/>
                <a:ext cx="702000" cy="133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GP"/>
              </a:p>
            </p:txBody>
          </p:sp>
          <p:sp>
            <p:nvSpPr>
              <p:cNvPr id="95" name="ZoneTexte 94">
                <a:extLst>
                  <a:ext uri="{FF2B5EF4-FFF2-40B4-BE49-F238E27FC236}">
                    <a16:creationId xmlns:a16="http://schemas.microsoft.com/office/drawing/2014/main" id="{34E89D76-FA9B-B041-A955-E1201B020A09}"/>
                  </a:ext>
                </a:extLst>
              </p:cNvPr>
              <p:cNvSpPr txBox="1"/>
              <p:nvPr/>
            </p:nvSpPr>
            <p:spPr>
              <a:xfrm>
                <a:off x="5413024" y="5974916"/>
                <a:ext cx="798617" cy="230832"/>
              </a:xfrm>
              <a:prstGeom prst="rect">
                <a:avLst/>
              </a:prstGeom>
              <a:noFill/>
            </p:spPr>
            <p:txBody>
              <a:bodyPr wrap="none" rtlCol="0">
                <a:spAutoFit/>
              </a:bodyPr>
              <a:lstStyle/>
              <a:p>
                <a:r>
                  <a:rPr lang="fr-GP" sz="900" dirty="0">
                    <a:latin typeface="KG Miss Kindergarten" panose="02000000000000000000" pitchFamily="2" charset="77"/>
                    <a:cs typeface="Ink Free" panose="020F0502020204030204" pitchFamily="34" charset="0"/>
                  </a:rPr>
                  <a:t>ALIMENTS</a:t>
                </a:r>
              </a:p>
            </p:txBody>
          </p:sp>
        </p:grpSp>
        <p:sp>
          <p:nvSpPr>
            <p:cNvPr id="9" name="Rectangle 8">
              <a:extLst>
                <a:ext uri="{FF2B5EF4-FFF2-40B4-BE49-F238E27FC236}">
                  <a16:creationId xmlns:a16="http://schemas.microsoft.com/office/drawing/2014/main" id="{48C8129A-66F6-7B47-B1AA-1AD79E058E78}"/>
                </a:ext>
              </a:extLst>
            </p:cNvPr>
            <p:cNvSpPr/>
            <p:nvPr/>
          </p:nvSpPr>
          <p:spPr>
            <a:xfrm>
              <a:off x="445063" y="7067351"/>
              <a:ext cx="604016" cy="261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GP"/>
            </a:p>
          </p:txBody>
        </p:sp>
        <p:sp>
          <p:nvSpPr>
            <p:cNvPr id="39" name="Rectangle 38">
              <a:extLst>
                <a:ext uri="{FF2B5EF4-FFF2-40B4-BE49-F238E27FC236}">
                  <a16:creationId xmlns:a16="http://schemas.microsoft.com/office/drawing/2014/main" id="{EB14911F-BDBF-4D4D-A23B-19F6D905C4DE}"/>
                </a:ext>
              </a:extLst>
            </p:cNvPr>
            <p:cNvSpPr/>
            <p:nvPr/>
          </p:nvSpPr>
          <p:spPr>
            <a:xfrm>
              <a:off x="1497776" y="7081112"/>
              <a:ext cx="604016" cy="261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GP"/>
            </a:p>
          </p:txBody>
        </p:sp>
        <p:sp>
          <p:nvSpPr>
            <p:cNvPr id="40" name="Rectangle 39">
              <a:extLst>
                <a:ext uri="{FF2B5EF4-FFF2-40B4-BE49-F238E27FC236}">
                  <a16:creationId xmlns:a16="http://schemas.microsoft.com/office/drawing/2014/main" id="{6F81D337-2FB6-7F44-A260-E1DA80760BE5}"/>
                </a:ext>
              </a:extLst>
            </p:cNvPr>
            <p:cNvSpPr/>
            <p:nvPr/>
          </p:nvSpPr>
          <p:spPr>
            <a:xfrm>
              <a:off x="5559317" y="7036480"/>
              <a:ext cx="604016" cy="261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GP"/>
            </a:p>
          </p:txBody>
        </p:sp>
      </p:grpSp>
      <p:sp>
        <p:nvSpPr>
          <p:cNvPr id="41" name="Rectangle 40">
            <a:extLst>
              <a:ext uri="{FF2B5EF4-FFF2-40B4-BE49-F238E27FC236}">
                <a16:creationId xmlns:a16="http://schemas.microsoft.com/office/drawing/2014/main" id="{478A7200-5905-E148-8A1F-02DCF59FFE89}"/>
              </a:ext>
            </a:extLst>
          </p:cNvPr>
          <p:cNvSpPr/>
          <p:nvPr/>
        </p:nvSpPr>
        <p:spPr>
          <a:xfrm>
            <a:off x="3614367" y="871151"/>
            <a:ext cx="3828281" cy="4026295"/>
          </a:xfrm>
          <a:prstGeom prst="rect">
            <a:avLst/>
          </a:prstGeom>
        </p:spPr>
        <p:txBody>
          <a:bodyPr wrap="square">
            <a:spAutoFit/>
          </a:bodyPr>
          <a:lstStyle/>
          <a:p>
            <a:pPr>
              <a:lnSpc>
                <a:spcPct val="114000"/>
              </a:lnSpc>
            </a:pPr>
            <a:r>
              <a:rPr lang="fr-FR" sz="1300" kern="150" dirty="0">
                <a:latin typeface="Avenir Light" panose="020B0402020203020204" pitchFamily="34" charset="77"/>
                <a:ea typeface="SimSun" panose="02010600030101010101" pitchFamily="2" charset="-122"/>
                <a:cs typeface="Lucida Sans" panose="020B0602030504020204" pitchFamily="34" charset="77"/>
              </a:rPr>
              <a:t>1) À l’aide du texte, écris le nom des nutriments</a:t>
            </a:r>
            <a:r>
              <a:rPr lang="fr-FR" sz="1300" kern="150" dirty="0">
                <a:solidFill>
                  <a:srgbClr val="FF0000"/>
                </a:solidFill>
                <a:latin typeface="Avenir Light" panose="020B0402020203020204" pitchFamily="34" charset="77"/>
                <a:ea typeface="SimSun" panose="02010600030101010101" pitchFamily="2" charset="-122"/>
                <a:cs typeface="Lucida Sans" panose="020B0602030504020204" pitchFamily="34" charset="77"/>
              </a:rPr>
              <a:t>*</a:t>
            </a:r>
            <a:r>
              <a:rPr lang="fr-FR" sz="1300" kern="150" dirty="0">
                <a:latin typeface="Avenir Light" panose="020B0402020203020204" pitchFamily="34" charset="77"/>
                <a:ea typeface="SimSun" panose="02010600030101010101" pitchFamily="2" charset="-122"/>
                <a:cs typeface="Lucida Sans" panose="020B0602030504020204" pitchFamily="34" charset="77"/>
              </a:rPr>
              <a:t> qu’on peut trouver dans les aliments.</a:t>
            </a:r>
          </a:p>
          <a:p>
            <a:pPr>
              <a:spcAft>
                <a:spcPts val="0"/>
              </a:spcAft>
            </a:pPr>
            <a:endParaRPr lang="fr-FR" sz="200" kern="150" dirty="0">
              <a:latin typeface="Avenir Light" panose="020B0402020203020204" pitchFamily="34" charset="77"/>
              <a:ea typeface="SimSun" panose="02010600030101010101" pitchFamily="2" charset="-122"/>
              <a:cs typeface="Lucida Sans" panose="020B0602030504020204" pitchFamily="34" charset="77"/>
            </a:endParaRPr>
          </a:p>
          <a:p>
            <a:pPr algn="just">
              <a:lnSpc>
                <a:spcPct val="140000"/>
              </a:lnSpc>
              <a:spcAft>
                <a:spcPts val="0"/>
              </a:spcAft>
            </a:pPr>
            <a:r>
              <a:rPr lang="fr-FR" sz="1300" kern="150" dirty="0">
                <a:latin typeface="Avenir Light" panose="020B0402020203020204" pitchFamily="34" charset="77"/>
                <a:ea typeface="SimSun" panose="02010600030101010101" pitchFamily="2" charset="-122"/>
                <a:cs typeface="Lucida Sans" panose="020B0602030504020204" pitchFamily="34" charset="77"/>
              </a:rPr>
              <a:t>………………………………………………………………………………………………………………</a:t>
            </a:r>
            <a:endParaRPr lang="fr-FR" sz="500" kern="150" dirty="0">
              <a:latin typeface="Avenir Light" panose="020B0402020203020204" pitchFamily="34" charset="77"/>
              <a:ea typeface="SimSun" panose="02010600030101010101" pitchFamily="2" charset="-122"/>
              <a:cs typeface="Lucida Sans" panose="020B0602030504020204" pitchFamily="34" charset="77"/>
            </a:endParaRPr>
          </a:p>
          <a:p>
            <a:pPr>
              <a:lnSpc>
                <a:spcPct val="114000"/>
              </a:lnSpc>
            </a:pPr>
            <a:r>
              <a:rPr lang="fr-FR" sz="1300" kern="150" dirty="0">
                <a:latin typeface="Avenir Light" panose="020B0402020203020204" pitchFamily="34" charset="77"/>
                <a:ea typeface="SimSun" panose="02010600030101010101" pitchFamily="2" charset="-122"/>
                <a:cs typeface="Lucida Sans" panose="020B0602030504020204" pitchFamily="34" charset="77"/>
              </a:rPr>
              <a:t>………………………………………………………</a:t>
            </a:r>
          </a:p>
          <a:p>
            <a:pPr>
              <a:lnSpc>
                <a:spcPct val="114000"/>
              </a:lnSpc>
            </a:pPr>
            <a:endParaRPr lang="fr-FR" sz="1100" kern="150" dirty="0">
              <a:latin typeface="Avenir Light" panose="020B0402020203020204" pitchFamily="34" charset="77"/>
              <a:ea typeface="SimSun" panose="02010600030101010101" pitchFamily="2" charset="-122"/>
              <a:cs typeface="Lucida Sans" panose="020B0602030504020204" pitchFamily="34" charset="77"/>
            </a:endParaRPr>
          </a:p>
          <a:p>
            <a:pPr>
              <a:lnSpc>
                <a:spcPct val="114000"/>
              </a:lnSpc>
            </a:pPr>
            <a:r>
              <a:rPr lang="fr-FR" sz="1300" kern="150" dirty="0">
                <a:latin typeface="Avenir Light" panose="020B0402020203020204" pitchFamily="34" charset="77"/>
                <a:ea typeface="SimSun" panose="02010600030101010101" pitchFamily="2" charset="-122"/>
                <a:cs typeface="Lucida Sans" panose="020B0602030504020204" pitchFamily="34" charset="77"/>
              </a:rPr>
              <a:t>2) Observe les valeurs nutritionnelles moyennes de chaque aliment proposé et complète le tableau. </a:t>
            </a:r>
          </a:p>
          <a:p>
            <a:pPr>
              <a:lnSpc>
                <a:spcPct val="114000"/>
              </a:lnSpc>
            </a:pPr>
            <a:endParaRPr lang="fr-FR" sz="1100" kern="150" dirty="0">
              <a:latin typeface="Avenir Light" panose="020B0402020203020204" pitchFamily="34" charset="77"/>
              <a:ea typeface="SimSun" panose="02010600030101010101" pitchFamily="2" charset="-122"/>
              <a:cs typeface="Lucida Sans" panose="020B0602030504020204" pitchFamily="34" charset="77"/>
            </a:endParaRPr>
          </a:p>
          <a:p>
            <a:pPr>
              <a:lnSpc>
                <a:spcPct val="114000"/>
              </a:lnSpc>
            </a:pPr>
            <a:r>
              <a:rPr lang="fr-FR" sz="1300" kern="150" dirty="0">
                <a:latin typeface="Avenir Light" panose="020B0402020203020204" pitchFamily="34" charset="77"/>
                <a:ea typeface="SimSun" panose="02010600030101010101" pitchFamily="2" charset="-122"/>
                <a:cs typeface="Lucida Sans" panose="020B0602030504020204" pitchFamily="34" charset="77"/>
              </a:rPr>
              <a:t>3) Colorie en rouge les deux aliments les plus riches en protéines ; en bleu, ceux qui ont le plus de calcium ; en jaune : les deux aliments les plus riches en lipides ; en orange : en glucides ; en vert : ceux qui sont les plus riches en vitamines ; en rose : les deux aliments qui contiennent le plus de fibres.</a:t>
            </a:r>
          </a:p>
        </p:txBody>
      </p:sp>
      <p:graphicFrame>
        <p:nvGraphicFramePr>
          <p:cNvPr id="3" name="Tableau 13">
            <a:extLst>
              <a:ext uri="{FF2B5EF4-FFF2-40B4-BE49-F238E27FC236}">
                <a16:creationId xmlns:a16="http://schemas.microsoft.com/office/drawing/2014/main" id="{07708874-6561-004A-A8EE-63CAB17C82F9}"/>
              </a:ext>
            </a:extLst>
          </p:cNvPr>
          <p:cNvGraphicFramePr>
            <a:graphicFrameLocks noGrp="1"/>
          </p:cNvGraphicFramePr>
          <p:nvPr/>
        </p:nvGraphicFramePr>
        <p:xfrm>
          <a:off x="222894" y="5044747"/>
          <a:ext cx="7102536" cy="2559141"/>
        </p:xfrm>
        <a:graphic>
          <a:graphicData uri="http://schemas.openxmlformats.org/drawingml/2006/table">
            <a:tbl>
              <a:tblPr firstRow="1" bandRow="1">
                <a:tableStyleId>{5C22544A-7EE6-4342-B048-85BDC9FD1C3A}</a:tableStyleId>
              </a:tblPr>
              <a:tblGrid>
                <a:gridCol w="1014648">
                  <a:extLst>
                    <a:ext uri="{9D8B030D-6E8A-4147-A177-3AD203B41FA5}">
                      <a16:colId xmlns:a16="http://schemas.microsoft.com/office/drawing/2014/main" val="3256280302"/>
                    </a:ext>
                  </a:extLst>
                </a:gridCol>
                <a:gridCol w="1014648">
                  <a:extLst>
                    <a:ext uri="{9D8B030D-6E8A-4147-A177-3AD203B41FA5}">
                      <a16:colId xmlns:a16="http://schemas.microsoft.com/office/drawing/2014/main" val="3637034973"/>
                    </a:ext>
                  </a:extLst>
                </a:gridCol>
                <a:gridCol w="1014648">
                  <a:extLst>
                    <a:ext uri="{9D8B030D-6E8A-4147-A177-3AD203B41FA5}">
                      <a16:colId xmlns:a16="http://schemas.microsoft.com/office/drawing/2014/main" val="4085162714"/>
                    </a:ext>
                  </a:extLst>
                </a:gridCol>
                <a:gridCol w="1014648">
                  <a:extLst>
                    <a:ext uri="{9D8B030D-6E8A-4147-A177-3AD203B41FA5}">
                      <a16:colId xmlns:a16="http://schemas.microsoft.com/office/drawing/2014/main" val="461194439"/>
                    </a:ext>
                  </a:extLst>
                </a:gridCol>
                <a:gridCol w="1014648">
                  <a:extLst>
                    <a:ext uri="{9D8B030D-6E8A-4147-A177-3AD203B41FA5}">
                      <a16:colId xmlns:a16="http://schemas.microsoft.com/office/drawing/2014/main" val="113548783"/>
                    </a:ext>
                  </a:extLst>
                </a:gridCol>
                <a:gridCol w="1014648">
                  <a:extLst>
                    <a:ext uri="{9D8B030D-6E8A-4147-A177-3AD203B41FA5}">
                      <a16:colId xmlns:a16="http://schemas.microsoft.com/office/drawing/2014/main" val="1703442232"/>
                    </a:ext>
                  </a:extLst>
                </a:gridCol>
                <a:gridCol w="1014648">
                  <a:extLst>
                    <a:ext uri="{9D8B030D-6E8A-4147-A177-3AD203B41FA5}">
                      <a16:colId xmlns:a16="http://schemas.microsoft.com/office/drawing/2014/main" val="1416796655"/>
                    </a:ext>
                  </a:extLst>
                </a:gridCol>
              </a:tblGrid>
              <a:tr h="284349">
                <a:tc>
                  <a:txBody>
                    <a:bodyPr/>
                    <a:lstStyle/>
                    <a:p>
                      <a:endParaRPr lang="fr-GP" sz="1100" b="0" dirty="0">
                        <a:solidFill>
                          <a:schemeClr val="tx1"/>
                        </a:solidFill>
                        <a:latin typeface="+mj-l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fr-GP" sz="1100" b="0" dirty="0">
                          <a:solidFill>
                            <a:schemeClr val="tx1"/>
                          </a:solidFill>
                          <a:latin typeface="+mj-lt"/>
                        </a:rPr>
                        <a:t>glucides</a:t>
                      </a:r>
                    </a:p>
                  </a:txBody>
                  <a:tcPr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GP" sz="1100" b="0" kern="1200" dirty="0">
                          <a:solidFill>
                            <a:schemeClr val="tx1"/>
                          </a:solidFill>
                          <a:latin typeface="+mj-lt"/>
                          <a:ea typeface="+mn-ea"/>
                          <a:cs typeface="+mn-cs"/>
                        </a:rPr>
                        <a:t>lipides</a:t>
                      </a:r>
                    </a:p>
                  </a:txBody>
                  <a:tcPr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GP" sz="1100" b="0" kern="1200" dirty="0">
                          <a:solidFill>
                            <a:schemeClr val="tx1"/>
                          </a:solidFill>
                          <a:latin typeface="+mj-lt"/>
                          <a:ea typeface="+mn-ea"/>
                          <a:cs typeface="+mn-cs"/>
                        </a:rPr>
                        <a:t>protéines</a:t>
                      </a:r>
                    </a:p>
                  </a:txBody>
                  <a:tcPr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GP" sz="1100" b="0" kern="1200" dirty="0">
                          <a:solidFill>
                            <a:schemeClr val="tx1"/>
                          </a:solidFill>
                          <a:latin typeface="+mj-lt"/>
                          <a:ea typeface="+mn-ea"/>
                          <a:cs typeface="+mn-cs"/>
                        </a:rPr>
                        <a:t>vitamines</a:t>
                      </a:r>
                    </a:p>
                  </a:txBody>
                  <a:tcPr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GP" sz="1100" b="0" kern="1200" dirty="0">
                          <a:solidFill>
                            <a:schemeClr val="tx1"/>
                          </a:solidFill>
                          <a:latin typeface="+mj-lt"/>
                          <a:ea typeface="+mn-ea"/>
                          <a:cs typeface="+mn-cs"/>
                        </a:rPr>
                        <a:t>calcium</a:t>
                      </a:r>
                    </a:p>
                  </a:txBody>
                  <a:tcPr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GP" sz="1100" b="0" kern="1200" dirty="0">
                          <a:solidFill>
                            <a:schemeClr val="tx1"/>
                          </a:solidFill>
                          <a:latin typeface="+mj-lt"/>
                          <a:ea typeface="+mn-ea"/>
                          <a:cs typeface="+mn-cs"/>
                        </a:rPr>
                        <a:t>fibres</a:t>
                      </a:r>
                    </a:p>
                  </a:txBody>
                  <a:tcPr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7183734"/>
                  </a:ext>
                </a:extLst>
              </a:tr>
              <a:tr h="284349">
                <a:tc>
                  <a:txBody>
                    <a:bodyPr/>
                    <a:lstStyle/>
                    <a:p>
                      <a:pPr algn="ctr"/>
                      <a:r>
                        <a:rPr lang="fr-GP" sz="1100" b="0" dirty="0">
                          <a:solidFill>
                            <a:schemeClr val="tx1"/>
                          </a:solidFill>
                          <a:latin typeface="+mj-lt"/>
                        </a:rPr>
                        <a:t>laitue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898556"/>
                  </a:ext>
                </a:extLst>
              </a:tr>
              <a:tr h="284349">
                <a:tc>
                  <a:txBody>
                    <a:bodyPr/>
                    <a:lstStyle/>
                    <a:p>
                      <a:pPr algn="ctr"/>
                      <a:r>
                        <a:rPr lang="fr-FR" sz="1100" b="0" dirty="0">
                          <a:solidFill>
                            <a:schemeClr val="tx1"/>
                          </a:solidFill>
                          <a:latin typeface="+mj-lt"/>
                        </a:rPr>
                        <a:t>s</a:t>
                      </a:r>
                      <a:r>
                        <a:rPr lang="fr-GP" sz="1100" b="0" dirty="0">
                          <a:solidFill>
                            <a:schemeClr val="tx1"/>
                          </a:solidFill>
                          <a:latin typeface="+mj-lt"/>
                        </a:rPr>
                        <a:t>ucre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0599249"/>
                  </a:ext>
                </a:extLst>
              </a:tr>
              <a:tr h="284349">
                <a:tc>
                  <a:txBody>
                    <a:bodyPr/>
                    <a:lstStyle/>
                    <a:p>
                      <a:pPr algn="ctr"/>
                      <a:r>
                        <a:rPr lang="fr-GP" sz="1100" b="0" dirty="0">
                          <a:solidFill>
                            <a:schemeClr val="tx1"/>
                          </a:solidFill>
                          <a:latin typeface="+mj-lt"/>
                        </a:rPr>
                        <a:t>pâtes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9298183"/>
                  </a:ext>
                </a:extLst>
              </a:tr>
              <a:tr h="284349">
                <a:tc>
                  <a:txBody>
                    <a:bodyPr/>
                    <a:lstStyle/>
                    <a:p>
                      <a:pPr algn="ctr"/>
                      <a:r>
                        <a:rPr lang="fr-GP" sz="1100" b="0" dirty="0">
                          <a:solidFill>
                            <a:schemeClr val="tx1"/>
                          </a:solidFill>
                          <a:latin typeface="+mj-lt"/>
                        </a:rPr>
                        <a:t>pain</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8360894"/>
                  </a:ext>
                </a:extLst>
              </a:tr>
              <a:tr h="284349">
                <a:tc>
                  <a:txBody>
                    <a:bodyPr/>
                    <a:lstStyle/>
                    <a:p>
                      <a:pPr algn="ctr"/>
                      <a:r>
                        <a:rPr lang="fr-GP" sz="1100" b="0" dirty="0">
                          <a:solidFill>
                            <a:schemeClr val="tx1"/>
                          </a:solidFill>
                          <a:latin typeface="+mj-lt"/>
                        </a:rPr>
                        <a:t>huile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5355330"/>
                  </a:ext>
                </a:extLst>
              </a:tr>
              <a:tr h="284349">
                <a:tc>
                  <a:txBody>
                    <a:bodyPr/>
                    <a:lstStyle/>
                    <a:p>
                      <a:pPr algn="ctr"/>
                      <a:r>
                        <a:rPr lang="fr-GP" sz="1100" b="0" dirty="0">
                          <a:solidFill>
                            <a:schemeClr val="tx1"/>
                          </a:solidFill>
                          <a:latin typeface="+mj-lt"/>
                        </a:rPr>
                        <a:t>lait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3659429"/>
                  </a:ext>
                </a:extLst>
              </a:tr>
              <a:tr h="284349">
                <a:tc>
                  <a:txBody>
                    <a:bodyPr/>
                    <a:lstStyle/>
                    <a:p>
                      <a:pPr algn="ctr"/>
                      <a:r>
                        <a:rPr lang="fr-GP" sz="1100" b="0" dirty="0">
                          <a:solidFill>
                            <a:schemeClr val="tx1"/>
                          </a:solidFill>
                          <a:latin typeface="+mj-lt"/>
                        </a:rPr>
                        <a:t>poulet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2042401"/>
                  </a:ext>
                </a:extLst>
              </a:tr>
              <a:tr h="284349">
                <a:tc>
                  <a:txBody>
                    <a:bodyPr/>
                    <a:lstStyle/>
                    <a:p>
                      <a:pPr algn="ctr"/>
                      <a:r>
                        <a:rPr lang="fr-GP" sz="1100" b="0" dirty="0">
                          <a:solidFill>
                            <a:schemeClr val="tx1"/>
                          </a:solidFill>
                          <a:latin typeface="+mj-lt"/>
                        </a:rPr>
                        <a:t>thon</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fr-GP" sz="1100" b="0" dirty="0">
                        <a:solidFill>
                          <a:schemeClr val="tx1"/>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0742716"/>
                  </a:ext>
                </a:extLst>
              </a:tr>
            </a:tbl>
          </a:graphicData>
        </a:graphic>
      </p:graphicFrame>
      <p:cxnSp>
        <p:nvCxnSpPr>
          <p:cNvPr id="16" name="Connecteur droit 15">
            <a:extLst>
              <a:ext uri="{FF2B5EF4-FFF2-40B4-BE49-F238E27FC236}">
                <a16:creationId xmlns:a16="http://schemas.microsoft.com/office/drawing/2014/main" id="{6D4E07D9-54CE-DA48-8A2E-B7B883445E7C}"/>
              </a:ext>
            </a:extLst>
          </p:cNvPr>
          <p:cNvCxnSpPr>
            <a:cxnSpLocks/>
          </p:cNvCxnSpPr>
          <p:nvPr/>
        </p:nvCxnSpPr>
        <p:spPr>
          <a:xfrm>
            <a:off x="222894" y="5044747"/>
            <a:ext cx="1020786" cy="27655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F7B1E18D-50E5-1247-B13B-F2DD8E0F31BC}"/>
              </a:ext>
            </a:extLst>
          </p:cNvPr>
          <p:cNvSpPr txBox="1"/>
          <p:nvPr/>
        </p:nvSpPr>
        <p:spPr>
          <a:xfrm>
            <a:off x="558651" y="4980990"/>
            <a:ext cx="761747" cy="230832"/>
          </a:xfrm>
          <a:prstGeom prst="rect">
            <a:avLst/>
          </a:prstGeom>
          <a:noFill/>
        </p:spPr>
        <p:txBody>
          <a:bodyPr wrap="none" rtlCol="0">
            <a:spAutoFit/>
          </a:bodyPr>
          <a:lstStyle/>
          <a:p>
            <a:pPr algn="ctr"/>
            <a:r>
              <a:rPr lang="fr-GP" sz="900" dirty="0">
                <a:latin typeface="+mj-lt"/>
              </a:rPr>
              <a:t>NUTRIMENT</a:t>
            </a:r>
          </a:p>
        </p:txBody>
      </p:sp>
      <p:sp>
        <p:nvSpPr>
          <p:cNvPr id="42" name="ZoneTexte 41">
            <a:extLst>
              <a:ext uri="{FF2B5EF4-FFF2-40B4-BE49-F238E27FC236}">
                <a16:creationId xmlns:a16="http://schemas.microsoft.com/office/drawing/2014/main" id="{CB2975DB-1A0D-A846-9ED5-F6BC8B3C140F}"/>
              </a:ext>
            </a:extLst>
          </p:cNvPr>
          <p:cNvSpPr txBox="1"/>
          <p:nvPr/>
        </p:nvSpPr>
        <p:spPr>
          <a:xfrm>
            <a:off x="153210" y="5137665"/>
            <a:ext cx="611065" cy="230832"/>
          </a:xfrm>
          <a:prstGeom prst="rect">
            <a:avLst/>
          </a:prstGeom>
          <a:noFill/>
        </p:spPr>
        <p:txBody>
          <a:bodyPr wrap="none" rtlCol="0">
            <a:spAutoFit/>
          </a:bodyPr>
          <a:lstStyle/>
          <a:p>
            <a:pPr algn="ctr"/>
            <a:r>
              <a:rPr lang="fr-GP" sz="900" dirty="0">
                <a:latin typeface="+mj-lt"/>
              </a:rPr>
              <a:t>ALIMENT</a:t>
            </a:r>
          </a:p>
        </p:txBody>
      </p:sp>
    </p:spTree>
    <p:extLst>
      <p:ext uri="{BB962C8B-B14F-4D97-AF65-F5344CB8AC3E}">
        <p14:creationId xmlns:p14="http://schemas.microsoft.com/office/powerpoint/2010/main" val="2494306309"/>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2" id="{925615E7-761C-AD45-A2EA-4E9783A4B3DB}" vid="{7AAAD923-143F-D64E-80AB-F3EDB7464CCA}"/>
    </a:ext>
  </a:extLst>
</a:theme>
</file>

<file path=docProps/app.xml><?xml version="1.0" encoding="utf-8"?>
<Properties xmlns="http://schemas.openxmlformats.org/officeDocument/2006/extended-properties" xmlns:vt="http://schemas.openxmlformats.org/officeDocument/2006/docPropsVTypes">
  <Template>Thème Office</Template>
  <TotalTime>0</TotalTime>
  <Words>315</Words>
  <Application>Microsoft Macintosh PowerPoint</Application>
  <PresentationFormat>Personnalisé</PresentationFormat>
  <Paragraphs>37</Paragraphs>
  <Slides>1</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vt:i4>
      </vt:variant>
    </vt:vector>
  </HeadingPairs>
  <TitlesOfParts>
    <vt:vector size="9" baseType="lpstr">
      <vt:lpstr>Arial</vt:lpstr>
      <vt:lpstr>Avenir Light</vt:lpstr>
      <vt:lpstr>Avenir Next Demi Bold</vt:lpstr>
      <vt:lpstr>Calibri</vt:lpstr>
      <vt:lpstr>Calibri Light</vt:lpstr>
      <vt:lpstr>KG Miss Kindergarten</vt:lpstr>
      <vt:lpstr>Times New Roman</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Marcie AGAPE</dc:creator>
  <cp:lastModifiedBy>Marcie AGAPE</cp:lastModifiedBy>
  <cp:revision>2</cp:revision>
  <dcterms:created xsi:type="dcterms:W3CDTF">2022-02-09T13:14:35Z</dcterms:created>
  <dcterms:modified xsi:type="dcterms:W3CDTF">2022-02-09T13:36:36Z</dcterms:modified>
</cp:coreProperties>
</file>