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424" r:id="rId2"/>
    <p:sldId id="386" r:id="rId3"/>
    <p:sldId id="425" r:id="rId4"/>
    <p:sldId id="426" r:id="rId5"/>
    <p:sldId id="427" r:id="rId6"/>
    <p:sldId id="428" r:id="rId7"/>
    <p:sldId id="429" r:id="rId8"/>
    <p:sldId id="430" r:id="rId9"/>
    <p:sldId id="431" r:id="rId10"/>
    <p:sldId id="432" r:id="rId11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E8FB"/>
    <a:srgbClr val="8EB1D0"/>
    <a:srgbClr val="94C8D5"/>
    <a:srgbClr val="ACE2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0"/>
  </p:normalViewPr>
  <p:slideViewPr>
    <p:cSldViewPr snapToGrid="0" snapToObjects="1">
      <p:cViewPr>
        <p:scale>
          <a:sx n="139" d="100"/>
          <a:sy n="139" d="100"/>
        </p:scale>
        <p:origin x="153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GP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885DF-F003-DA4A-B8D9-236205799D27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GP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GP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C99BC-707E-7844-A293-16E2DA5A3AA7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009747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459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09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5381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1883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4658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2962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26409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72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13946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93797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17221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2361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06466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5038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68722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9146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84218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>
                <a:latin typeface="Springwood Line DEMO" pitchFamily="2" charset="77"/>
              </a:rPr>
              <a:t>Lundi 1er mars 2021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ACE2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282760"/>
              </p:ext>
            </p:extLst>
          </p:nvPr>
        </p:nvGraphicFramePr>
        <p:xfrm>
          <a:off x="435388" y="1227423"/>
          <a:ext cx="668889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PRATIQUES ARTISTIQUES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Arts plastiques</a:t>
                      </a:r>
                    </a:p>
                    <a:p>
                      <a:pPr algn="ctr"/>
                      <a:endParaRPr lang="fr-FR" sz="600" b="1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n°2 autour des illusions d’optique (à TERMINER !)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règle, crayon à papier, feutres, feuilles de dessin blanc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5388" y="99781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ACE2D7"/>
          </a:solidFill>
          <a:ln w="25400"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 – 8h45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080670"/>
              </p:ext>
            </p:extLst>
          </p:nvPr>
        </p:nvGraphicFramePr>
        <p:xfrm>
          <a:off x="436371" y="2554567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</a:t>
                      </a:r>
                      <a:endParaRPr lang="fr-FR" sz="12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10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Dans cette phrase, indique la classe grammaticale des mots.</a:t>
                      </a:r>
                    </a:p>
                    <a:p>
                      <a:r>
                        <a:rPr lang="fr-FR" sz="1100" i="1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Tableau et étiquettes classes grammaticales</a:t>
                      </a:r>
                    </a:p>
                  </a:txBody>
                  <a:tcPr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744C16-AE54-9A42-A48B-D974579B9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260952"/>
              </p:ext>
            </p:extLst>
          </p:nvPr>
        </p:nvGraphicFramePr>
        <p:xfrm>
          <a:off x="435390" y="4326022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15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ÉTUDE DE LA LANGUE</a:t>
                      </a:r>
                    </a:p>
                  </a:txBody>
                  <a:tcPr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ACE2D7"/>
          </a:solidFill>
          <a:ln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928070"/>
              </p:ext>
            </p:extLst>
          </p:nvPr>
        </p:nvGraphicFramePr>
        <p:xfrm>
          <a:off x="435390" y="5609830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Dictée</a:t>
                      </a:r>
                    </a:p>
                    <a:p>
                      <a:pPr algn="ctr"/>
                      <a:endParaRPr lang="fr-FR" sz="6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 terrasses.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Cahier du jour</a:t>
                      </a:r>
                    </a:p>
                  </a:txBody>
                  <a:tcPr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2B2823F0-F445-9842-9BE5-F9A77B740741}"/>
              </a:ext>
            </a:extLst>
          </p:cNvPr>
          <p:cNvSpPr/>
          <p:nvPr/>
        </p:nvSpPr>
        <p:spPr>
          <a:xfrm>
            <a:off x="436367" y="2299870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ACE2D7"/>
          </a:solidFill>
          <a:ln w="25400"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8h45 – 9h05</a:t>
            </a:r>
          </a:p>
        </p:txBody>
      </p:sp>
      <p:sp>
        <p:nvSpPr>
          <p:cNvPr id="22" name="Rectangle : avec coins arrondis en haut 21">
            <a:extLst>
              <a:ext uri="{FF2B5EF4-FFF2-40B4-BE49-F238E27FC236}">
                <a16:creationId xmlns:a16="http://schemas.microsoft.com/office/drawing/2014/main" id="{BB15C38C-C790-954F-8D91-05F5F10DD1B8}"/>
              </a:ext>
            </a:extLst>
          </p:cNvPr>
          <p:cNvSpPr/>
          <p:nvPr/>
        </p:nvSpPr>
        <p:spPr>
          <a:xfrm>
            <a:off x="435390" y="408768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ACE2D7"/>
          </a:solidFill>
          <a:ln w="25400"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9h15 – 9h35</a:t>
            </a:r>
          </a:p>
        </p:txBody>
      </p:sp>
      <p:sp>
        <p:nvSpPr>
          <p:cNvPr id="23" name="Rectangle : avec coins arrondis en haut 22">
            <a:extLst>
              <a:ext uri="{FF2B5EF4-FFF2-40B4-BE49-F238E27FC236}">
                <a16:creationId xmlns:a16="http://schemas.microsoft.com/office/drawing/2014/main" id="{480A6992-5533-894A-B867-678327FF3A2F}"/>
              </a:ext>
            </a:extLst>
          </p:cNvPr>
          <p:cNvSpPr/>
          <p:nvPr/>
        </p:nvSpPr>
        <p:spPr>
          <a:xfrm>
            <a:off x="435388" y="538022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ACE2D7"/>
          </a:solidFill>
          <a:ln w="25400"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9h35 – 9h55</a:t>
            </a: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93A116E-4A36-7943-9D4B-90A9633EC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54097"/>
              </p:ext>
            </p:extLst>
          </p:nvPr>
        </p:nvGraphicFramePr>
        <p:xfrm>
          <a:off x="435388" y="7091127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CALCUL MENTAL</a:t>
                      </a:r>
                    </a:p>
                    <a:p>
                      <a:pPr algn="ctr"/>
                      <a:r>
                        <a:rPr lang="fr-FR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  <a:p>
                      <a:pPr algn="ctr"/>
                      <a:endParaRPr lang="fr-FR" sz="600" b="1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Quel est le chiffre des dixièmes dans…</a:t>
                      </a:r>
                    </a:p>
                    <a:p>
                      <a:pPr algn="ctr"/>
                      <a:r>
                        <a:rPr lang="fr-FR" sz="1100" b="0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Ardoise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5392" y="3778251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8F8FAADA-D326-5E4D-8EAC-B6116128D51A}"/>
              </a:ext>
            </a:extLst>
          </p:cNvPr>
          <p:cNvSpPr/>
          <p:nvPr/>
        </p:nvSpPr>
        <p:spPr>
          <a:xfrm>
            <a:off x="435388" y="685079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ACE2D7"/>
          </a:solidFill>
          <a:ln w="25400"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9h55 – 10h10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88" y="9598506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B01B4FB4-0EAA-424B-858A-7EE5122E4F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504904"/>
              </p:ext>
            </p:extLst>
          </p:nvPr>
        </p:nvGraphicFramePr>
        <p:xfrm>
          <a:off x="435388" y="8556147"/>
          <a:ext cx="668889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ÉCRITURE</a:t>
                      </a:r>
                    </a:p>
                    <a:p>
                      <a:pPr algn="ctr"/>
                      <a:r>
                        <a:rPr lang="fr-FR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rendez-vous des stylos</a:t>
                      </a:r>
                    </a:p>
                    <a:p>
                      <a:pPr algn="ctr"/>
                      <a:endParaRPr lang="fr-FR" sz="600" b="1" i="0" u="none" strike="noStrike" kern="120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Cartes avec contraintes à piocher</a:t>
                      </a:r>
                      <a:endParaRPr lang="fr-FR" sz="1100" b="0" i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cahier du jour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9" name="Rectangle : avec coins arrondis en haut 18">
            <a:extLst>
              <a:ext uri="{FF2B5EF4-FFF2-40B4-BE49-F238E27FC236}">
                <a16:creationId xmlns:a16="http://schemas.microsoft.com/office/drawing/2014/main" id="{F987B87A-8539-7C40-AE6D-94F097787967}"/>
              </a:ext>
            </a:extLst>
          </p:cNvPr>
          <p:cNvSpPr/>
          <p:nvPr/>
        </p:nvSpPr>
        <p:spPr>
          <a:xfrm>
            <a:off x="435388" y="831581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ACE2D7"/>
          </a:solidFill>
          <a:ln w="25400"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10h10-10h20</a:t>
            </a:r>
          </a:p>
        </p:txBody>
      </p:sp>
    </p:spTree>
    <p:extLst>
      <p:ext uri="{BB962C8B-B14F-4D97-AF65-F5344CB8AC3E}">
        <p14:creationId xmlns:p14="http://schemas.microsoft.com/office/powerpoint/2010/main" val="3900241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22E26C37-5549-FA40-9825-FC485C06B2F5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/>
        </p:nvGraphicFramePr>
        <p:xfrm>
          <a:off x="435388" y="594907"/>
          <a:ext cx="668889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sommative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Évaluation</a:t>
                      </a:r>
                    </a:p>
                  </a:txBody>
                  <a:tcPr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DEEBF2"/>
          </a:solidFill>
          <a:ln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/>
        </p:nvGraphicFramePr>
        <p:xfrm>
          <a:off x="435387" y="1909792"/>
          <a:ext cx="6688898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NUMÉRATION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</a:t>
                      </a:r>
                    </a:p>
                    <a:p>
                      <a:pPr algn="ctr"/>
                      <a:endParaRPr lang="fr-FR" sz="600" b="1" u="sng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 </a:t>
                      </a:r>
                      <a:r>
                        <a:rPr lang="fr-FR" sz="110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Lire, écrire des nombres décimaux</a:t>
                      </a:r>
                    </a:p>
                    <a:p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décimaux sur ardoise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sur tableau de numération du type : 24 unités 45 centièmes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Ardoise</a:t>
                      </a:r>
                      <a:endParaRPr lang="fr-FR" sz="11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4" name="Rectangle : avec coins arrondis en haut 23">
            <a:extLst>
              <a:ext uri="{FF2B5EF4-FFF2-40B4-BE49-F238E27FC236}">
                <a16:creationId xmlns:a16="http://schemas.microsoft.com/office/drawing/2014/main" id="{8CDD1843-D31B-384C-BD2D-7557EF33D261}"/>
              </a:ext>
            </a:extLst>
          </p:cNvPr>
          <p:cNvSpPr/>
          <p:nvPr/>
        </p:nvSpPr>
        <p:spPr>
          <a:xfrm>
            <a:off x="435388" y="34592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EEBF2"/>
          </a:solidFill>
          <a:ln w="25400"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10h30 – 10h50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F1769739-A3AC-D242-818C-C4C16F298D89}"/>
              </a:ext>
            </a:extLst>
          </p:cNvPr>
          <p:cNvSpPr/>
          <p:nvPr/>
        </p:nvSpPr>
        <p:spPr>
          <a:xfrm>
            <a:off x="435387" y="165954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EEBF2"/>
          </a:solidFill>
          <a:ln w="25400"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10h50 – 11h30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209099-2EF7-4C4A-9B1A-C5125F2B2DA2}"/>
              </a:ext>
            </a:extLst>
          </p:cNvPr>
          <p:cNvGraphicFramePr>
            <a:graphicFrameLocks noGrp="1"/>
          </p:cNvGraphicFramePr>
          <p:nvPr/>
        </p:nvGraphicFramePr>
        <p:xfrm>
          <a:off x="435356" y="3867384"/>
          <a:ext cx="668889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LECTURE ET COMPRÉHENSION DE L’ÉCRIT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Silence, on lit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bibliothèque de classe</a:t>
                      </a:r>
                    </a:p>
                  </a:txBody>
                  <a:tcPr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7" name="Rectangle : avec coins arrondis en haut 16">
            <a:extLst>
              <a:ext uri="{FF2B5EF4-FFF2-40B4-BE49-F238E27FC236}">
                <a16:creationId xmlns:a16="http://schemas.microsoft.com/office/drawing/2014/main" id="{623E9952-EA94-0145-88A0-99F59957E9E1}"/>
              </a:ext>
            </a:extLst>
          </p:cNvPr>
          <p:cNvSpPr/>
          <p:nvPr/>
        </p:nvSpPr>
        <p:spPr>
          <a:xfrm>
            <a:off x="435356" y="361713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EEBF2"/>
          </a:solidFill>
          <a:ln w="25400"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13h20 – 13h40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72" y="3307585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266F700E-DD1C-4848-9E65-32AC17BFA6A1}"/>
              </a:ext>
            </a:extLst>
          </p:cNvPr>
          <p:cNvGraphicFramePr>
            <a:graphicFrameLocks noGrp="1"/>
          </p:cNvGraphicFramePr>
          <p:nvPr/>
        </p:nvGraphicFramePr>
        <p:xfrm>
          <a:off x="435356" y="6224961"/>
          <a:ext cx="6688898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GRAMMAIRE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COD et COI</a:t>
                      </a:r>
                    </a:p>
                    <a:p>
                      <a:pPr algn="ctr"/>
                      <a:endParaRPr lang="fr-FR" sz="600" b="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</a:t>
                      </a:r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Identifier des COD et COI</a:t>
                      </a: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formative</a:t>
                      </a: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Exercice 3 : Transformer un adjectif en complément du nom et vice versa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Exercices polycopiés 1,2, 3 parcours EDL + cahier du jour page 56</a:t>
                      </a:r>
                    </a:p>
                  </a:txBody>
                  <a:tcPr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B6D34A4D-9AE7-E343-A880-9E7B8EB5FB4E}"/>
              </a:ext>
            </a:extLst>
          </p:cNvPr>
          <p:cNvSpPr/>
          <p:nvPr/>
        </p:nvSpPr>
        <p:spPr>
          <a:xfrm>
            <a:off x="435356" y="5974712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EEBF2"/>
          </a:solidFill>
          <a:ln w="25400"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14h – 14h40</a:t>
            </a:r>
          </a:p>
        </p:txBody>
      </p:sp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id="{10CE0F8F-72F2-5846-B0C9-571AD0DE8DCE}"/>
              </a:ext>
            </a:extLst>
          </p:cNvPr>
          <p:cNvGraphicFramePr>
            <a:graphicFrameLocks noGrp="1"/>
          </p:cNvGraphicFramePr>
          <p:nvPr/>
        </p:nvGraphicFramePr>
        <p:xfrm>
          <a:off x="435362" y="4919372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15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MATHÉMATIQUES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Calcul posé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20" name="Rectangle : avec coins arrondis en haut 19">
            <a:extLst>
              <a:ext uri="{FF2B5EF4-FFF2-40B4-BE49-F238E27FC236}">
                <a16:creationId xmlns:a16="http://schemas.microsoft.com/office/drawing/2014/main" id="{08E526B9-DB0C-6B4D-A386-DD20CBE2E60C}"/>
              </a:ext>
            </a:extLst>
          </p:cNvPr>
          <p:cNvSpPr/>
          <p:nvPr/>
        </p:nvSpPr>
        <p:spPr>
          <a:xfrm>
            <a:off x="435362" y="468103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EEBF2"/>
          </a:solidFill>
          <a:ln w="25400"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13h40 – 14h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969C258-D5A9-B349-BBE5-D09A747B8118}"/>
              </a:ext>
            </a:extLst>
          </p:cNvPr>
          <p:cNvSpPr/>
          <p:nvPr/>
        </p:nvSpPr>
        <p:spPr>
          <a:xfrm>
            <a:off x="435388" y="7840552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 + JEU DES BUZZERS</a:t>
            </a:r>
          </a:p>
        </p:txBody>
      </p:sp>
      <p:graphicFrame>
        <p:nvGraphicFramePr>
          <p:cNvPr id="32" name="Tableau 31">
            <a:extLst>
              <a:ext uri="{FF2B5EF4-FFF2-40B4-BE49-F238E27FC236}">
                <a16:creationId xmlns:a16="http://schemas.microsoft.com/office/drawing/2014/main" id="{7575250F-CE49-C64A-8022-52399DB53E5F}"/>
              </a:ext>
            </a:extLst>
          </p:cNvPr>
          <p:cNvGraphicFramePr>
            <a:graphicFrameLocks noGrp="1"/>
          </p:cNvGraphicFramePr>
          <p:nvPr/>
        </p:nvGraphicFramePr>
        <p:xfrm>
          <a:off x="435396" y="8390708"/>
          <a:ext cx="668889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ÉDUCATION PHYSIQUE ET SPORTIVE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course d’orientation</a:t>
                      </a:r>
                    </a:p>
                    <a:p>
                      <a:pPr algn="ctr"/>
                      <a:endParaRPr lang="fr-FR" sz="600" b="1" u="none" kern="120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Séance 3 </a:t>
                      </a:r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Si situer / « La chasse aux erreurs »</a:t>
                      </a: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 vingtaine d’œufs sont disséminés dans la cour de récréation. Il faut relever les erreurs d’emplacement des œufs par rapport aux indications du plan.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- 4 groupes de 3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100" b="0" i="0" u="none" dirty="0" err="1">
                          <a:solidFill>
                            <a:schemeClr val="tx1"/>
                          </a:solidFill>
                          <a:latin typeface="+mj-lt"/>
                        </a:rPr>
                        <a:t>oeufs</a:t>
                      </a: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 en plastique de couleur avec des lettres inscrites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plans pour les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Corrections pour l’E.</a:t>
                      </a:r>
                    </a:p>
                  </a:txBody>
                  <a:tcPr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3" name="Rectangle : avec coins arrondis en haut 32">
            <a:extLst>
              <a:ext uri="{FF2B5EF4-FFF2-40B4-BE49-F238E27FC236}">
                <a16:creationId xmlns:a16="http://schemas.microsoft.com/office/drawing/2014/main" id="{2B8EDBD5-ECA7-3846-9403-E21A3D0F4FEA}"/>
              </a:ext>
            </a:extLst>
          </p:cNvPr>
          <p:cNvSpPr/>
          <p:nvPr/>
        </p:nvSpPr>
        <p:spPr>
          <a:xfrm>
            <a:off x="435396" y="814045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EEBF2"/>
          </a:solidFill>
          <a:ln w="25400"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15h – 15h55</a:t>
            </a:r>
          </a:p>
        </p:txBody>
      </p:sp>
    </p:spTree>
    <p:extLst>
      <p:ext uri="{BB962C8B-B14F-4D97-AF65-F5344CB8AC3E}">
        <p14:creationId xmlns:p14="http://schemas.microsoft.com/office/powerpoint/2010/main" val="173825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22E26C37-5549-FA40-9825-FC485C06B2F5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420185"/>
              </p:ext>
            </p:extLst>
          </p:nvPr>
        </p:nvGraphicFramePr>
        <p:xfrm>
          <a:off x="435388" y="594907"/>
          <a:ext cx="668889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sommative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Évaluation</a:t>
                      </a:r>
                    </a:p>
                  </a:txBody>
                  <a:tcPr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ACE2D7"/>
          </a:solidFill>
          <a:ln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363717"/>
              </p:ext>
            </p:extLst>
          </p:nvPr>
        </p:nvGraphicFramePr>
        <p:xfrm>
          <a:off x="435387" y="1909792"/>
          <a:ext cx="6688898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NUMÉRATION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</a:t>
                      </a:r>
                    </a:p>
                    <a:p>
                      <a:pPr algn="ctr"/>
                      <a:endParaRPr lang="fr-FR" sz="600" b="1" u="sng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 </a:t>
                      </a:r>
                      <a:r>
                        <a:rPr lang="fr-FR" sz="110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Lire, écrire des nombres décimaux</a:t>
                      </a:r>
                    </a:p>
                    <a:p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décimaux sur ardoise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sur tableau de numération du type : 24 unités 45 centièmes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Ardoise</a:t>
                      </a:r>
                      <a:endParaRPr lang="fr-FR" sz="11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4" name="Rectangle : avec coins arrondis en haut 23">
            <a:extLst>
              <a:ext uri="{FF2B5EF4-FFF2-40B4-BE49-F238E27FC236}">
                <a16:creationId xmlns:a16="http://schemas.microsoft.com/office/drawing/2014/main" id="{8CDD1843-D31B-384C-BD2D-7557EF33D261}"/>
              </a:ext>
            </a:extLst>
          </p:cNvPr>
          <p:cNvSpPr/>
          <p:nvPr/>
        </p:nvSpPr>
        <p:spPr>
          <a:xfrm>
            <a:off x="435388" y="34592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ACE2D7"/>
          </a:solidFill>
          <a:ln w="25400"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10h30 – 10h50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F1769739-A3AC-D242-818C-C4C16F298D89}"/>
              </a:ext>
            </a:extLst>
          </p:cNvPr>
          <p:cNvSpPr/>
          <p:nvPr/>
        </p:nvSpPr>
        <p:spPr>
          <a:xfrm>
            <a:off x="435387" y="165954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ACE2D7"/>
          </a:solidFill>
          <a:ln w="25400"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10h50 – 11h30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209099-2EF7-4C4A-9B1A-C5125F2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394311"/>
              </p:ext>
            </p:extLst>
          </p:nvPr>
        </p:nvGraphicFramePr>
        <p:xfrm>
          <a:off x="435356" y="3867384"/>
          <a:ext cx="668889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LECTURE ET COMPRÉHENSION DE L’ÉCRIT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Silence, on lit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bibliothèque de classe</a:t>
                      </a:r>
                    </a:p>
                  </a:txBody>
                  <a:tcPr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7" name="Rectangle : avec coins arrondis en haut 16">
            <a:extLst>
              <a:ext uri="{FF2B5EF4-FFF2-40B4-BE49-F238E27FC236}">
                <a16:creationId xmlns:a16="http://schemas.microsoft.com/office/drawing/2014/main" id="{623E9952-EA94-0145-88A0-99F59957E9E1}"/>
              </a:ext>
            </a:extLst>
          </p:cNvPr>
          <p:cNvSpPr/>
          <p:nvPr/>
        </p:nvSpPr>
        <p:spPr>
          <a:xfrm>
            <a:off x="435356" y="361713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ACE2D7"/>
          </a:solidFill>
          <a:ln w="25400"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13h20 – 13h40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72" y="3307585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266F700E-DD1C-4848-9E65-32AC17BFA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831826"/>
              </p:ext>
            </p:extLst>
          </p:nvPr>
        </p:nvGraphicFramePr>
        <p:xfrm>
          <a:off x="435356" y="6224961"/>
          <a:ext cx="6688898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GRAMMAIRE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COD et COI</a:t>
                      </a:r>
                    </a:p>
                    <a:p>
                      <a:pPr algn="ctr"/>
                      <a:endParaRPr lang="fr-FR" sz="600" b="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</a:t>
                      </a:r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Identifier des COD et COI</a:t>
                      </a: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formative</a:t>
                      </a: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Exercice 3 : Transformer un adjectif en complément du nom et vice versa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Exercices polycopiés 1,2, 3 parcours EDL + cahier du jour page 56</a:t>
                      </a:r>
                    </a:p>
                  </a:txBody>
                  <a:tcPr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B6D34A4D-9AE7-E343-A880-9E7B8EB5FB4E}"/>
              </a:ext>
            </a:extLst>
          </p:cNvPr>
          <p:cNvSpPr/>
          <p:nvPr/>
        </p:nvSpPr>
        <p:spPr>
          <a:xfrm>
            <a:off x="435356" y="5974712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ACE2D7"/>
          </a:solidFill>
          <a:ln w="25400"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14h – 14h40</a:t>
            </a:r>
          </a:p>
        </p:txBody>
      </p:sp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id="{10CE0F8F-72F2-5846-B0C9-571AD0DE8D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149043"/>
              </p:ext>
            </p:extLst>
          </p:nvPr>
        </p:nvGraphicFramePr>
        <p:xfrm>
          <a:off x="435362" y="4919372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15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MATHÉMATIQUES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Calcul posé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20" name="Rectangle : avec coins arrondis en haut 19">
            <a:extLst>
              <a:ext uri="{FF2B5EF4-FFF2-40B4-BE49-F238E27FC236}">
                <a16:creationId xmlns:a16="http://schemas.microsoft.com/office/drawing/2014/main" id="{08E526B9-DB0C-6B4D-A386-DD20CBE2E60C}"/>
              </a:ext>
            </a:extLst>
          </p:cNvPr>
          <p:cNvSpPr/>
          <p:nvPr/>
        </p:nvSpPr>
        <p:spPr>
          <a:xfrm>
            <a:off x="435362" y="468103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ACE2D7"/>
          </a:solidFill>
          <a:ln w="25400"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13h40 – 14h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969C258-D5A9-B349-BBE5-D09A747B8118}"/>
              </a:ext>
            </a:extLst>
          </p:cNvPr>
          <p:cNvSpPr/>
          <p:nvPr/>
        </p:nvSpPr>
        <p:spPr>
          <a:xfrm>
            <a:off x="435388" y="7840552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 + JEU DES BUZZERS</a:t>
            </a:r>
          </a:p>
        </p:txBody>
      </p:sp>
      <p:graphicFrame>
        <p:nvGraphicFramePr>
          <p:cNvPr id="32" name="Tableau 31">
            <a:extLst>
              <a:ext uri="{FF2B5EF4-FFF2-40B4-BE49-F238E27FC236}">
                <a16:creationId xmlns:a16="http://schemas.microsoft.com/office/drawing/2014/main" id="{7575250F-CE49-C64A-8022-52399DB53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246607"/>
              </p:ext>
            </p:extLst>
          </p:nvPr>
        </p:nvGraphicFramePr>
        <p:xfrm>
          <a:off x="435396" y="8390708"/>
          <a:ext cx="668889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ÉDUCATION PHYSIQUE ET SPORTIVE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course d’orientation</a:t>
                      </a:r>
                    </a:p>
                    <a:p>
                      <a:pPr algn="ctr"/>
                      <a:endParaRPr lang="fr-FR" sz="600" b="1" u="none" kern="120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Séance 3 </a:t>
                      </a:r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Si situer / « La chasse aux erreurs »</a:t>
                      </a: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 vingtaine d’œufs sont disséminés dans la cour de récréation. Il faut relever les erreurs d’emplacement des œufs par rapport aux indications du plan.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- 4 groupes de 3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100" b="0" i="0" u="none" dirty="0" err="1">
                          <a:solidFill>
                            <a:schemeClr val="tx1"/>
                          </a:solidFill>
                          <a:latin typeface="+mj-lt"/>
                        </a:rPr>
                        <a:t>oeufs</a:t>
                      </a: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 en plastique de couleur avec des lettres inscrites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plans pour les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Corrections pour l’E.</a:t>
                      </a:r>
                    </a:p>
                  </a:txBody>
                  <a:tcPr>
                    <a:lnL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CE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3" name="Rectangle : avec coins arrondis en haut 32">
            <a:extLst>
              <a:ext uri="{FF2B5EF4-FFF2-40B4-BE49-F238E27FC236}">
                <a16:creationId xmlns:a16="http://schemas.microsoft.com/office/drawing/2014/main" id="{2B8EDBD5-ECA7-3846-9403-E21A3D0F4FEA}"/>
              </a:ext>
            </a:extLst>
          </p:cNvPr>
          <p:cNvSpPr/>
          <p:nvPr/>
        </p:nvSpPr>
        <p:spPr>
          <a:xfrm>
            <a:off x="435396" y="814045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ACE2D7"/>
          </a:solidFill>
          <a:ln w="25400"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15h – 15h55</a:t>
            </a:r>
          </a:p>
        </p:txBody>
      </p:sp>
    </p:spTree>
    <p:extLst>
      <p:ext uri="{BB962C8B-B14F-4D97-AF65-F5344CB8AC3E}">
        <p14:creationId xmlns:p14="http://schemas.microsoft.com/office/powerpoint/2010/main" val="411186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>
                <a:latin typeface="Springwood Line DEMO" pitchFamily="2" charset="77"/>
              </a:rPr>
              <a:t>Lundi 1er mars 2021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94C8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353764"/>
              </p:ext>
            </p:extLst>
          </p:nvPr>
        </p:nvGraphicFramePr>
        <p:xfrm>
          <a:off x="435388" y="1227423"/>
          <a:ext cx="668889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PRATIQUES ARTISTIQUES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Arts plastiques</a:t>
                      </a:r>
                    </a:p>
                    <a:p>
                      <a:pPr algn="ctr"/>
                      <a:endParaRPr lang="fr-FR" sz="600" b="1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n°2 autour des illusions d’optique (à TERMINER !)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règle, crayon à papier, feutres, feuilles de dessin blanc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5388" y="99781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94C8D5"/>
          </a:solidFill>
          <a:ln w="25400">
            <a:solidFill>
              <a:srgbClr val="94C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 – 8h45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666540"/>
              </p:ext>
            </p:extLst>
          </p:nvPr>
        </p:nvGraphicFramePr>
        <p:xfrm>
          <a:off x="436371" y="2554567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</a:t>
                      </a:r>
                      <a:endParaRPr lang="fr-FR" sz="12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10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Dans cette phrase, indique la classe grammaticale des mots.</a:t>
                      </a:r>
                    </a:p>
                    <a:p>
                      <a:r>
                        <a:rPr lang="fr-FR" sz="1100" i="1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Tableau et étiquettes classes grammaticales</a:t>
                      </a: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744C16-AE54-9A42-A48B-D974579B9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85722"/>
              </p:ext>
            </p:extLst>
          </p:nvPr>
        </p:nvGraphicFramePr>
        <p:xfrm>
          <a:off x="435390" y="4326022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15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ÉTUDE DE LA LANGUE</a:t>
                      </a: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94C8D5"/>
          </a:solidFill>
          <a:ln>
            <a:solidFill>
              <a:srgbClr val="94C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969659"/>
              </p:ext>
            </p:extLst>
          </p:nvPr>
        </p:nvGraphicFramePr>
        <p:xfrm>
          <a:off x="435390" y="5609830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Dictée</a:t>
                      </a:r>
                    </a:p>
                    <a:p>
                      <a:pPr algn="ctr"/>
                      <a:endParaRPr lang="fr-FR" sz="6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 terrasses.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Cahier du jour</a:t>
                      </a: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2B2823F0-F445-9842-9BE5-F9A77B740741}"/>
              </a:ext>
            </a:extLst>
          </p:cNvPr>
          <p:cNvSpPr/>
          <p:nvPr/>
        </p:nvSpPr>
        <p:spPr>
          <a:xfrm>
            <a:off x="436367" y="2299870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94C8D5"/>
          </a:solidFill>
          <a:ln w="25400">
            <a:solidFill>
              <a:srgbClr val="94C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8h45 – 9h05</a:t>
            </a:r>
          </a:p>
        </p:txBody>
      </p:sp>
      <p:sp>
        <p:nvSpPr>
          <p:cNvPr id="22" name="Rectangle : avec coins arrondis en haut 21">
            <a:extLst>
              <a:ext uri="{FF2B5EF4-FFF2-40B4-BE49-F238E27FC236}">
                <a16:creationId xmlns:a16="http://schemas.microsoft.com/office/drawing/2014/main" id="{BB15C38C-C790-954F-8D91-05F5F10DD1B8}"/>
              </a:ext>
            </a:extLst>
          </p:cNvPr>
          <p:cNvSpPr/>
          <p:nvPr/>
        </p:nvSpPr>
        <p:spPr>
          <a:xfrm>
            <a:off x="435390" y="408768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94C8D5"/>
          </a:solidFill>
          <a:ln w="25400">
            <a:solidFill>
              <a:srgbClr val="94C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9h15 – 9h35</a:t>
            </a:r>
          </a:p>
        </p:txBody>
      </p:sp>
      <p:sp>
        <p:nvSpPr>
          <p:cNvPr id="23" name="Rectangle : avec coins arrondis en haut 22">
            <a:extLst>
              <a:ext uri="{FF2B5EF4-FFF2-40B4-BE49-F238E27FC236}">
                <a16:creationId xmlns:a16="http://schemas.microsoft.com/office/drawing/2014/main" id="{480A6992-5533-894A-B867-678327FF3A2F}"/>
              </a:ext>
            </a:extLst>
          </p:cNvPr>
          <p:cNvSpPr/>
          <p:nvPr/>
        </p:nvSpPr>
        <p:spPr>
          <a:xfrm>
            <a:off x="435388" y="538022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94C8D5"/>
          </a:solidFill>
          <a:ln w="25400">
            <a:solidFill>
              <a:srgbClr val="94C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9h35 – 9h55</a:t>
            </a: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93A116E-4A36-7943-9D4B-90A9633EC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504613"/>
              </p:ext>
            </p:extLst>
          </p:nvPr>
        </p:nvGraphicFramePr>
        <p:xfrm>
          <a:off x="435388" y="7091127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CALCUL MENTAL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  <a:p>
                      <a:pPr algn="ctr"/>
                      <a:endParaRPr lang="fr-FR" sz="6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Quel est le chiffre des dixièmes dans…</a:t>
                      </a:r>
                    </a:p>
                    <a:p>
                      <a:pPr algn="ctr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Ardoise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5392" y="3778251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8F8FAADA-D326-5E4D-8EAC-B6116128D51A}"/>
              </a:ext>
            </a:extLst>
          </p:cNvPr>
          <p:cNvSpPr/>
          <p:nvPr/>
        </p:nvSpPr>
        <p:spPr>
          <a:xfrm>
            <a:off x="435388" y="685079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94C8D5"/>
          </a:solidFill>
          <a:ln w="25400">
            <a:solidFill>
              <a:srgbClr val="94C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9h55 – 10h10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88" y="9598506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B01B4FB4-0EAA-424B-858A-7EE5122E4F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414792"/>
              </p:ext>
            </p:extLst>
          </p:nvPr>
        </p:nvGraphicFramePr>
        <p:xfrm>
          <a:off x="435388" y="8556147"/>
          <a:ext cx="668889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ÉCRITURE</a:t>
                      </a:r>
                    </a:p>
                    <a:p>
                      <a:pPr algn="ctr"/>
                      <a:r>
                        <a:rPr lang="fr-FR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rendez-vous des stylos</a:t>
                      </a:r>
                    </a:p>
                    <a:p>
                      <a:pPr algn="ctr"/>
                      <a:endParaRPr lang="fr-FR" sz="600" b="1" i="0" u="none" strike="noStrike" kern="120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Cartes avec contraintes à piocher</a:t>
                      </a:r>
                      <a:endParaRPr lang="fr-FR" sz="1100" b="0" i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cahier du jour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9" name="Rectangle : avec coins arrondis en haut 18">
            <a:extLst>
              <a:ext uri="{FF2B5EF4-FFF2-40B4-BE49-F238E27FC236}">
                <a16:creationId xmlns:a16="http://schemas.microsoft.com/office/drawing/2014/main" id="{F987B87A-8539-7C40-AE6D-94F097787967}"/>
              </a:ext>
            </a:extLst>
          </p:cNvPr>
          <p:cNvSpPr/>
          <p:nvPr/>
        </p:nvSpPr>
        <p:spPr>
          <a:xfrm>
            <a:off x="435388" y="831581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94C8D5"/>
          </a:solidFill>
          <a:ln w="25400">
            <a:solidFill>
              <a:srgbClr val="94C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10h10-10h20</a:t>
            </a:r>
          </a:p>
        </p:txBody>
      </p:sp>
    </p:spTree>
    <p:extLst>
      <p:ext uri="{BB962C8B-B14F-4D97-AF65-F5344CB8AC3E}">
        <p14:creationId xmlns:p14="http://schemas.microsoft.com/office/powerpoint/2010/main" val="1287593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22E26C37-5549-FA40-9825-FC485C06B2F5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064570"/>
              </p:ext>
            </p:extLst>
          </p:nvPr>
        </p:nvGraphicFramePr>
        <p:xfrm>
          <a:off x="435388" y="594907"/>
          <a:ext cx="668889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sommative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Évaluation</a:t>
                      </a: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94C8D5"/>
          </a:solidFill>
          <a:ln>
            <a:solidFill>
              <a:srgbClr val="94C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905566"/>
              </p:ext>
            </p:extLst>
          </p:nvPr>
        </p:nvGraphicFramePr>
        <p:xfrm>
          <a:off x="435387" y="1909792"/>
          <a:ext cx="6688898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NUMÉRATION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</a:t>
                      </a:r>
                    </a:p>
                    <a:p>
                      <a:pPr algn="ctr"/>
                      <a:endParaRPr lang="fr-FR" sz="600" b="1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 </a:t>
                      </a:r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Lire, écrire des nombres décimaux</a:t>
                      </a:r>
                    </a:p>
                    <a:p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décimaux sur ardoise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sur tableau de numération du type : 24 unités 45 centièmes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Ardoise</a:t>
                      </a:r>
                      <a:endParaRPr lang="fr-FR" sz="11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4" name="Rectangle : avec coins arrondis en haut 23">
            <a:extLst>
              <a:ext uri="{FF2B5EF4-FFF2-40B4-BE49-F238E27FC236}">
                <a16:creationId xmlns:a16="http://schemas.microsoft.com/office/drawing/2014/main" id="{8CDD1843-D31B-384C-BD2D-7557EF33D261}"/>
              </a:ext>
            </a:extLst>
          </p:cNvPr>
          <p:cNvSpPr/>
          <p:nvPr/>
        </p:nvSpPr>
        <p:spPr>
          <a:xfrm>
            <a:off x="435388" y="34592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94C8D5"/>
          </a:solidFill>
          <a:ln w="25400">
            <a:solidFill>
              <a:srgbClr val="94C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10h30 – 10h50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F1769739-A3AC-D242-818C-C4C16F298D89}"/>
              </a:ext>
            </a:extLst>
          </p:cNvPr>
          <p:cNvSpPr/>
          <p:nvPr/>
        </p:nvSpPr>
        <p:spPr>
          <a:xfrm>
            <a:off x="435387" y="165954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94C8D5"/>
          </a:solidFill>
          <a:ln w="25400">
            <a:solidFill>
              <a:srgbClr val="94C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10h50 – 11h30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209099-2EF7-4C4A-9B1A-C5125F2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377058"/>
              </p:ext>
            </p:extLst>
          </p:nvPr>
        </p:nvGraphicFramePr>
        <p:xfrm>
          <a:off x="435356" y="3867384"/>
          <a:ext cx="668889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LECTURE ET COMPRÉHENSION DE L’ÉCRIT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Silence, on lit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bibliothèque de classe</a:t>
                      </a: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7" name="Rectangle : avec coins arrondis en haut 16">
            <a:extLst>
              <a:ext uri="{FF2B5EF4-FFF2-40B4-BE49-F238E27FC236}">
                <a16:creationId xmlns:a16="http://schemas.microsoft.com/office/drawing/2014/main" id="{623E9952-EA94-0145-88A0-99F59957E9E1}"/>
              </a:ext>
            </a:extLst>
          </p:cNvPr>
          <p:cNvSpPr/>
          <p:nvPr/>
        </p:nvSpPr>
        <p:spPr>
          <a:xfrm>
            <a:off x="435356" y="361713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94C8D5"/>
          </a:solidFill>
          <a:ln w="25400">
            <a:solidFill>
              <a:srgbClr val="94C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13h20 – 13h40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72" y="3307585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266F700E-DD1C-4848-9E65-32AC17BFA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260501"/>
              </p:ext>
            </p:extLst>
          </p:nvPr>
        </p:nvGraphicFramePr>
        <p:xfrm>
          <a:off x="435356" y="6224961"/>
          <a:ext cx="6688898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GRAMMAIRE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COD et COI</a:t>
                      </a:r>
                    </a:p>
                    <a:p>
                      <a:pPr algn="ctr"/>
                      <a:endParaRPr lang="fr-FR" sz="6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Identifier des COD et COI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formative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Exercice 3 : Transformer un adjectif en complément du nom et vice versa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Exercices polycopiés 1,2, 3 parcours EDL + cahier du jour page 56</a:t>
                      </a: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B6D34A4D-9AE7-E343-A880-9E7B8EB5FB4E}"/>
              </a:ext>
            </a:extLst>
          </p:cNvPr>
          <p:cNvSpPr/>
          <p:nvPr/>
        </p:nvSpPr>
        <p:spPr>
          <a:xfrm>
            <a:off x="435356" y="5974712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94C8D5"/>
          </a:solidFill>
          <a:ln w="25400">
            <a:solidFill>
              <a:srgbClr val="94C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14h – 14h40</a:t>
            </a:r>
          </a:p>
        </p:txBody>
      </p:sp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id="{10CE0F8F-72F2-5846-B0C9-571AD0DE8D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830966"/>
              </p:ext>
            </p:extLst>
          </p:nvPr>
        </p:nvGraphicFramePr>
        <p:xfrm>
          <a:off x="435362" y="4919372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15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MATHÉMATIQUES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Calcul posé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20" name="Rectangle : avec coins arrondis en haut 19">
            <a:extLst>
              <a:ext uri="{FF2B5EF4-FFF2-40B4-BE49-F238E27FC236}">
                <a16:creationId xmlns:a16="http://schemas.microsoft.com/office/drawing/2014/main" id="{08E526B9-DB0C-6B4D-A386-DD20CBE2E60C}"/>
              </a:ext>
            </a:extLst>
          </p:cNvPr>
          <p:cNvSpPr/>
          <p:nvPr/>
        </p:nvSpPr>
        <p:spPr>
          <a:xfrm>
            <a:off x="435362" y="468103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94C8D5"/>
          </a:solidFill>
          <a:ln w="25400">
            <a:solidFill>
              <a:srgbClr val="94C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13h40 – 14h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969C258-D5A9-B349-BBE5-D09A747B8118}"/>
              </a:ext>
            </a:extLst>
          </p:cNvPr>
          <p:cNvSpPr/>
          <p:nvPr/>
        </p:nvSpPr>
        <p:spPr>
          <a:xfrm>
            <a:off x="435388" y="7840552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 + JEU DES BUZZERS</a:t>
            </a:r>
          </a:p>
        </p:txBody>
      </p:sp>
      <p:graphicFrame>
        <p:nvGraphicFramePr>
          <p:cNvPr id="32" name="Tableau 31">
            <a:extLst>
              <a:ext uri="{FF2B5EF4-FFF2-40B4-BE49-F238E27FC236}">
                <a16:creationId xmlns:a16="http://schemas.microsoft.com/office/drawing/2014/main" id="{7575250F-CE49-C64A-8022-52399DB53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789765"/>
              </p:ext>
            </p:extLst>
          </p:nvPr>
        </p:nvGraphicFramePr>
        <p:xfrm>
          <a:off x="435396" y="8390708"/>
          <a:ext cx="668889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ÉDUCATION PHYSIQUE ET SPORTIVE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course d’orientation</a:t>
                      </a:r>
                    </a:p>
                    <a:p>
                      <a:pPr algn="ctr"/>
                      <a:endParaRPr lang="fr-FR" sz="600" b="1" u="none" kern="120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Séance 3 </a:t>
                      </a:r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Si situer / « La chasse aux erreurs »</a:t>
                      </a: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 vingtaine d’œufs sont disséminés dans la cour de récréation. Il faut relever les erreurs d’emplacement des œufs par rapport aux indications du plan.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- 4 groupes de 3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100" b="0" i="0" u="none" dirty="0" err="1">
                          <a:solidFill>
                            <a:schemeClr val="tx1"/>
                          </a:solidFill>
                          <a:latin typeface="+mj-lt"/>
                        </a:rPr>
                        <a:t>oeufs</a:t>
                      </a: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 en plastique de couleur avec des lettres inscrites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plans pour les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Corrections pour l’E.</a:t>
                      </a: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3" name="Rectangle : avec coins arrondis en haut 32">
            <a:extLst>
              <a:ext uri="{FF2B5EF4-FFF2-40B4-BE49-F238E27FC236}">
                <a16:creationId xmlns:a16="http://schemas.microsoft.com/office/drawing/2014/main" id="{2B8EDBD5-ECA7-3846-9403-E21A3D0F4FEA}"/>
              </a:ext>
            </a:extLst>
          </p:cNvPr>
          <p:cNvSpPr/>
          <p:nvPr/>
        </p:nvSpPr>
        <p:spPr>
          <a:xfrm>
            <a:off x="435396" y="814045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94C8D5"/>
          </a:solidFill>
          <a:ln w="25400">
            <a:solidFill>
              <a:srgbClr val="94C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15h – 15h55</a:t>
            </a:r>
          </a:p>
        </p:txBody>
      </p:sp>
    </p:spTree>
    <p:extLst>
      <p:ext uri="{BB962C8B-B14F-4D97-AF65-F5344CB8AC3E}">
        <p14:creationId xmlns:p14="http://schemas.microsoft.com/office/powerpoint/2010/main" val="2236561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>
                <a:latin typeface="Springwood Line DEMO" pitchFamily="2" charset="77"/>
              </a:rPr>
              <a:t>Lundi 1er mars 2021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8EB1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775850"/>
              </p:ext>
            </p:extLst>
          </p:nvPr>
        </p:nvGraphicFramePr>
        <p:xfrm>
          <a:off x="435388" y="1227423"/>
          <a:ext cx="668889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PRATIQUES ARTISTIQUES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Arts plastiques</a:t>
                      </a:r>
                    </a:p>
                    <a:p>
                      <a:pPr algn="ctr"/>
                      <a:endParaRPr lang="fr-FR" sz="600" b="1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n°2 autour des illusions d’optique (à TERMINER !)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règle, crayon à papier, feutres, feuilles de dessin blanc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5388" y="99781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8EB1D0"/>
          </a:solidFill>
          <a:ln w="25400">
            <a:solidFill>
              <a:srgbClr val="8EB1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 – 8h45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682494"/>
              </p:ext>
            </p:extLst>
          </p:nvPr>
        </p:nvGraphicFramePr>
        <p:xfrm>
          <a:off x="436371" y="2554567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</a:t>
                      </a:r>
                      <a:endParaRPr lang="fr-FR" sz="12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10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Dans cette phrase, indique la classe grammaticale des mots.</a:t>
                      </a:r>
                    </a:p>
                    <a:p>
                      <a:r>
                        <a:rPr lang="fr-FR" sz="1100" i="1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Tableau et étiquettes classes grammaticales</a:t>
                      </a:r>
                    </a:p>
                  </a:txBody>
                  <a:tcPr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744C16-AE54-9A42-A48B-D974579B9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254145"/>
              </p:ext>
            </p:extLst>
          </p:nvPr>
        </p:nvGraphicFramePr>
        <p:xfrm>
          <a:off x="435390" y="4326022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15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ÉTUDE DE LA LANGUE</a:t>
                      </a:r>
                    </a:p>
                  </a:txBody>
                  <a:tcPr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8EB1D0"/>
          </a:solidFill>
          <a:ln>
            <a:solidFill>
              <a:srgbClr val="8EB1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764112"/>
              </p:ext>
            </p:extLst>
          </p:nvPr>
        </p:nvGraphicFramePr>
        <p:xfrm>
          <a:off x="435390" y="5609830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Dictée</a:t>
                      </a:r>
                    </a:p>
                    <a:p>
                      <a:pPr algn="ctr"/>
                      <a:endParaRPr lang="fr-FR" sz="6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 terrasses.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Cahier du jour</a:t>
                      </a:r>
                    </a:p>
                  </a:txBody>
                  <a:tcPr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2B2823F0-F445-9842-9BE5-F9A77B740741}"/>
              </a:ext>
            </a:extLst>
          </p:cNvPr>
          <p:cNvSpPr/>
          <p:nvPr/>
        </p:nvSpPr>
        <p:spPr>
          <a:xfrm>
            <a:off x="436367" y="2299870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8EB1D0"/>
          </a:solidFill>
          <a:ln w="25400">
            <a:solidFill>
              <a:srgbClr val="8EB1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8h45 – 9h05</a:t>
            </a:r>
          </a:p>
        </p:txBody>
      </p:sp>
      <p:sp>
        <p:nvSpPr>
          <p:cNvPr id="22" name="Rectangle : avec coins arrondis en haut 21">
            <a:extLst>
              <a:ext uri="{FF2B5EF4-FFF2-40B4-BE49-F238E27FC236}">
                <a16:creationId xmlns:a16="http://schemas.microsoft.com/office/drawing/2014/main" id="{BB15C38C-C790-954F-8D91-05F5F10DD1B8}"/>
              </a:ext>
            </a:extLst>
          </p:cNvPr>
          <p:cNvSpPr/>
          <p:nvPr/>
        </p:nvSpPr>
        <p:spPr>
          <a:xfrm>
            <a:off x="435390" y="408768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8EB1D0"/>
          </a:solidFill>
          <a:ln w="25400">
            <a:solidFill>
              <a:srgbClr val="8EB1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9h15 – 9h35</a:t>
            </a:r>
          </a:p>
        </p:txBody>
      </p:sp>
      <p:sp>
        <p:nvSpPr>
          <p:cNvPr id="23" name="Rectangle : avec coins arrondis en haut 22">
            <a:extLst>
              <a:ext uri="{FF2B5EF4-FFF2-40B4-BE49-F238E27FC236}">
                <a16:creationId xmlns:a16="http://schemas.microsoft.com/office/drawing/2014/main" id="{480A6992-5533-894A-B867-678327FF3A2F}"/>
              </a:ext>
            </a:extLst>
          </p:cNvPr>
          <p:cNvSpPr/>
          <p:nvPr/>
        </p:nvSpPr>
        <p:spPr>
          <a:xfrm>
            <a:off x="435388" y="538022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8EB1D0"/>
          </a:solidFill>
          <a:ln w="25400">
            <a:solidFill>
              <a:srgbClr val="8EB1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9h35 – 9h55</a:t>
            </a: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93A116E-4A36-7943-9D4B-90A9633EC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959674"/>
              </p:ext>
            </p:extLst>
          </p:nvPr>
        </p:nvGraphicFramePr>
        <p:xfrm>
          <a:off x="435388" y="7091127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CALCUL MENTAL</a:t>
                      </a:r>
                    </a:p>
                    <a:p>
                      <a:pPr algn="ctr"/>
                      <a:r>
                        <a:rPr lang="fr-FR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  <a:p>
                      <a:pPr algn="ctr"/>
                      <a:endParaRPr lang="fr-FR" sz="600" b="1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Quel est le chiffre des dixièmes dans…</a:t>
                      </a:r>
                    </a:p>
                    <a:p>
                      <a:pPr algn="ctr"/>
                      <a:r>
                        <a:rPr lang="fr-FR" sz="1100" b="0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Ardoise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5392" y="3778251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8F8FAADA-D326-5E4D-8EAC-B6116128D51A}"/>
              </a:ext>
            </a:extLst>
          </p:cNvPr>
          <p:cNvSpPr/>
          <p:nvPr/>
        </p:nvSpPr>
        <p:spPr>
          <a:xfrm>
            <a:off x="435388" y="685079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8EB1D0"/>
          </a:solidFill>
          <a:ln w="25400">
            <a:solidFill>
              <a:srgbClr val="8EB1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9h55 – 10h10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88" y="9598506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B01B4FB4-0EAA-424B-858A-7EE5122E4F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646498"/>
              </p:ext>
            </p:extLst>
          </p:nvPr>
        </p:nvGraphicFramePr>
        <p:xfrm>
          <a:off x="435388" y="8556147"/>
          <a:ext cx="668889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ÉCRITURE</a:t>
                      </a:r>
                    </a:p>
                    <a:p>
                      <a:pPr algn="ctr"/>
                      <a:r>
                        <a:rPr lang="fr-FR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rendez-vous des stylos</a:t>
                      </a:r>
                    </a:p>
                    <a:p>
                      <a:pPr algn="ctr"/>
                      <a:endParaRPr lang="fr-FR" sz="600" b="1" i="0" u="none" strike="noStrike" kern="120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Cartes avec contraintes à piocher</a:t>
                      </a:r>
                      <a:endParaRPr lang="fr-FR" sz="1100" b="0" i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cahier du jour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9" name="Rectangle : avec coins arrondis en haut 18">
            <a:extLst>
              <a:ext uri="{FF2B5EF4-FFF2-40B4-BE49-F238E27FC236}">
                <a16:creationId xmlns:a16="http://schemas.microsoft.com/office/drawing/2014/main" id="{F987B87A-8539-7C40-AE6D-94F097787967}"/>
              </a:ext>
            </a:extLst>
          </p:cNvPr>
          <p:cNvSpPr/>
          <p:nvPr/>
        </p:nvSpPr>
        <p:spPr>
          <a:xfrm>
            <a:off x="435388" y="831581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8EB1D0"/>
          </a:solidFill>
          <a:ln w="25400">
            <a:solidFill>
              <a:srgbClr val="8EB1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10h10-10h20</a:t>
            </a:r>
          </a:p>
        </p:txBody>
      </p:sp>
    </p:spTree>
    <p:extLst>
      <p:ext uri="{BB962C8B-B14F-4D97-AF65-F5344CB8AC3E}">
        <p14:creationId xmlns:p14="http://schemas.microsoft.com/office/powerpoint/2010/main" val="492736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22E26C37-5549-FA40-9825-FC485C06B2F5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690037"/>
              </p:ext>
            </p:extLst>
          </p:nvPr>
        </p:nvGraphicFramePr>
        <p:xfrm>
          <a:off x="435388" y="594907"/>
          <a:ext cx="668889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sommative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Évaluation</a:t>
                      </a:r>
                    </a:p>
                  </a:txBody>
                  <a:tcPr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8EB1D0"/>
          </a:solidFill>
          <a:ln>
            <a:solidFill>
              <a:srgbClr val="8EB1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566123"/>
              </p:ext>
            </p:extLst>
          </p:nvPr>
        </p:nvGraphicFramePr>
        <p:xfrm>
          <a:off x="435387" y="1909792"/>
          <a:ext cx="6688898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NUMÉRATION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</a:t>
                      </a:r>
                    </a:p>
                    <a:p>
                      <a:pPr algn="ctr"/>
                      <a:endParaRPr lang="fr-FR" sz="600" b="1" u="sng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 </a:t>
                      </a:r>
                      <a:r>
                        <a:rPr lang="fr-FR" sz="110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Lire, écrire des nombres décimaux</a:t>
                      </a:r>
                    </a:p>
                    <a:p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décimaux sur ardoise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sur tableau de numération du type : 24 unités 45 centièmes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Ardoise</a:t>
                      </a:r>
                      <a:endParaRPr lang="fr-FR" sz="11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4" name="Rectangle : avec coins arrondis en haut 23">
            <a:extLst>
              <a:ext uri="{FF2B5EF4-FFF2-40B4-BE49-F238E27FC236}">
                <a16:creationId xmlns:a16="http://schemas.microsoft.com/office/drawing/2014/main" id="{8CDD1843-D31B-384C-BD2D-7557EF33D261}"/>
              </a:ext>
            </a:extLst>
          </p:cNvPr>
          <p:cNvSpPr/>
          <p:nvPr/>
        </p:nvSpPr>
        <p:spPr>
          <a:xfrm>
            <a:off x="435388" y="34592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8EB1D0"/>
          </a:solidFill>
          <a:ln w="25400">
            <a:solidFill>
              <a:srgbClr val="8EB1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10h30 – 10h50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F1769739-A3AC-D242-818C-C4C16F298D89}"/>
              </a:ext>
            </a:extLst>
          </p:cNvPr>
          <p:cNvSpPr/>
          <p:nvPr/>
        </p:nvSpPr>
        <p:spPr>
          <a:xfrm>
            <a:off x="435387" y="165954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8EB1D0"/>
          </a:solidFill>
          <a:ln w="25400">
            <a:solidFill>
              <a:srgbClr val="8EB1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10h50 – 11h30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209099-2EF7-4C4A-9B1A-C5125F2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957793"/>
              </p:ext>
            </p:extLst>
          </p:nvPr>
        </p:nvGraphicFramePr>
        <p:xfrm>
          <a:off x="435356" y="3867384"/>
          <a:ext cx="668889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LECTURE ET COMPRÉHENSION DE L’ÉCRIT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Silence, on lit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bibliothèque de classe</a:t>
                      </a:r>
                    </a:p>
                  </a:txBody>
                  <a:tcPr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7" name="Rectangle : avec coins arrondis en haut 16">
            <a:extLst>
              <a:ext uri="{FF2B5EF4-FFF2-40B4-BE49-F238E27FC236}">
                <a16:creationId xmlns:a16="http://schemas.microsoft.com/office/drawing/2014/main" id="{623E9952-EA94-0145-88A0-99F59957E9E1}"/>
              </a:ext>
            </a:extLst>
          </p:cNvPr>
          <p:cNvSpPr/>
          <p:nvPr/>
        </p:nvSpPr>
        <p:spPr>
          <a:xfrm>
            <a:off x="435356" y="361713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8EB1D0"/>
          </a:solidFill>
          <a:ln w="25400">
            <a:solidFill>
              <a:srgbClr val="8EB1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13h20 – 13h40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72" y="3307585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266F700E-DD1C-4848-9E65-32AC17BFA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132941"/>
              </p:ext>
            </p:extLst>
          </p:nvPr>
        </p:nvGraphicFramePr>
        <p:xfrm>
          <a:off x="435356" y="6224961"/>
          <a:ext cx="6688898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GRAMMAIRE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COD et COI</a:t>
                      </a:r>
                    </a:p>
                    <a:p>
                      <a:pPr algn="ctr"/>
                      <a:endParaRPr lang="fr-FR" sz="600" b="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</a:t>
                      </a:r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Identifier des COD et COI</a:t>
                      </a: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formative</a:t>
                      </a: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Exercice 3 : Transformer un adjectif en complément du nom et vice versa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Exercices polycopiés 1,2, 3 parcours EDL + cahier du jour page 56</a:t>
                      </a:r>
                    </a:p>
                  </a:txBody>
                  <a:tcPr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B6D34A4D-9AE7-E343-A880-9E7B8EB5FB4E}"/>
              </a:ext>
            </a:extLst>
          </p:cNvPr>
          <p:cNvSpPr/>
          <p:nvPr/>
        </p:nvSpPr>
        <p:spPr>
          <a:xfrm>
            <a:off x="435356" y="5974712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8EB1D0"/>
          </a:solidFill>
          <a:ln w="25400">
            <a:solidFill>
              <a:srgbClr val="8EB1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14h – 14h40</a:t>
            </a:r>
          </a:p>
        </p:txBody>
      </p:sp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id="{10CE0F8F-72F2-5846-B0C9-571AD0DE8D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440896"/>
              </p:ext>
            </p:extLst>
          </p:nvPr>
        </p:nvGraphicFramePr>
        <p:xfrm>
          <a:off x="435362" y="4919372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15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MATHÉMATIQUES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Calcul posé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20" name="Rectangle : avec coins arrondis en haut 19">
            <a:extLst>
              <a:ext uri="{FF2B5EF4-FFF2-40B4-BE49-F238E27FC236}">
                <a16:creationId xmlns:a16="http://schemas.microsoft.com/office/drawing/2014/main" id="{08E526B9-DB0C-6B4D-A386-DD20CBE2E60C}"/>
              </a:ext>
            </a:extLst>
          </p:cNvPr>
          <p:cNvSpPr/>
          <p:nvPr/>
        </p:nvSpPr>
        <p:spPr>
          <a:xfrm>
            <a:off x="435362" y="468103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8EB1D0"/>
          </a:solidFill>
          <a:ln w="25400">
            <a:solidFill>
              <a:srgbClr val="8EB1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13h40 – 14h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969C258-D5A9-B349-BBE5-D09A747B8118}"/>
              </a:ext>
            </a:extLst>
          </p:cNvPr>
          <p:cNvSpPr/>
          <p:nvPr/>
        </p:nvSpPr>
        <p:spPr>
          <a:xfrm>
            <a:off x="435388" y="7840552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 + JEU DES BUZZERS</a:t>
            </a:r>
          </a:p>
        </p:txBody>
      </p:sp>
      <p:graphicFrame>
        <p:nvGraphicFramePr>
          <p:cNvPr id="32" name="Tableau 31">
            <a:extLst>
              <a:ext uri="{FF2B5EF4-FFF2-40B4-BE49-F238E27FC236}">
                <a16:creationId xmlns:a16="http://schemas.microsoft.com/office/drawing/2014/main" id="{7575250F-CE49-C64A-8022-52399DB53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251925"/>
              </p:ext>
            </p:extLst>
          </p:nvPr>
        </p:nvGraphicFramePr>
        <p:xfrm>
          <a:off x="435396" y="8390708"/>
          <a:ext cx="668889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ÉDUCATION PHYSIQUE ET SPORTIVE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course d’orientation</a:t>
                      </a:r>
                    </a:p>
                    <a:p>
                      <a:pPr algn="ctr"/>
                      <a:endParaRPr lang="fr-FR" sz="600" b="1" u="none" kern="120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Séance 3 </a:t>
                      </a:r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Si situer / « La chasse aux erreurs »</a:t>
                      </a: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 vingtaine d’œufs sont disséminés dans la cour de récréation. Il faut relever les erreurs d’emplacement des œufs par rapport aux indications du plan.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- 4 groupes de 3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100" b="0" i="0" u="none" dirty="0" err="1">
                          <a:solidFill>
                            <a:schemeClr val="tx1"/>
                          </a:solidFill>
                          <a:latin typeface="+mj-lt"/>
                        </a:rPr>
                        <a:t>oeufs</a:t>
                      </a: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 en plastique de couleur avec des lettres inscrites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plans pour les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Corrections pour l’E.</a:t>
                      </a:r>
                    </a:p>
                  </a:txBody>
                  <a:tcPr>
                    <a:lnL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E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3" name="Rectangle : avec coins arrondis en haut 32">
            <a:extLst>
              <a:ext uri="{FF2B5EF4-FFF2-40B4-BE49-F238E27FC236}">
                <a16:creationId xmlns:a16="http://schemas.microsoft.com/office/drawing/2014/main" id="{2B8EDBD5-ECA7-3846-9403-E21A3D0F4FEA}"/>
              </a:ext>
            </a:extLst>
          </p:cNvPr>
          <p:cNvSpPr/>
          <p:nvPr/>
        </p:nvSpPr>
        <p:spPr>
          <a:xfrm>
            <a:off x="435396" y="814045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8EB1D0"/>
          </a:solidFill>
          <a:ln w="25400">
            <a:solidFill>
              <a:srgbClr val="8EB1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15h – 15h55</a:t>
            </a:r>
          </a:p>
        </p:txBody>
      </p:sp>
    </p:spTree>
    <p:extLst>
      <p:ext uri="{BB962C8B-B14F-4D97-AF65-F5344CB8AC3E}">
        <p14:creationId xmlns:p14="http://schemas.microsoft.com/office/powerpoint/2010/main" val="3300362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>
                <a:latin typeface="Springwood Line DEMO" pitchFamily="2" charset="77"/>
              </a:rPr>
              <a:t>Lundi 1er mars 2021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CDE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223203"/>
              </p:ext>
            </p:extLst>
          </p:nvPr>
        </p:nvGraphicFramePr>
        <p:xfrm>
          <a:off x="435388" y="1227423"/>
          <a:ext cx="668889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PRATIQUES ARTISTIQUES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Arts plastiques</a:t>
                      </a:r>
                    </a:p>
                    <a:p>
                      <a:pPr algn="ctr"/>
                      <a:endParaRPr lang="fr-FR" sz="600" b="1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n°2 autour des illusions d’optique (à TERMINER !)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règle, crayon à papier, feutres, feuilles de dessin blanc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5388" y="99781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CDE8FB"/>
          </a:solidFill>
          <a:ln w="25400"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 – 8h45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823438"/>
              </p:ext>
            </p:extLst>
          </p:nvPr>
        </p:nvGraphicFramePr>
        <p:xfrm>
          <a:off x="436371" y="2554567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</a:t>
                      </a:r>
                      <a:endParaRPr lang="fr-FR" sz="120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Dans cette phrase, indique la classe grammaticale des mots.</a:t>
                      </a:r>
                    </a:p>
                    <a:p>
                      <a:r>
                        <a:rPr lang="fr-FR" sz="110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Tableau et étiquettes classes grammaticales</a:t>
                      </a:r>
                    </a:p>
                  </a:txBody>
                  <a:tcPr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744C16-AE54-9A42-A48B-D974579B9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560095"/>
              </p:ext>
            </p:extLst>
          </p:nvPr>
        </p:nvGraphicFramePr>
        <p:xfrm>
          <a:off x="435390" y="4326022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15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ÉTUDE DE LA LANGUE</a:t>
                      </a:r>
                    </a:p>
                  </a:txBody>
                  <a:tcPr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CDE8FB"/>
          </a:solidFill>
          <a:ln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448451"/>
              </p:ext>
            </p:extLst>
          </p:nvPr>
        </p:nvGraphicFramePr>
        <p:xfrm>
          <a:off x="435390" y="5609830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Dictée</a:t>
                      </a:r>
                    </a:p>
                    <a:p>
                      <a:pPr algn="ctr"/>
                      <a:endParaRPr lang="fr-FR" sz="6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 terrasses.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Cahier du jour</a:t>
                      </a:r>
                    </a:p>
                  </a:txBody>
                  <a:tcPr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2B2823F0-F445-9842-9BE5-F9A77B740741}"/>
              </a:ext>
            </a:extLst>
          </p:cNvPr>
          <p:cNvSpPr/>
          <p:nvPr/>
        </p:nvSpPr>
        <p:spPr>
          <a:xfrm>
            <a:off x="436367" y="2299870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CDE8FB"/>
          </a:solidFill>
          <a:ln w="25400"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8h45 – 9h05</a:t>
            </a:r>
          </a:p>
        </p:txBody>
      </p:sp>
      <p:sp>
        <p:nvSpPr>
          <p:cNvPr id="22" name="Rectangle : avec coins arrondis en haut 21">
            <a:extLst>
              <a:ext uri="{FF2B5EF4-FFF2-40B4-BE49-F238E27FC236}">
                <a16:creationId xmlns:a16="http://schemas.microsoft.com/office/drawing/2014/main" id="{BB15C38C-C790-954F-8D91-05F5F10DD1B8}"/>
              </a:ext>
            </a:extLst>
          </p:cNvPr>
          <p:cNvSpPr/>
          <p:nvPr/>
        </p:nvSpPr>
        <p:spPr>
          <a:xfrm>
            <a:off x="435390" y="408768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CDE8FB"/>
          </a:solidFill>
          <a:ln w="25400"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9h15 – 9h35</a:t>
            </a:r>
          </a:p>
        </p:txBody>
      </p:sp>
      <p:sp>
        <p:nvSpPr>
          <p:cNvPr id="23" name="Rectangle : avec coins arrondis en haut 22">
            <a:extLst>
              <a:ext uri="{FF2B5EF4-FFF2-40B4-BE49-F238E27FC236}">
                <a16:creationId xmlns:a16="http://schemas.microsoft.com/office/drawing/2014/main" id="{480A6992-5533-894A-B867-678327FF3A2F}"/>
              </a:ext>
            </a:extLst>
          </p:cNvPr>
          <p:cNvSpPr/>
          <p:nvPr/>
        </p:nvSpPr>
        <p:spPr>
          <a:xfrm>
            <a:off x="435388" y="538022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CDE8FB"/>
          </a:solidFill>
          <a:ln w="25400"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9h35 – 9h55</a:t>
            </a: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93A116E-4A36-7943-9D4B-90A9633EC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432721"/>
              </p:ext>
            </p:extLst>
          </p:nvPr>
        </p:nvGraphicFramePr>
        <p:xfrm>
          <a:off x="435388" y="7091127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CALCUL MENTAL</a:t>
                      </a:r>
                    </a:p>
                    <a:p>
                      <a:pPr algn="ctr"/>
                      <a:r>
                        <a:rPr lang="fr-FR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  <a:p>
                      <a:pPr algn="ctr"/>
                      <a:endParaRPr lang="fr-FR" sz="600" b="1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Quel est le chiffre des dixièmes dans…</a:t>
                      </a:r>
                    </a:p>
                    <a:p>
                      <a:pPr algn="ctr"/>
                      <a:r>
                        <a:rPr lang="fr-FR" sz="1100" b="0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Ardoise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5392" y="3778251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8F8FAADA-D326-5E4D-8EAC-B6116128D51A}"/>
              </a:ext>
            </a:extLst>
          </p:cNvPr>
          <p:cNvSpPr/>
          <p:nvPr/>
        </p:nvSpPr>
        <p:spPr>
          <a:xfrm>
            <a:off x="435388" y="685079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CDE8FB"/>
          </a:solidFill>
          <a:ln w="25400"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9h55 – 10h10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88" y="9598506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B01B4FB4-0EAA-424B-858A-7EE5122E4F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345047"/>
              </p:ext>
            </p:extLst>
          </p:nvPr>
        </p:nvGraphicFramePr>
        <p:xfrm>
          <a:off x="435388" y="8556147"/>
          <a:ext cx="668889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ÉCRITURE</a:t>
                      </a:r>
                    </a:p>
                    <a:p>
                      <a:pPr algn="ctr"/>
                      <a:r>
                        <a:rPr lang="fr-FR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rendez-vous des stylos</a:t>
                      </a:r>
                    </a:p>
                    <a:p>
                      <a:pPr algn="ctr"/>
                      <a:endParaRPr lang="fr-FR" sz="600" b="1" i="0" u="none" strike="noStrike" kern="120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Cartes avec contraintes à piocher</a:t>
                      </a:r>
                      <a:endParaRPr lang="fr-FR" sz="1100" b="0" i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cahier du jour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9" name="Rectangle : avec coins arrondis en haut 18">
            <a:extLst>
              <a:ext uri="{FF2B5EF4-FFF2-40B4-BE49-F238E27FC236}">
                <a16:creationId xmlns:a16="http://schemas.microsoft.com/office/drawing/2014/main" id="{F987B87A-8539-7C40-AE6D-94F097787967}"/>
              </a:ext>
            </a:extLst>
          </p:cNvPr>
          <p:cNvSpPr/>
          <p:nvPr/>
        </p:nvSpPr>
        <p:spPr>
          <a:xfrm>
            <a:off x="435388" y="831581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CDE8FB"/>
          </a:solidFill>
          <a:ln w="25400"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10h10-10h20</a:t>
            </a:r>
          </a:p>
        </p:txBody>
      </p:sp>
    </p:spTree>
    <p:extLst>
      <p:ext uri="{BB962C8B-B14F-4D97-AF65-F5344CB8AC3E}">
        <p14:creationId xmlns:p14="http://schemas.microsoft.com/office/powerpoint/2010/main" val="2844389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22E26C37-5549-FA40-9825-FC485C06B2F5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749621"/>
              </p:ext>
            </p:extLst>
          </p:nvPr>
        </p:nvGraphicFramePr>
        <p:xfrm>
          <a:off x="435388" y="594907"/>
          <a:ext cx="668889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sommative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Évaluation</a:t>
                      </a:r>
                    </a:p>
                  </a:txBody>
                  <a:tcPr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CDE8FB"/>
          </a:solidFill>
          <a:ln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256242"/>
              </p:ext>
            </p:extLst>
          </p:nvPr>
        </p:nvGraphicFramePr>
        <p:xfrm>
          <a:off x="435387" y="1909792"/>
          <a:ext cx="6688898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NUMÉRATION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</a:t>
                      </a:r>
                    </a:p>
                    <a:p>
                      <a:pPr algn="ctr"/>
                      <a:endParaRPr lang="fr-FR" sz="600" b="1" u="sng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 </a:t>
                      </a:r>
                      <a:r>
                        <a:rPr lang="fr-FR" sz="110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Lire, écrire des nombres décimaux</a:t>
                      </a:r>
                    </a:p>
                    <a:p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décimaux sur ardoise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sur tableau de numération du type : 24 unités 45 centièmes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Ardoise</a:t>
                      </a:r>
                      <a:endParaRPr lang="fr-FR" sz="11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4" name="Rectangle : avec coins arrondis en haut 23">
            <a:extLst>
              <a:ext uri="{FF2B5EF4-FFF2-40B4-BE49-F238E27FC236}">
                <a16:creationId xmlns:a16="http://schemas.microsoft.com/office/drawing/2014/main" id="{8CDD1843-D31B-384C-BD2D-7557EF33D261}"/>
              </a:ext>
            </a:extLst>
          </p:cNvPr>
          <p:cNvSpPr/>
          <p:nvPr/>
        </p:nvSpPr>
        <p:spPr>
          <a:xfrm>
            <a:off x="435388" y="345927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CDE8FB"/>
          </a:solidFill>
          <a:ln w="25400"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10h30 – 10h50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F1769739-A3AC-D242-818C-C4C16F298D89}"/>
              </a:ext>
            </a:extLst>
          </p:cNvPr>
          <p:cNvSpPr/>
          <p:nvPr/>
        </p:nvSpPr>
        <p:spPr>
          <a:xfrm>
            <a:off x="435387" y="165954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CDE8FB"/>
          </a:solidFill>
          <a:ln w="25400"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10h50 – 11h30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209099-2EF7-4C4A-9B1A-C5125F2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199290"/>
              </p:ext>
            </p:extLst>
          </p:nvPr>
        </p:nvGraphicFramePr>
        <p:xfrm>
          <a:off x="435356" y="3867384"/>
          <a:ext cx="668889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LECTURE ET COMPRÉHENSION DE L’ÉCRIT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Silence, on lit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bibliothèque de classe</a:t>
                      </a:r>
                    </a:p>
                  </a:txBody>
                  <a:tcPr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7" name="Rectangle : avec coins arrondis en haut 16">
            <a:extLst>
              <a:ext uri="{FF2B5EF4-FFF2-40B4-BE49-F238E27FC236}">
                <a16:creationId xmlns:a16="http://schemas.microsoft.com/office/drawing/2014/main" id="{623E9952-EA94-0145-88A0-99F59957E9E1}"/>
              </a:ext>
            </a:extLst>
          </p:cNvPr>
          <p:cNvSpPr/>
          <p:nvPr/>
        </p:nvSpPr>
        <p:spPr>
          <a:xfrm>
            <a:off x="435356" y="361713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CDE8FB"/>
          </a:solidFill>
          <a:ln w="25400"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13h20 – 13h40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72" y="3307585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266F700E-DD1C-4848-9E65-32AC17BFA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926555"/>
              </p:ext>
            </p:extLst>
          </p:nvPr>
        </p:nvGraphicFramePr>
        <p:xfrm>
          <a:off x="435356" y="6224961"/>
          <a:ext cx="6688898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GRAMMAIRE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COD et COI</a:t>
                      </a:r>
                    </a:p>
                    <a:p>
                      <a:pPr algn="ctr"/>
                      <a:endParaRPr lang="fr-FR" sz="600" b="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</a:t>
                      </a:r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Identifier des COD et COI</a:t>
                      </a: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formative</a:t>
                      </a: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Exercice 3 : Transformer un adjectif en complément du nom et vice versa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Exercices polycopiés 1,2, 3 parcours EDL + cahier du jour page 56</a:t>
                      </a:r>
                    </a:p>
                  </a:txBody>
                  <a:tcPr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B6D34A4D-9AE7-E343-A880-9E7B8EB5FB4E}"/>
              </a:ext>
            </a:extLst>
          </p:cNvPr>
          <p:cNvSpPr/>
          <p:nvPr/>
        </p:nvSpPr>
        <p:spPr>
          <a:xfrm>
            <a:off x="435356" y="5974712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CDE8FB"/>
          </a:solidFill>
          <a:ln w="25400"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14h – 14h40</a:t>
            </a:r>
          </a:p>
        </p:txBody>
      </p:sp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id="{10CE0F8F-72F2-5846-B0C9-571AD0DE8D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936012"/>
              </p:ext>
            </p:extLst>
          </p:nvPr>
        </p:nvGraphicFramePr>
        <p:xfrm>
          <a:off x="435362" y="4919372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15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MATHÉMATIQUES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Calcul posé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20" name="Rectangle : avec coins arrondis en haut 19">
            <a:extLst>
              <a:ext uri="{FF2B5EF4-FFF2-40B4-BE49-F238E27FC236}">
                <a16:creationId xmlns:a16="http://schemas.microsoft.com/office/drawing/2014/main" id="{08E526B9-DB0C-6B4D-A386-DD20CBE2E60C}"/>
              </a:ext>
            </a:extLst>
          </p:cNvPr>
          <p:cNvSpPr/>
          <p:nvPr/>
        </p:nvSpPr>
        <p:spPr>
          <a:xfrm>
            <a:off x="435362" y="468103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CDE8FB"/>
          </a:solidFill>
          <a:ln w="25400"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13h40 – 14h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969C258-D5A9-B349-BBE5-D09A747B8118}"/>
              </a:ext>
            </a:extLst>
          </p:cNvPr>
          <p:cNvSpPr/>
          <p:nvPr/>
        </p:nvSpPr>
        <p:spPr>
          <a:xfrm>
            <a:off x="435388" y="7840552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 + JEU DES BUZZERS</a:t>
            </a:r>
          </a:p>
        </p:txBody>
      </p:sp>
      <p:graphicFrame>
        <p:nvGraphicFramePr>
          <p:cNvPr id="32" name="Tableau 31">
            <a:extLst>
              <a:ext uri="{FF2B5EF4-FFF2-40B4-BE49-F238E27FC236}">
                <a16:creationId xmlns:a16="http://schemas.microsoft.com/office/drawing/2014/main" id="{7575250F-CE49-C64A-8022-52399DB53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164375"/>
              </p:ext>
            </p:extLst>
          </p:nvPr>
        </p:nvGraphicFramePr>
        <p:xfrm>
          <a:off x="435396" y="8390708"/>
          <a:ext cx="668889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ÉDUCATION PHYSIQUE ET SPORTIVE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course d’orientation</a:t>
                      </a:r>
                    </a:p>
                    <a:p>
                      <a:pPr algn="ctr"/>
                      <a:endParaRPr lang="fr-FR" sz="600" b="1" u="none" kern="120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Séance 3 </a:t>
                      </a:r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Si situer / « La chasse aux erreurs »</a:t>
                      </a: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 vingtaine d’œufs sont disséminés dans la cour de récréation. Il faut relever les erreurs d’emplacement des œufs par rapport aux indications du plan.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- 4 groupes de 3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100" b="0" i="0" u="none" dirty="0" err="1">
                          <a:solidFill>
                            <a:schemeClr val="tx1"/>
                          </a:solidFill>
                          <a:latin typeface="+mj-lt"/>
                        </a:rPr>
                        <a:t>oeufs</a:t>
                      </a: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 en plastique de couleur avec des lettres inscrites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plans pour les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Corrections pour l’E.</a:t>
                      </a:r>
                    </a:p>
                  </a:txBody>
                  <a:tcPr>
                    <a:lnL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DE8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33" name="Rectangle : avec coins arrondis en haut 32">
            <a:extLst>
              <a:ext uri="{FF2B5EF4-FFF2-40B4-BE49-F238E27FC236}">
                <a16:creationId xmlns:a16="http://schemas.microsoft.com/office/drawing/2014/main" id="{2B8EDBD5-ECA7-3846-9403-E21A3D0F4FEA}"/>
              </a:ext>
            </a:extLst>
          </p:cNvPr>
          <p:cNvSpPr/>
          <p:nvPr/>
        </p:nvSpPr>
        <p:spPr>
          <a:xfrm>
            <a:off x="435396" y="814045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CDE8FB"/>
          </a:solidFill>
          <a:ln w="25400"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15h – 15h55</a:t>
            </a:r>
          </a:p>
        </p:txBody>
      </p:sp>
    </p:spTree>
    <p:extLst>
      <p:ext uri="{BB962C8B-B14F-4D97-AF65-F5344CB8AC3E}">
        <p14:creationId xmlns:p14="http://schemas.microsoft.com/office/powerpoint/2010/main" val="41728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>
                <a:latin typeface="Springwood Line DEMO" pitchFamily="2" charset="77"/>
              </a:rPr>
              <a:t>Lundi 1er mars 2021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DEEB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/>
        </p:nvGraphicFramePr>
        <p:xfrm>
          <a:off x="435388" y="1227423"/>
          <a:ext cx="668889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PRATIQUES ARTISTIQUES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Arts plastiques</a:t>
                      </a:r>
                    </a:p>
                    <a:p>
                      <a:pPr algn="ctr"/>
                      <a:endParaRPr lang="fr-FR" sz="600" b="1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n°2 autour des illusions d’optique (à TERMINER !)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règle, crayon à papier, feutres, feuilles de dessin blanc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5388" y="99781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EEBF2"/>
          </a:solidFill>
          <a:ln w="25400"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 – 8h45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6F4030E-3DC8-8E44-9963-AB5C22FB7314}"/>
              </a:ext>
            </a:extLst>
          </p:cNvPr>
          <p:cNvGraphicFramePr>
            <a:graphicFrameLocks noGrp="1"/>
          </p:cNvGraphicFramePr>
          <p:nvPr/>
        </p:nvGraphicFramePr>
        <p:xfrm>
          <a:off x="436371" y="2554567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</a:t>
                      </a:r>
                      <a:endParaRPr lang="fr-FR" sz="12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10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Dans cette phrase, indique la classe grammaticale des mots.</a:t>
                      </a:r>
                    </a:p>
                    <a:p>
                      <a:r>
                        <a:rPr lang="fr-FR" sz="1100" i="1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Tableau et étiquettes classes grammaticales</a:t>
                      </a:r>
                    </a:p>
                  </a:txBody>
                  <a:tcPr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6744C16-AE54-9A42-A48B-D974579B9621}"/>
              </a:ext>
            </a:extLst>
          </p:cNvPr>
          <p:cNvGraphicFramePr>
            <a:graphicFrameLocks noGrp="1"/>
          </p:cNvGraphicFramePr>
          <p:nvPr/>
        </p:nvGraphicFramePr>
        <p:xfrm>
          <a:off x="435390" y="4326022"/>
          <a:ext cx="66889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15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62156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ÉTUDE DE LA LANGUE</a:t>
                      </a:r>
                    </a:p>
                  </a:txBody>
                  <a:tcPr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DEEBF2"/>
          </a:solidFill>
          <a:ln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3A4D78B-4ABD-6B46-839F-5497604F0546}"/>
              </a:ext>
            </a:extLst>
          </p:cNvPr>
          <p:cNvGraphicFramePr>
            <a:graphicFrameLocks noGrp="1"/>
          </p:cNvGraphicFramePr>
          <p:nvPr/>
        </p:nvGraphicFramePr>
        <p:xfrm>
          <a:off x="435390" y="5609830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466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02432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Dictée</a:t>
                      </a:r>
                    </a:p>
                    <a:p>
                      <a:pPr algn="ctr"/>
                      <a:endParaRPr lang="fr-FR" sz="6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 terrasses.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Cahier du jour</a:t>
                      </a:r>
                    </a:p>
                  </a:txBody>
                  <a:tcPr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2B2823F0-F445-9842-9BE5-F9A77B740741}"/>
              </a:ext>
            </a:extLst>
          </p:cNvPr>
          <p:cNvSpPr/>
          <p:nvPr/>
        </p:nvSpPr>
        <p:spPr>
          <a:xfrm>
            <a:off x="436367" y="2299870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EEBF2"/>
          </a:solidFill>
          <a:ln w="25400"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8h45 – 9h05</a:t>
            </a:r>
          </a:p>
        </p:txBody>
      </p:sp>
      <p:sp>
        <p:nvSpPr>
          <p:cNvPr id="22" name="Rectangle : avec coins arrondis en haut 21">
            <a:extLst>
              <a:ext uri="{FF2B5EF4-FFF2-40B4-BE49-F238E27FC236}">
                <a16:creationId xmlns:a16="http://schemas.microsoft.com/office/drawing/2014/main" id="{BB15C38C-C790-954F-8D91-05F5F10DD1B8}"/>
              </a:ext>
            </a:extLst>
          </p:cNvPr>
          <p:cNvSpPr/>
          <p:nvPr/>
        </p:nvSpPr>
        <p:spPr>
          <a:xfrm>
            <a:off x="435390" y="408768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EEBF2"/>
          </a:solidFill>
          <a:ln w="25400"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9h15 – 9h35</a:t>
            </a:r>
          </a:p>
        </p:txBody>
      </p:sp>
      <p:sp>
        <p:nvSpPr>
          <p:cNvPr id="23" name="Rectangle : avec coins arrondis en haut 22">
            <a:extLst>
              <a:ext uri="{FF2B5EF4-FFF2-40B4-BE49-F238E27FC236}">
                <a16:creationId xmlns:a16="http://schemas.microsoft.com/office/drawing/2014/main" id="{480A6992-5533-894A-B867-678327FF3A2F}"/>
              </a:ext>
            </a:extLst>
          </p:cNvPr>
          <p:cNvSpPr/>
          <p:nvPr/>
        </p:nvSpPr>
        <p:spPr>
          <a:xfrm>
            <a:off x="435388" y="538022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EEBF2"/>
          </a:solidFill>
          <a:ln w="25400"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9h35 – 9h55</a:t>
            </a: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C93A116E-4A36-7943-9D4B-90A9633EC82A}"/>
              </a:ext>
            </a:extLst>
          </p:cNvPr>
          <p:cNvGraphicFramePr>
            <a:graphicFrameLocks noGrp="1"/>
          </p:cNvGraphicFramePr>
          <p:nvPr/>
        </p:nvGraphicFramePr>
        <p:xfrm>
          <a:off x="435388" y="7091127"/>
          <a:ext cx="66888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CALCUL MENTAL</a:t>
                      </a:r>
                    </a:p>
                    <a:p>
                      <a:pPr algn="ctr"/>
                      <a:r>
                        <a:rPr lang="fr-FR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  <a:p>
                      <a:pPr algn="ctr"/>
                      <a:endParaRPr lang="fr-FR" sz="600" b="1" u="none" strike="noStrik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Quel est le chiffre des dixièmes dans…</a:t>
                      </a:r>
                    </a:p>
                    <a:p>
                      <a:pPr algn="ctr"/>
                      <a:r>
                        <a:rPr lang="fr-FR" sz="1100" b="0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Ardoise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5392" y="3778251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6" name="Rectangle : avec coins arrondis en haut 25">
            <a:extLst>
              <a:ext uri="{FF2B5EF4-FFF2-40B4-BE49-F238E27FC236}">
                <a16:creationId xmlns:a16="http://schemas.microsoft.com/office/drawing/2014/main" id="{8F8FAADA-D326-5E4D-8EAC-B6116128D51A}"/>
              </a:ext>
            </a:extLst>
          </p:cNvPr>
          <p:cNvSpPr/>
          <p:nvPr/>
        </p:nvSpPr>
        <p:spPr>
          <a:xfrm>
            <a:off x="435388" y="685079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EEBF2"/>
          </a:solidFill>
          <a:ln w="25400"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9h55 – 10h10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88" y="9598506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B01B4FB4-0EAA-424B-858A-7EE5122E4F36}"/>
              </a:ext>
            </a:extLst>
          </p:cNvPr>
          <p:cNvGraphicFramePr>
            <a:graphicFrameLocks noGrp="1"/>
          </p:cNvGraphicFramePr>
          <p:nvPr/>
        </p:nvGraphicFramePr>
        <p:xfrm>
          <a:off x="435388" y="8556147"/>
          <a:ext cx="668889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812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71408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ÉCRITURE</a:t>
                      </a:r>
                    </a:p>
                    <a:p>
                      <a:pPr algn="ctr"/>
                      <a:r>
                        <a:rPr lang="fr-FR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rendez-vous des stylos</a:t>
                      </a:r>
                    </a:p>
                    <a:p>
                      <a:pPr algn="ctr"/>
                      <a:endParaRPr lang="fr-FR" sz="600" b="1" i="0" u="none" strike="noStrike" kern="120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Cartes avec contraintes à piocher</a:t>
                      </a:r>
                      <a:endParaRPr lang="fr-FR" sz="1100" b="0" i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cahier du jour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EEB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9" name="Rectangle : avec coins arrondis en haut 18">
            <a:extLst>
              <a:ext uri="{FF2B5EF4-FFF2-40B4-BE49-F238E27FC236}">
                <a16:creationId xmlns:a16="http://schemas.microsoft.com/office/drawing/2014/main" id="{F987B87A-8539-7C40-AE6D-94F097787967}"/>
              </a:ext>
            </a:extLst>
          </p:cNvPr>
          <p:cNvSpPr/>
          <p:nvPr/>
        </p:nvSpPr>
        <p:spPr>
          <a:xfrm>
            <a:off x="435388" y="8315819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DEEBF2"/>
          </a:solidFill>
          <a:ln w="25400"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10h10-10h20</a:t>
            </a:r>
          </a:p>
        </p:txBody>
      </p:sp>
    </p:spTree>
    <p:extLst>
      <p:ext uri="{BB962C8B-B14F-4D97-AF65-F5344CB8AC3E}">
        <p14:creationId xmlns:p14="http://schemas.microsoft.com/office/powerpoint/2010/main" val="2257358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2" id="{925615E7-761C-AD45-A2EA-4E9783A4B3DB}" vid="{7AAAD923-143F-D64E-80AB-F3EDB7464CC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17</TotalTime>
  <Words>2735</Words>
  <Application>Microsoft Macintosh PowerPoint</Application>
  <PresentationFormat>Personnalisé</PresentationFormat>
  <Paragraphs>575</Paragraphs>
  <Slides>10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KG Miss Kindergarten</vt:lpstr>
      <vt:lpstr>Springwood Line DEMO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1</cp:revision>
  <dcterms:created xsi:type="dcterms:W3CDTF">2022-05-01T16:38:42Z</dcterms:created>
  <dcterms:modified xsi:type="dcterms:W3CDTF">2022-05-01T16:56:07Z</dcterms:modified>
</cp:coreProperties>
</file>