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  <p:sldId id="262" r:id="rId4"/>
    <p:sldId id="263" r:id="rId5"/>
    <p:sldId id="260" r:id="rId6"/>
    <p:sldId id="264" r:id="rId7"/>
    <p:sldId id="257" r:id="rId8"/>
    <p:sldId id="259" r:id="rId9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44"/>
    <p:restoredTop sz="95964"/>
  </p:normalViewPr>
  <p:slideViewPr>
    <p:cSldViewPr snapToGrid="0" snapToObjects="1">
      <p:cViewPr>
        <p:scale>
          <a:sx n="105" d="100"/>
          <a:sy n="105" d="100"/>
        </p:scale>
        <p:origin x="79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26/04/2022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796395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26/04/2022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19071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26/04/2022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67783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26/04/2022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825724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26/04/2022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2738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26/04/2022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11338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26/04/2022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45360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26/04/2022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770971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26/04/2022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4985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26/04/2022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69474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F3C94-5A22-E24E-B9A3-F14FF364A29A}" type="datetimeFigureOut">
              <a:rPr lang="fr-GP" smtClean="0"/>
              <a:t>26/04/2022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04237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F3C94-5A22-E24E-B9A3-F14FF364A29A}" type="datetimeFigureOut">
              <a:rPr lang="fr-GP" smtClean="0"/>
              <a:t>26/04/2022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D676A-6532-E544-8B6F-FF41701BD88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795341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1jour1actu.com/info-animee/comment-ca-marche-internet" TargetMode="External"/><Relationship Id="rId2" Type="http://schemas.openxmlformats.org/officeDocument/2006/relationships/hyperlink" Target="https://www.francetvinfo.fr/internet/securite-sur-internet/internet-des-cables-sous-marins-pour-faire-transiter-les-donnees_1532971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1jour1actu.com/info-animee/safer-internet-day-comment-utiliser-internet-sans-danger" TargetMode="External"/><Relationship Id="rId2" Type="http://schemas.openxmlformats.org/officeDocument/2006/relationships/hyperlink" Target="https://www.youtube.com/channel/UC9TY_E3W4NfKzNCOY23RAXQ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E97791-A337-034A-AF48-B00836658925}"/>
              </a:ext>
            </a:extLst>
          </p:cNvPr>
          <p:cNvSpPr/>
          <p:nvPr/>
        </p:nvSpPr>
        <p:spPr>
          <a:xfrm>
            <a:off x="0" y="7200193"/>
            <a:ext cx="10691814" cy="359482"/>
          </a:xfrm>
          <a:prstGeom prst="rect">
            <a:avLst/>
          </a:prstGeom>
          <a:solidFill>
            <a:srgbClr val="C3E686"/>
          </a:solidFill>
          <a:ln>
            <a:solidFill>
              <a:srgbClr val="C3E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177D897-DA96-AA46-8824-84BC04A94A3F}"/>
              </a:ext>
            </a:extLst>
          </p:cNvPr>
          <p:cNvSpPr txBox="1"/>
          <p:nvPr/>
        </p:nvSpPr>
        <p:spPr>
          <a:xfrm>
            <a:off x="255040" y="89781"/>
            <a:ext cx="1018173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Programmations annuelles   </a:t>
            </a:r>
            <a:r>
              <a:rPr lang="fr-FR" sz="2800" dirty="0">
                <a:latin typeface="KG Second Chances Solid" panose="02000000000000000000" pitchFamily="2" charset="77"/>
              </a:rPr>
              <a:t>Mathématiques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B9D2AE36-7470-EB4C-8031-C5E40ABA58D2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C3E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2EC30883-5EA7-754A-86CA-C40D743CD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030806"/>
              </p:ext>
            </p:extLst>
          </p:nvPr>
        </p:nvGraphicFramePr>
        <p:xfrm>
          <a:off x="384945" y="922279"/>
          <a:ext cx="992192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Nombres et calcul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r>
                        <a:rPr lang="fr-GP" sz="1200" b="1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j-lt"/>
                        </a:rPr>
                        <a:t>Utiliser et représenter les grands nombres entiers, des fractions simples, les nombres décimaux</a:t>
                      </a:r>
                    </a:p>
                  </a:txBody>
                  <a:tcP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73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entiers jusqu’au milliard</a:t>
                      </a:r>
                    </a:p>
                    <a:p>
                      <a:pPr algn="ctr">
                        <a:spcAft>
                          <a:spcPts val="300"/>
                        </a:spcAft>
                      </a:pPr>
                      <a:endParaRPr lang="fr-FR" sz="600" b="1" dirty="0">
                        <a:effectLst/>
                        <a:latin typeface="+mj-lt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Comprendre et appliquer les règles de la numération </a:t>
                      </a:r>
                      <a:endParaRPr lang="fr-FR" sz="600" dirty="0"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Associer la désignation orale et la désignation écrite </a:t>
                      </a: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Déterminer la valeur de chacun des chiffres composant l’écriture d’un nombre entier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Composer et décomposer des nombres entiers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Placer des nombres entiers sur une demi-droite graduée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Ranger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Encadrer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Arrondir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entiers supérieurs au milliard</a:t>
                      </a:r>
                    </a:p>
                    <a:p>
                      <a:pPr algn="ctr">
                        <a:spcAft>
                          <a:spcPts val="300"/>
                        </a:spcAft>
                      </a:pPr>
                      <a:endParaRPr lang="fr-FR" sz="6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Comprendre et appliquer les règles de la numération </a:t>
                      </a:r>
                      <a:endParaRPr lang="fr-FR" sz="6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Associer la désignation orale et la désignation écrite </a:t>
                      </a: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Déterminer la valeur de chacun des chiffres composant l’écriture d’un nombre entier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Composer et décomposer des nombres entiers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Placer des nombres entiers sur une demi-droite graduée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nombres entiers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Ranger des nombres entiers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Encadrer des nombres entiers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Arrondir des nombres entiers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fractions simples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Lire et nommer des fractions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Écrire des fractions en lettres ou en chiffres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Représenter des fractions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Utiliser des fractions pour mesurer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Utiliser des fractions pour partager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fractions entre elles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fractions avec 1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Ranger des fractions</a:t>
                      </a:r>
                      <a:b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Décomposer des fractions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Placer des fractions sur une demi-droite graduée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Encadrer des fractions entre deux entiers consécutifs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fractions décimales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Utiliser des fractions décimales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Désigner des fractions décimales en chiffres et en lettres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Décomposer des fractions décimales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Passer d’une fraction décimale à un nombre décimal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nombres décimaux </a:t>
                      </a: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Associer la désignation orale et la désignation écrite des nombres décimaux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Déterminer la valeur de chacun des chiffres composant l’écriture d’un nombre décimal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Composer et décomposer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Ranger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Arrondir et encadrer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Intercaler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Placer des nombres décimaux sur une droite graduée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726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950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E97791-A337-034A-AF48-B00836658925}"/>
              </a:ext>
            </a:extLst>
          </p:cNvPr>
          <p:cNvSpPr/>
          <p:nvPr/>
        </p:nvSpPr>
        <p:spPr>
          <a:xfrm>
            <a:off x="0" y="7200193"/>
            <a:ext cx="10691814" cy="359482"/>
          </a:xfrm>
          <a:prstGeom prst="rect">
            <a:avLst/>
          </a:prstGeom>
          <a:solidFill>
            <a:srgbClr val="C3E686"/>
          </a:solidFill>
          <a:ln>
            <a:solidFill>
              <a:srgbClr val="C3E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2EC30883-5EA7-754A-86CA-C40D743CD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363928"/>
              </p:ext>
            </p:extLst>
          </p:nvPr>
        </p:nvGraphicFramePr>
        <p:xfrm>
          <a:off x="384945" y="201557"/>
          <a:ext cx="992192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Nombres et calcul (suite)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r>
                        <a:rPr lang="fr-GP" sz="1200" b="1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j-lt"/>
                        </a:rPr>
                        <a:t>Calculer avec des nombres entiers et des nombres décimaux</a:t>
                      </a:r>
                    </a:p>
                  </a:txBody>
                  <a:tcP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73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additions et soustractions avec des nombres entiers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Vérifier la vraisemblance d’un résultat en calculant l’ordre de grandeur d’une addition ou d’une soustraction </a:t>
                      </a:r>
                      <a:endParaRPr lang="fr-FR" sz="1200" b="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en ligne des additions et des soustractions avec des nombres entiers </a:t>
                      </a:r>
                      <a:endParaRPr lang="fr-FR" sz="1200" b="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Poser et calculer des additions et des soustractions avec des nombres entiers </a:t>
                      </a:r>
                      <a:endParaRPr lang="fr-FR" sz="1200" b="0" dirty="0"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multiplications avec des nombres entiers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Vérifier la vraisemblance d’un résultat en calculant l’ordre de grandeur d’une multiplication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en ligne des multiplications avec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Poser et calculer des multiplications avec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Multiples et diviseurs </a:t>
                      </a:r>
                      <a:endParaRPr lang="fr-FR" sz="1200" b="1" i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les multiples et les diviseurs d’un nombre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les critères de divisibilité d’un nombre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600" b="1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divisions avec des nombres entiers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en ligne des divisions avec des nombres entiers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Poser et calculer des divisions avec des nombres entiers (1 chiffre au diviseur)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Poser et calculer des divisions avec des nombres entiers (2 chiffres au diviseur)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additions et soustractions avec des nombres décimaux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Vérifier la vraisemblance d’un résultat en calculant l’ordre de grandeur d’une addition ou soustraction avec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en ligne des additions et des soustractions avec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Poser et calculer des additions et des soustractions avec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multiplications et divisions d’un nombre décimal par un nombre entier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Vérifier la vraisemblance d’un résultat en calculant l’ordre de grandeur d’une multiplication avec des nombres décimaux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en ligne des multiplications et divisions d’un nombre décimal par un nombre entier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Poser et calculer des multiplications et divisions d’un nombre décimal par un nombre entier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726762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j-lt"/>
                        </a:rPr>
                        <a:t>Résoudre des problèmes en utilisant des fractions, des nombres décimaux et le calcul</a:t>
                      </a:r>
                    </a:p>
                  </a:txBody>
                  <a:tcP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013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Résoudre des problèmes de composition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Résoudre des problèmes de transformation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Prélever des données numériques à partir d’un tableau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Produire des tableaux organisant des données numériques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Résoudre des problèmes de comparaison (1)</a:t>
                      </a:r>
                    </a:p>
                    <a:p>
                      <a:pPr marL="171450" marR="0" lvl="0" indent="-1714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Prélever des données numériques à partir d’un graphique simple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Produire des graphiques simples organisant des données numériques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marL="171450" marR="0" lvl="0" indent="-1714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12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effectLst/>
                          <a:latin typeface="+mj-lt"/>
                        </a:rPr>
                        <a:t>- Résoudre des problèmes de configuration rectangulaire et produit cartésien</a:t>
                      </a: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GP" sz="1200" dirty="0">
                          <a:latin typeface="+mj-lt"/>
                        </a:rPr>
                        <a:t>- Résoudre des problèmes de multiplication</a:t>
                      </a: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Reconnaitre des situations de proportionnalité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Résoudre des problèmes de proportionnalité par la propriété de linéarité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- Résoudre des problèmes de division-</a:t>
                      </a:r>
                      <a:r>
                        <a:rPr lang="fr-FR" sz="1200" dirty="0" err="1">
                          <a:effectLst/>
                          <a:latin typeface="+mj-lt"/>
                        </a:rPr>
                        <a:t>quotition</a:t>
                      </a:r>
                      <a:r>
                        <a:rPr lang="fr-FR" sz="1200" dirty="0">
                          <a:effectLst/>
                          <a:latin typeface="+mj-lt"/>
                        </a:rPr>
                        <a:t>, division-partition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dirty="0">
                        <a:effectLst/>
                        <a:latin typeface="+mj-lt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-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Résoudre des problèmes de proportionnalité par le passage à l’unité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fr-FR" sz="600" dirty="0">
                        <a:effectLst/>
                        <a:latin typeface="+mj-lt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effectLst/>
                          <a:latin typeface="+mj-lt"/>
                        </a:rPr>
                        <a:t>-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Résoudre des problèmes de proportionnalité par la règle de trois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316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895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E97791-A337-034A-AF48-B00836658925}"/>
              </a:ext>
            </a:extLst>
          </p:cNvPr>
          <p:cNvSpPr/>
          <p:nvPr/>
        </p:nvSpPr>
        <p:spPr>
          <a:xfrm>
            <a:off x="0" y="7200193"/>
            <a:ext cx="10691814" cy="359482"/>
          </a:xfrm>
          <a:prstGeom prst="rect">
            <a:avLst/>
          </a:prstGeom>
          <a:solidFill>
            <a:srgbClr val="C3E686"/>
          </a:solidFill>
          <a:ln>
            <a:solidFill>
              <a:srgbClr val="C3E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177D897-DA96-AA46-8824-84BC04A94A3F}"/>
              </a:ext>
            </a:extLst>
          </p:cNvPr>
          <p:cNvSpPr txBox="1"/>
          <p:nvPr/>
        </p:nvSpPr>
        <p:spPr>
          <a:xfrm>
            <a:off x="255040" y="89781"/>
            <a:ext cx="1018173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Programmations annuelles   </a:t>
            </a:r>
            <a:r>
              <a:rPr lang="fr-FR" sz="2800" dirty="0">
                <a:latin typeface="KG Second Chances Solid" panose="02000000000000000000" pitchFamily="2" charset="77"/>
              </a:rPr>
              <a:t>Mathématiques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B9D2AE36-7470-EB4C-8031-C5E40ABA58D2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C3E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2EC30883-5EA7-754A-86CA-C40D743CD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700012"/>
              </p:ext>
            </p:extLst>
          </p:nvPr>
        </p:nvGraphicFramePr>
        <p:xfrm>
          <a:off x="384945" y="862319"/>
          <a:ext cx="992192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Espace et géométrie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Reconnaitre, nommer, décrire, reproduire, représenter, construire quelques solides et figures géométriques </a:t>
                      </a:r>
                      <a:endParaRPr lang="fr-FR" sz="1200" b="1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73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vocabulaire et les outils de la géométrie </a:t>
                      </a:r>
                    </a:p>
                    <a:p>
                      <a:pPr algn="ctr"/>
                      <a:endParaRPr lang="fr-FR" sz="600" dirty="0">
                        <a:effectLst/>
                        <a:latin typeface="+mj-lt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 vocabulaire de la géométrie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 codage de la géométrie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les outils de la géométrie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polygones </a:t>
                      </a:r>
                    </a:p>
                    <a:p>
                      <a:pPr algn="ctr"/>
                      <a:endParaRPr lang="fr-FR" sz="6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Reconnaitre des polygones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des familles de polygones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Décrire des polygones</a:t>
                      </a:r>
                      <a:b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Construire des polygones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600" b="1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cercles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 vocabulaire associé aux cercles : cercle, diamètre, rayon, centre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Décrire des cercles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Reproduire et construire des cercles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triangles particuliers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Reconnaitre des triangles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les propriétés des </a:t>
                      </a: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triangles particuliers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Reproduire des triangles particuliers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Construire des triangles particuliers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quadrilatères particuliers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Reconnaitre des quadrilatères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les propriétés des quadrilatères particuliers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Tracer des quadrilatères particuliers : carré, losange, rectangle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figures complexes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Décomposer des figures complexes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Reproduire des figures complexes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programmes de construction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Associer une figure et un programme de construction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Suivre un programme de construction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Compléter ou rédiger un programme de construction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726762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Reconnaitre et utiliser quelques relations géométriques </a:t>
                      </a:r>
                      <a:endParaRPr lang="fr-FR" sz="1200" b="1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endParaRPr lang="fr-FR" sz="12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63126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droites perpendiculaires et parallèles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Reconnaitre des droites perpendiculaires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Reconnaitre des droites parallèles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Tracer des droites perpendiculaires </a:t>
                      </a:r>
                      <a:r>
                        <a:rPr lang="fr-FR" sz="1200" dirty="0">
                          <a:effectLst/>
                          <a:latin typeface="+mj-lt"/>
                        </a:rPr>
                        <a:t>et 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parallèles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endParaRPr lang="fr-FR" sz="12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symétrie axiale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l’axe de symétrie d’une figure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Tracer l’axe de symétrie d’une figure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Construire le symétrique d’une figure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GP" sz="1200" dirty="0"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GP" sz="1200" dirty="0">
                        <a:highlight>
                          <a:srgbClr val="FFFF00"/>
                        </a:highlight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101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838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E97791-A337-034A-AF48-B00836658925}"/>
              </a:ext>
            </a:extLst>
          </p:cNvPr>
          <p:cNvSpPr/>
          <p:nvPr/>
        </p:nvSpPr>
        <p:spPr>
          <a:xfrm>
            <a:off x="0" y="7200193"/>
            <a:ext cx="10691814" cy="359482"/>
          </a:xfrm>
          <a:prstGeom prst="rect">
            <a:avLst/>
          </a:prstGeom>
          <a:solidFill>
            <a:srgbClr val="C3E686"/>
          </a:solidFill>
          <a:ln>
            <a:solidFill>
              <a:srgbClr val="C3E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177D897-DA96-AA46-8824-84BC04A94A3F}"/>
              </a:ext>
            </a:extLst>
          </p:cNvPr>
          <p:cNvSpPr txBox="1"/>
          <p:nvPr/>
        </p:nvSpPr>
        <p:spPr>
          <a:xfrm>
            <a:off x="255040" y="89781"/>
            <a:ext cx="1018173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Programmations annuelles   </a:t>
            </a:r>
            <a:r>
              <a:rPr lang="fr-FR" sz="2800" dirty="0">
                <a:latin typeface="KG Second Chances Solid" panose="02000000000000000000" pitchFamily="2" charset="77"/>
              </a:rPr>
              <a:t>Mathématiques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B9D2AE36-7470-EB4C-8031-C5E40ABA58D2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C3E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2EC30883-5EA7-754A-86CA-C40D743CD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462718"/>
              </p:ext>
            </p:extLst>
          </p:nvPr>
        </p:nvGraphicFramePr>
        <p:xfrm>
          <a:off x="384945" y="862319"/>
          <a:ext cx="992192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Grandeurs et mesures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Comparer, estimer, mesurer des grandeurs géométriques avec des nombres entiers et des nombres décimaux : longueur (périmètre), aire, volume, angle. Utiliser le lexique, les unités, les instruments de mesures spécifiques de ces grandeurs </a:t>
                      </a:r>
                      <a:endParaRPr lang="fr-FR" sz="1200" b="1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73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mesures de longueurs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les unités de longueurs et leurs équivalences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Estimer les unités de longueurs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avec des longueurs</a:t>
                      </a:r>
                      <a:b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Convertir des longueurs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6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longueurs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algn="ctr"/>
                      <a:endParaRPr lang="fr-FR" sz="600" b="0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périmètres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Mesurer et calculer des périmètres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périmètres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Tracer des polygones en fonction de leur périmètre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Utiliser des formules pour calculer le périmètre du carré et du rectangle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mesures de durées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Connaitre les unités de durées et leurs équivalences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Lire l’heure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Convertir les unités de durées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avec des durées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Déterminer un instant à partir de la connaissance d’un instant et d’une durée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Calculer la durée écoulée entre deux instants donnés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angles </a:t>
                      </a:r>
                      <a:endParaRPr lang="fr-FR" sz="1200" b="1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des angles dans une figure géométrique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Estimer puis vérifier, en utilisant l’équerre, qu'un angle est droit, aigu ou obtus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angles en ayant recours ou non à leur mesure par superposition avec un calque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Reproduire des angles 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726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993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E97791-A337-034A-AF48-B00836658925}"/>
              </a:ext>
            </a:extLst>
          </p:cNvPr>
          <p:cNvSpPr/>
          <p:nvPr/>
        </p:nvSpPr>
        <p:spPr>
          <a:xfrm>
            <a:off x="0" y="7200193"/>
            <a:ext cx="10691814" cy="359482"/>
          </a:xfrm>
          <a:prstGeom prst="rect">
            <a:avLst/>
          </a:prstGeom>
          <a:solidFill>
            <a:srgbClr val="C3E686"/>
          </a:solidFill>
          <a:ln>
            <a:solidFill>
              <a:srgbClr val="C3E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177D897-DA96-AA46-8824-84BC04A94A3F}"/>
              </a:ext>
            </a:extLst>
          </p:cNvPr>
          <p:cNvSpPr txBox="1"/>
          <p:nvPr/>
        </p:nvSpPr>
        <p:spPr>
          <a:xfrm>
            <a:off x="255040" y="89781"/>
            <a:ext cx="1018173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rituels hebdomadaires                 </a:t>
            </a:r>
            <a:r>
              <a:rPr lang="fr-FR" sz="2800" dirty="0">
                <a:latin typeface="KG Second Chances Solid" panose="02000000000000000000" pitchFamily="2" charset="77"/>
              </a:rPr>
              <a:t>Français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B9D2AE36-7470-EB4C-8031-C5E40ABA58D2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C3E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2EC30883-5EA7-754A-86CA-C40D743CD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150464"/>
              </p:ext>
            </p:extLst>
          </p:nvPr>
        </p:nvGraphicFramePr>
        <p:xfrm>
          <a:off x="384945" y="864223"/>
          <a:ext cx="992192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 Lecture – Écriture – Étude de la langue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D1CECE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Contrôler sa compréhension et adopter un comportement de lecteur autonome </a:t>
                      </a:r>
                      <a:endParaRPr lang="fr-FR" sz="1200" dirty="0">
                        <a:solidFill>
                          <a:srgbClr val="D1CECE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73380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1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Les petits devins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b="1" i="1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Trouver le sens d’un mot grâce au contexte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Interpréter les marques </a:t>
                      </a:r>
                      <a:r>
                        <a:rPr lang="fr-FR" sz="1200" b="0" i="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morpho-syntaxiques</a:t>
                      </a:r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Faire des inférences</a:t>
                      </a:r>
                    </a:p>
                  </a:txBody>
                  <a:tcP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482620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D1CECE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Rédiger des écrits variés</a:t>
                      </a:r>
                    </a:p>
                  </a:txBody>
                  <a:tcP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696271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Écrits courts </a:t>
                      </a:r>
                      <a:endParaRPr lang="fr-FR" sz="1200" b="1" i="1" dirty="0">
                        <a:effectLst/>
                        <a:latin typeface="+mj-lt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Joggings d’</a:t>
                      </a:r>
                      <a:r>
                        <a:rPr lang="fr-FR" sz="1200" b="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écriture</a:t>
                      </a: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sujets à visée narrative, descriptive, injonctive, explicative ou argumentative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G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003859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D1CECE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Identifier les constituants d’une phrase simple. Se repérer dans la phrase complexe </a:t>
                      </a:r>
                      <a:endParaRPr lang="fr-FR" sz="1200" b="1" dirty="0">
                        <a:solidFill>
                          <a:srgbClr val="D1CECE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endParaRPr lang="fr-FR" sz="6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3898110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Analyse grammaticale / Construction de phrases / Gymnastique grammaticale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1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la classe grammaticale de mots</a:t>
                      </a:r>
                      <a:endParaRPr lang="fr-FR" sz="6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Constituer des phrases à partir de classes de mots imposées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Gymnastique grammaticale</a:t>
                      </a:r>
                    </a:p>
                  </a:txBody>
                  <a:tcP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endParaRPr lang="fr-FR" sz="12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Analyse grammaticale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1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Identifier la classe grammaticale de mots</a:t>
                      </a:r>
                      <a:endParaRPr lang="fr-FR" sz="6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Constituer des phrases à partir de classes de mots imposées</a:t>
                      </a: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endParaRPr lang="fr-FR" sz="12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endParaRPr lang="fr-FR" sz="12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771137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D1CECE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Acquérir l’orthographe grammaticale </a:t>
                      </a:r>
                      <a:endParaRPr lang="fr-FR" sz="1200" b="1" dirty="0">
                        <a:solidFill>
                          <a:srgbClr val="D1CECE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endParaRPr lang="fr-FR" sz="12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7109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1" i="1" dirty="0">
                          <a:effectLst/>
                          <a:latin typeface="+mj-lt"/>
                        </a:rPr>
                        <a:t>Transposition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u="sng" dirty="0">
                          <a:effectLst/>
                          <a:latin typeface="+mj-lt"/>
                        </a:rPr>
                        <a:t>Textes 1 à 7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1" i="1" dirty="0">
                        <a:effectLst/>
                        <a:latin typeface="+mj-lt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dirty="0">
                          <a:effectLst/>
                          <a:latin typeface="+mj-lt"/>
                        </a:rPr>
                        <a:t>- Réécrire un texte en changeant le genre et/ou le nombre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i="0" dirty="0">
                        <a:effectLst/>
                        <a:latin typeface="+mj-lt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dirty="0">
                          <a:effectLst/>
                          <a:latin typeface="+mj-lt"/>
                        </a:rPr>
                        <a:t>- Réécrire un texte en changeant le temps : présent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i="0" dirty="0">
                        <a:effectLst/>
                        <a:latin typeface="+mj-lt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dirty="0">
                          <a:effectLst/>
                          <a:latin typeface="+mj-lt"/>
                        </a:rPr>
                        <a:t>- Réécrire un texte en changeant la personne</a:t>
                      </a:r>
                    </a:p>
                  </a:txBody>
                  <a:tcPr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Transposition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Textes 8 à 14</a:t>
                      </a:r>
                      <a:endParaRPr lang="fr-FR" sz="1200" b="0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1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Réécrire un texte en changeant le genre et/ou le nombre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Réécrire un texte en changeant le temps : présent-imparfait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Réécrire un texte en changeant la personne</a:t>
                      </a: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Transposition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Textes 15 à 21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1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Réécrire un texte en changeant le genre et/ou le nombre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Réécrire un texte en changeant le temps : imparfait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Réécrire un texte en changeant la personne</a:t>
                      </a: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Transposition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Textes 22 à 28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1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Réécrire un texte en changeant le genre et/ou le nombre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Réécrire un texte en changeant le temps : passé composé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Réécrire un texte en changeant la personne</a:t>
                      </a: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Transposition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u="sng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Textes 29 à 35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1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Réécrire un texte en changeant le genre et/ou le nombre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Réécrire un texte en changeant le temps : futur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Réécrire un texte en changeant la personne</a:t>
                      </a: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2150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6210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E97791-A337-034A-AF48-B00836658925}"/>
              </a:ext>
            </a:extLst>
          </p:cNvPr>
          <p:cNvSpPr/>
          <p:nvPr/>
        </p:nvSpPr>
        <p:spPr>
          <a:xfrm>
            <a:off x="0" y="7200193"/>
            <a:ext cx="10691814" cy="359482"/>
          </a:xfrm>
          <a:prstGeom prst="rect">
            <a:avLst/>
          </a:prstGeom>
          <a:solidFill>
            <a:srgbClr val="C3E686"/>
          </a:solidFill>
          <a:ln>
            <a:solidFill>
              <a:srgbClr val="C3E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177D897-DA96-AA46-8824-84BC04A94A3F}"/>
              </a:ext>
            </a:extLst>
          </p:cNvPr>
          <p:cNvSpPr txBox="1"/>
          <p:nvPr/>
        </p:nvSpPr>
        <p:spPr>
          <a:xfrm>
            <a:off x="255040" y="89781"/>
            <a:ext cx="1018173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rituels hebdomadaires          </a:t>
            </a:r>
            <a:r>
              <a:rPr lang="fr-FR" sz="2800" dirty="0">
                <a:latin typeface="KG Second Chances Solid" panose="02000000000000000000" pitchFamily="2" charset="77"/>
              </a:rPr>
              <a:t>Mathématiques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B9D2AE36-7470-EB4C-8031-C5E40ABA58D2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C3E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2EC30883-5EA7-754A-86CA-C40D743CD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54052"/>
              </p:ext>
            </p:extLst>
          </p:nvPr>
        </p:nvGraphicFramePr>
        <p:xfrm>
          <a:off x="384945" y="864223"/>
          <a:ext cx="9921920" cy="6073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384">
                  <a:extLst>
                    <a:ext uri="{9D8B030D-6E8A-4147-A177-3AD203B41FA5}">
                      <a16:colId xmlns:a16="http://schemas.microsoft.com/office/drawing/2014/main" val="910199854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2981681790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507770813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3357656199"/>
                    </a:ext>
                  </a:extLst>
                </a:gridCol>
                <a:gridCol w="1984384">
                  <a:extLst>
                    <a:ext uri="{9D8B030D-6E8A-4147-A177-3AD203B41FA5}">
                      <a16:colId xmlns:a16="http://schemas.microsoft.com/office/drawing/2014/main" val="1684622841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Nombres et calcul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b="1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590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1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PÉRIODE 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4353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1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Utiliser et représenter les grands nombres entiers, des fractions simples, les nombres décimaux</a:t>
                      </a:r>
                    </a:p>
                  </a:txBody>
                  <a:tcP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73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nombre entier du jour (1)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Lire et écrire un nombre entier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Décomposer un nombre entier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Déterminer la valeur de chacun des chiffres composant l’écriture d’un nombre entier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nombres entiers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Ranger des nombres entiers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Encadrer et arrondir des nombres entiers</a:t>
                      </a:r>
                    </a:p>
                  </a:txBody>
                  <a:tcPr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nombre entier du jour (2)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Lire et écrire un nombre entier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Décomposer un nombre entier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Déterminer la valeur de chacun des chiffres composant l’écriture d’un nombre entier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nombres entiers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Ranger des nombres entiers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Encadrer et arrondir des nombres entiers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fraction du jour</a:t>
                      </a: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Écrire des fractions en lettres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Représenter des fractions </a:t>
                      </a: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fractions avec 1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Décomposer des fractions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Placer des fractions sur une demi-droite graduée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Encadrer des fractions entre deux entiers consécutifs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fraction décimale du jour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Désigner des fractions décimales en lettres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Représenter des fractions décimales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Décomposer des fractions décimales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Passer d’une fraction décimale à un nombre décimal dans un tableau de numération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fractions décimales avec 1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nombre décimal du jour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Lire et écrire un nombre décimal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Décomposer un nombre décimal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Déterminer la valeur de chacun des chiffres composant l’écriture d’un nombre décimal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Comparer des nombres décimaux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Ranger des nombres décimaux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6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Encadrer et arrondir des nombres décimaux</a:t>
                      </a: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726762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1" kern="12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Calculer avec des nombres entiers et des nombres décimaux</a:t>
                      </a:r>
                    </a:p>
                  </a:txBody>
                  <a:tcP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endParaRPr lang="fr-FR" sz="600" b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GP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3898110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TRIO , Le compte est bon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600" b="1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Mobiliser les faits numériques mémorisés : tables de multiplication jusqu’à 9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Connaître les multiples de 25 et de 50, les diviseurs de 100. </a:t>
                      </a:r>
                      <a:endParaRPr lang="fr-FR" sz="1200" dirty="0">
                        <a:latin typeface="+mj-lt"/>
                      </a:endParaRPr>
                    </a:p>
                    <a:p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Connaître des procédures élémentaires de calcul, notamment rechercher le complément à l’entier supérieur, multiplier par 5, par 25, par 50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Connaître des propriétés de l’addition, de la soustraction et de la multiplication</a:t>
                      </a:r>
                      <a:b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Connaître les critères de divisibilité par 2, 3, 5, 9 et 10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  <a:p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Utiliser ces propriétés et procédures pour élaborer et mettre en œuvre des stratégies de calcul</a:t>
                      </a:r>
                      <a:endParaRPr lang="fr-FR" sz="1200" dirty="0">
                        <a:effectLst/>
                        <a:latin typeface="+mj-lt"/>
                      </a:endParaRPr>
                    </a:p>
                  </a:txBody>
                  <a:tcP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endParaRPr lang="fr-FR" sz="12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endParaRPr lang="fr-FR" sz="12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endParaRPr lang="fr-FR" sz="12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Tx/>
                        <a:buNone/>
                      </a:pPr>
                      <a:endParaRPr lang="fr-FR" sz="1200" b="0" i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2150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058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2E39B11-FBDC-F746-8C23-30D71F410B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567354"/>
              </p:ext>
            </p:extLst>
          </p:nvPr>
        </p:nvGraphicFramePr>
        <p:xfrm>
          <a:off x="340384" y="963657"/>
          <a:ext cx="10011039" cy="22042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65600">
                  <a:extLst>
                    <a:ext uri="{9D8B030D-6E8A-4147-A177-3AD203B41FA5}">
                      <a16:colId xmlns:a16="http://schemas.microsoft.com/office/drawing/2014/main" val="3435930296"/>
                    </a:ext>
                  </a:extLst>
                </a:gridCol>
                <a:gridCol w="5045439">
                  <a:extLst>
                    <a:ext uri="{9D8B030D-6E8A-4147-A177-3AD203B41FA5}">
                      <a16:colId xmlns:a16="http://schemas.microsoft.com/office/drawing/2014/main" val="829326335"/>
                    </a:ext>
                  </a:extLst>
                </a:gridCol>
              </a:tblGrid>
              <a:tr h="378929"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fr-FR" sz="18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Communiquer d’un bout à l’autre du monde grâce à internet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fr-FR" sz="1800" b="0" i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 monde de réseaux. Un habitant connecté au monde. Des habitants inégalement connectés.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fr-FR" sz="600" b="0" i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1" marR="6383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fr-FR" sz="1100" b="0" i="0" dirty="0">
                        <a:solidFill>
                          <a:schemeClr val="bg1"/>
                        </a:solidFill>
                        <a:effectLst/>
                        <a:latin typeface="Avenir Next Medium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1" marR="63831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684434"/>
                  </a:ext>
                </a:extLst>
              </a:tr>
              <a:tr h="378929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bg1"/>
                          </a:solidFill>
                          <a:effectLst/>
                          <a:latin typeface="Avenir Next Medium" panose="020B0503020202020204" pitchFamily="34" charset="0"/>
                        </a:rPr>
                        <a:t>SOCLE COMMUN DE CONNAISSANCES, DE COMPÉTENCES ET DE CULTURE</a:t>
                      </a:r>
                      <a:endParaRPr lang="fr-FR" sz="1100" b="0" i="0" dirty="0">
                        <a:solidFill>
                          <a:schemeClr val="bg1"/>
                        </a:solidFill>
                        <a:effectLst/>
                        <a:latin typeface="Avenir Next Medium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1" marR="6383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bg1"/>
                          </a:solidFill>
                          <a:effectLst/>
                          <a:latin typeface="Avenir Next Medium" panose="020B0503020202020204" pitchFamily="34" charset="0"/>
                        </a:rPr>
                        <a:t>COMPÉTENCES TRAVAILLÉES</a:t>
                      </a:r>
                    </a:p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bg1"/>
                          </a:solidFill>
                          <a:effectLst/>
                          <a:latin typeface="Avenir Next Medium" panose="020B0503020202020204" pitchFamily="34" charset="0"/>
                        </a:rPr>
                        <a:t>OBJECTIFS MÉTHODOLOGIQUES</a:t>
                      </a:r>
                      <a:endParaRPr lang="fr-FR" sz="1100" b="0" i="0" dirty="0">
                        <a:solidFill>
                          <a:schemeClr val="bg1"/>
                        </a:solidFill>
                        <a:effectLst/>
                        <a:latin typeface="Avenir Next Medium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31" marR="63831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996164"/>
                  </a:ext>
                </a:extLst>
              </a:tr>
              <a:tr h="95590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Développer une conscience de l’espace géographique et du temps historique.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Apprendre à apprendre, seul ou collectivement, par l’accès à l’information, la documentation et les outils numériques.</a:t>
                      </a:r>
                    </a:p>
                    <a:p>
                      <a:pPr marL="0" indent="0">
                        <a:lnSpc>
                          <a:spcPct val="11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Transmettre les valeurs fondamentales et les principes inscrits dans la Constitution : formation morale et civique.</a:t>
                      </a:r>
                    </a:p>
                  </a:txBody>
                  <a:tcPr marL="63831" marR="63831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Nommer, localiser et caractériser des espaces.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Nommer et localiser un lieu dans un espace géographique.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Comprendre le sens général d’un document.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Identifier un document et savoir pourquoi il doit être identifié. Extraire des informations pertinentes pour répondre à une question.</a:t>
                      </a:r>
                    </a:p>
                  </a:txBody>
                  <a:tcPr marL="63831" marR="63831" marT="0" marB="0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6235622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BF6634C-1F41-FA4B-98C4-A3FD73C133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984575"/>
              </p:ext>
            </p:extLst>
          </p:nvPr>
        </p:nvGraphicFramePr>
        <p:xfrm>
          <a:off x="340386" y="3562310"/>
          <a:ext cx="10011039" cy="3383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527">
                  <a:extLst>
                    <a:ext uri="{9D8B030D-6E8A-4147-A177-3AD203B41FA5}">
                      <a16:colId xmlns:a16="http://schemas.microsoft.com/office/drawing/2014/main" val="2753118937"/>
                    </a:ext>
                  </a:extLst>
                </a:gridCol>
                <a:gridCol w="1126157">
                  <a:extLst>
                    <a:ext uri="{9D8B030D-6E8A-4147-A177-3AD203B41FA5}">
                      <a16:colId xmlns:a16="http://schemas.microsoft.com/office/drawing/2014/main" val="1884373404"/>
                    </a:ext>
                  </a:extLst>
                </a:gridCol>
                <a:gridCol w="6463632">
                  <a:extLst>
                    <a:ext uri="{9D8B030D-6E8A-4147-A177-3AD203B41FA5}">
                      <a16:colId xmlns:a16="http://schemas.microsoft.com/office/drawing/2014/main" val="3145978462"/>
                    </a:ext>
                  </a:extLst>
                </a:gridCol>
                <a:gridCol w="1201722">
                  <a:extLst>
                    <a:ext uri="{9D8B030D-6E8A-4147-A177-3AD203B41FA5}">
                      <a16:colId xmlns:a16="http://schemas.microsoft.com/office/drawing/2014/main" val="2493023966"/>
                    </a:ext>
                  </a:extLst>
                </a:gridCol>
                <a:gridCol w="681001">
                  <a:extLst>
                    <a:ext uri="{9D8B030D-6E8A-4147-A177-3AD203B41FA5}">
                      <a16:colId xmlns:a16="http://schemas.microsoft.com/office/drawing/2014/main" val="1678215699"/>
                    </a:ext>
                  </a:extLst>
                </a:gridCol>
              </a:tblGrid>
              <a:tr h="5031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1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Next Medium" panose="020B0503020202020204" pitchFamily="34" charset="0"/>
                        </a:rPr>
                        <a:t>À quoi l’Internet peut-il servir ?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Next Medium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 anchor="ctr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500" b="0" i="0" u="sng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i="0" u="sng" dirty="0">
                          <a:solidFill>
                            <a:srgbClr val="FFC000"/>
                          </a:solidFill>
                          <a:effectLst/>
                          <a:latin typeface="Avenir Light" panose="020B0402020203020204" pitchFamily="34" charset="77"/>
                        </a:rPr>
                        <a:t>Objectif </a:t>
                      </a:r>
                      <a:r>
                        <a:rPr lang="fr-FR" sz="1100" b="0" i="0" dirty="0">
                          <a:solidFill>
                            <a:srgbClr val="FFC000"/>
                          </a:solidFill>
                          <a:effectLst/>
                          <a:latin typeface="Avenir Light" panose="020B0402020203020204" pitchFamily="34" charset="77"/>
                        </a:rPr>
                        <a:t>: Connaitre les usages de l’Internet : se divertir, communiquer, s’informer, consommer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Partir des habitudes des élèves : « à quoi internet te sert-il au quotidien ? » ; les élèves répondent à la question dans le cahier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Mise en commun des représentations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Distribution de la fiche élève n°1 puis mise en commun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Création d’une carte mentale « Sur internet, je peux » : les élèves synthétisent les activités de Tom et Alexis en 3 verbes : communiquer, se divertir, s’informer. Puis ils complètent cette carte mentale avec les étiquettes proposées.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Faire les élèves proposer un 4eme verbe pour les étiquettes restantes : consommer (faire des achats)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Trace écrite ou leçon à trous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5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5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Fiche élève n°1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Carte mentale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Étiquettes pour la carte mentale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Traces écrites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45 min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 anchor="ctr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864216"/>
                  </a:ext>
                </a:extLst>
              </a:tr>
              <a:tr h="4751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2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Next Medium" panose="020B0503020202020204" pitchFamily="34" charset="0"/>
                        </a:rPr>
                        <a:t>Comment l’Internet fonctionne-t-il ?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Next Medium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 anchor="ctr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500" b="0" i="0" u="sng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i="0" u="sng" dirty="0">
                          <a:solidFill>
                            <a:srgbClr val="FFC000"/>
                          </a:solidFill>
                          <a:effectLst/>
                          <a:latin typeface="Avenir Light" panose="020B0402020203020204" pitchFamily="34" charset="77"/>
                        </a:rPr>
                        <a:t>Objectif </a:t>
                      </a:r>
                      <a:r>
                        <a:rPr lang="fr-FR" sz="1100" b="0" i="0" dirty="0">
                          <a:solidFill>
                            <a:srgbClr val="FFC000"/>
                          </a:solidFill>
                          <a:effectLst/>
                          <a:latin typeface="Avenir Light" panose="020B0402020203020204" pitchFamily="34" charset="77"/>
                        </a:rPr>
                        <a:t>: Comprendre le fonctionnement du réseau domestique internet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Hypothèses des élèves dans le cahier puis mise en commun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Visionnage du reportage sur les câbles sous-marins </a:t>
                      </a:r>
                      <a:r>
                        <a:rPr lang="fr-FR" sz="1100" b="0" i="0" u="non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  <a:hlinkClick r:id="rId2"/>
                        </a:rPr>
                        <a:t>https://www.francetvinfo.fr/internet/securite-sur-internet/internet-des-cables-sous-marins-pour-faire-transiter-les-donnees_1532971.html</a:t>
                      </a:r>
                      <a:endParaRPr lang="fr-FR" sz="1100" b="0" i="0" u="non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venir Light" panose="020B0402020203020204" pitchFamily="34" charset="77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Visionnage 1jour1actu « Comment ça marche internet ? »</a:t>
                      </a:r>
                      <a:r>
                        <a:rPr lang="fr-FR" sz="1100" b="0" i="0" u="non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 </a:t>
                      </a:r>
                      <a:r>
                        <a:rPr lang="fr-FR" sz="1100" b="0" i="0" u="non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venir Light" panose="020B0402020203020204" pitchFamily="34" charset="77"/>
                          <a:hlinkClick r:id="rId3"/>
                        </a:rPr>
                        <a:t>https://www.1jour1actu.com/info-animee/comment-ca-marche-internet</a:t>
                      </a:r>
                      <a:endParaRPr lang="fr-FR" sz="1100" b="0" i="0" u="non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Avenir Light" panose="020B0402020203020204" pitchFamily="34" charset="77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Trace écrite ou leçon à trous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500" b="0" i="0" u="sng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i="1" u="sng" dirty="0">
                          <a:solidFill>
                            <a:srgbClr val="92D050"/>
                          </a:solidFill>
                          <a:effectLst/>
                          <a:latin typeface="Avenir Light" panose="020B0402020203020204" pitchFamily="34" charset="77"/>
                        </a:rPr>
                        <a:t>Vocabulaire</a:t>
                      </a:r>
                      <a:r>
                        <a:rPr lang="fr-FR" sz="1000" b="0" i="1" dirty="0">
                          <a:solidFill>
                            <a:srgbClr val="92D050"/>
                          </a:solidFill>
                          <a:effectLst/>
                          <a:latin typeface="Avenir Light" panose="020B0402020203020204" pitchFamily="34" charset="77"/>
                        </a:rPr>
                        <a:t> : réseau, satellite, fournisseur d’accès, câbles sous-marins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5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5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Fiche élève n°2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Vidéo 1jour1actu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Vidéo France télévisions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Traces écrites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45 min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 anchor="ctr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09194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506A627-6596-B24E-9BD3-D9F54CF27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63563"/>
              </p:ext>
            </p:extLst>
          </p:nvPr>
        </p:nvGraphicFramePr>
        <p:xfrm>
          <a:off x="340385" y="3248457"/>
          <a:ext cx="10011040" cy="313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507">
                  <a:extLst>
                    <a:ext uri="{9D8B030D-6E8A-4147-A177-3AD203B41FA5}">
                      <a16:colId xmlns:a16="http://schemas.microsoft.com/office/drawing/2014/main" val="710473929"/>
                    </a:ext>
                  </a:extLst>
                </a:gridCol>
                <a:gridCol w="1119673">
                  <a:extLst>
                    <a:ext uri="{9D8B030D-6E8A-4147-A177-3AD203B41FA5}">
                      <a16:colId xmlns:a16="http://schemas.microsoft.com/office/drawing/2014/main" val="3101655968"/>
                    </a:ext>
                  </a:extLst>
                </a:gridCol>
                <a:gridCol w="6458135">
                  <a:extLst>
                    <a:ext uri="{9D8B030D-6E8A-4147-A177-3AD203B41FA5}">
                      <a16:colId xmlns:a16="http://schemas.microsoft.com/office/drawing/2014/main" val="3642561222"/>
                    </a:ext>
                  </a:extLst>
                </a:gridCol>
                <a:gridCol w="1201722">
                  <a:extLst>
                    <a:ext uri="{9D8B030D-6E8A-4147-A177-3AD203B41FA5}">
                      <a16:colId xmlns:a16="http://schemas.microsoft.com/office/drawing/2014/main" val="1672989211"/>
                    </a:ext>
                  </a:extLst>
                </a:gridCol>
                <a:gridCol w="681003">
                  <a:extLst>
                    <a:ext uri="{9D8B030D-6E8A-4147-A177-3AD203B41FA5}">
                      <a16:colId xmlns:a16="http://schemas.microsoft.com/office/drawing/2014/main" val="3925296637"/>
                    </a:ext>
                  </a:extLst>
                </a:gridCol>
              </a:tblGrid>
              <a:tr h="313853">
                <a:tc>
                  <a:txBody>
                    <a:bodyPr/>
                    <a:lstStyle/>
                    <a:p>
                      <a:pPr algn="ctr"/>
                      <a:endParaRPr lang="fr-FR" sz="900" b="0" i="0" dirty="0">
                        <a:solidFill>
                          <a:schemeClr val="bg1"/>
                        </a:solidFill>
                        <a:latin typeface="Avenir Next Medium" panose="020B0503020202020204" pitchFamily="34" charset="0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i="0" spc="0" dirty="0">
                          <a:solidFill>
                            <a:schemeClr val="bg1"/>
                          </a:solidFill>
                          <a:latin typeface="Avenir Next Medium" panose="020B0503020202020204" pitchFamily="34" charset="0"/>
                        </a:rPr>
                        <a:t>LEÇON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Next Medium" panose="020B0503020202020204" pitchFamily="34" charset="0"/>
                        </a:rPr>
                        <a:t>OBJECTIFS SPÉCIFIQUES / DÉROULEMENT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Next Medium" panose="020B0503020202020204" pitchFamily="34" charset="0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Next Medium" panose="020B0503020202020204" pitchFamily="34" charset="0"/>
                        </a:rPr>
                        <a:t>DURÉE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598488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042FB74C-C40D-DB4B-A5BC-376BC388E404}"/>
              </a:ext>
            </a:extLst>
          </p:cNvPr>
          <p:cNvSpPr txBox="1"/>
          <p:nvPr/>
        </p:nvSpPr>
        <p:spPr>
          <a:xfrm>
            <a:off x="255040" y="89781"/>
            <a:ext cx="1018173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séquences                             </a:t>
            </a:r>
            <a:r>
              <a:rPr lang="fr-FR" sz="2800" dirty="0">
                <a:latin typeface="KG Second Chances Solid" panose="02000000000000000000" pitchFamily="2" charset="77"/>
              </a:rPr>
              <a:t>Géographie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7611BDF1-0EE2-0040-8441-331D5FB9D8F9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C3E6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E12E4EC2-9D8D-8044-9700-35D32B680B1F}"/>
              </a:ext>
            </a:extLst>
          </p:cNvPr>
          <p:cNvSpPr/>
          <p:nvPr/>
        </p:nvSpPr>
        <p:spPr>
          <a:xfrm>
            <a:off x="0" y="7200193"/>
            <a:ext cx="10691814" cy="359482"/>
          </a:xfrm>
          <a:prstGeom prst="rect">
            <a:avLst/>
          </a:prstGeom>
          <a:solidFill>
            <a:srgbClr val="C3E686"/>
          </a:solidFill>
          <a:ln>
            <a:solidFill>
              <a:srgbClr val="C3E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8490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6BFE30E4-C6E8-894F-93C6-24C064D75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222316"/>
              </p:ext>
            </p:extLst>
          </p:nvPr>
        </p:nvGraphicFramePr>
        <p:xfrm>
          <a:off x="340387" y="654010"/>
          <a:ext cx="10011039" cy="6263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527">
                  <a:extLst>
                    <a:ext uri="{9D8B030D-6E8A-4147-A177-3AD203B41FA5}">
                      <a16:colId xmlns:a16="http://schemas.microsoft.com/office/drawing/2014/main" val="2753118937"/>
                    </a:ext>
                  </a:extLst>
                </a:gridCol>
                <a:gridCol w="1126157">
                  <a:extLst>
                    <a:ext uri="{9D8B030D-6E8A-4147-A177-3AD203B41FA5}">
                      <a16:colId xmlns:a16="http://schemas.microsoft.com/office/drawing/2014/main" val="1884373404"/>
                    </a:ext>
                  </a:extLst>
                </a:gridCol>
                <a:gridCol w="6463632">
                  <a:extLst>
                    <a:ext uri="{9D8B030D-6E8A-4147-A177-3AD203B41FA5}">
                      <a16:colId xmlns:a16="http://schemas.microsoft.com/office/drawing/2014/main" val="3145978462"/>
                    </a:ext>
                  </a:extLst>
                </a:gridCol>
                <a:gridCol w="1201722">
                  <a:extLst>
                    <a:ext uri="{9D8B030D-6E8A-4147-A177-3AD203B41FA5}">
                      <a16:colId xmlns:a16="http://schemas.microsoft.com/office/drawing/2014/main" val="2493023966"/>
                    </a:ext>
                  </a:extLst>
                </a:gridCol>
                <a:gridCol w="681001">
                  <a:extLst>
                    <a:ext uri="{9D8B030D-6E8A-4147-A177-3AD203B41FA5}">
                      <a16:colId xmlns:a16="http://schemas.microsoft.com/office/drawing/2014/main" val="1678215699"/>
                    </a:ext>
                  </a:extLst>
                </a:gridCol>
              </a:tblGrid>
              <a:tr h="5031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3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Next Medium" panose="020B0503020202020204" pitchFamily="34" charset="0"/>
                        </a:rPr>
                        <a:t>Qui a accès à l’Internet dans le monde ?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Next Medium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 anchor="ctr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500" b="0" i="0" u="sng" dirty="0">
                        <a:solidFill>
                          <a:srgbClr val="FFC000"/>
                        </a:solidFill>
                        <a:effectLst/>
                        <a:latin typeface="Avenir Light" panose="020B0402020203020204" pitchFamily="34" charset="7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i="0" u="sng" dirty="0">
                          <a:solidFill>
                            <a:srgbClr val="FFC000"/>
                          </a:solidFill>
                          <a:effectLst/>
                          <a:latin typeface="Avenir Light" panose="020B0402020203020204" pitchFamily="34" charset="77"/>
                        </a:rPr>
                        <a:t>Objectif </a:t>
                      </a:r>
                      <a:r>
                        <a:rPr lang="fr-FR" sz="1100" b="0" i="0" dirty="0">
                          <a:solidFill>
                            <a:srgbClr val="FFC000"/>
                          </a:solidFill>
                          <a:effectLst/>
                          <a:latin typeface="Avenir Light" panose="020B0402020203020204" pitchFamily="34" charset="77"/>
                        </a:rPr>
                        <a:t>: Savoir qu’il existe une fracture numérique dans le monde.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Rappel oral des leçons précédentes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Présentation de la question du jour et hypothèses dans le cahier de géographie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Mise en commun des hypothèses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Distribution de la fiche documentaire n°3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Confrontation des réponses apportées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Traces écrites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endParaRPr lang="fr-FR" sz="5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u="sng" dirty="0">
                          <a:solidFill>
                            <a:srgbClr val="92D050"/>
                          </a:solidFill>
                          <a:effectLst/>
                          <a:latin typeface="Avenir Light" panose="020B0402020203020204" pitchFamily="34" charset="77"/>
                        </a:rPr>
                        <a:t>Vocabulaire</a:t>
                      </a:r>
                      <a:r>
                        <a:rPr lang="fr-FR" sz="1100" b="0" i="1" dirty="0">
                          <a:solidFill>
                            <a:srgbClr val="92D050"/>
                          </a:solidFill>
                          <a:effectLst/>
                          <a:latin typeface="Avenir Light" panose="020B0402020203020204" pitchFamily="34" charset="77"/>
                        </a:rPr>
                        <a:t> : fracture numérique, cybercafé</a:t>
                      </a:r>
                    </a:p>
                  </a:txBody>
                  <a:tcPr marL="62891" marR="62891" marT="0" marB="0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5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Fiche élève n°3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Planisphère </a:t>
                      </a:r>
                      <a:r>
                        <a:rPr lang="fr-FR" sz="1000" b="0" i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vidéoprojeté</a:t>
                      </a: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ou affiché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45 min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 anchor="ctr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864216"/>
                  </a:ext>
                </a:extLst>
              </a:tr>
              <a:tr h="5031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4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Next Medium" panose="020B0503020202020204" pitchFamily="34" charset="0"/>
                        </a:rPr>
                        <a:t>Tous les Français ont-ils accès à l’Internet ?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Next Medium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 anchor="ctr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5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rgbClr val="FFC000"/>
                          </a:solidFill>
                          <a:effectLst/>
                          <a:latin typeface="Avenir Light" panose="020B0402020203020204" pitchFamily="34" charset="77"/>
                        </a:rPr>
                        <a:t>Objectif : Savoir que la fracture numérique existe même sur le territoire national français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Rappel oral des leçons précédentes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Présentation de la question du jour et hypothèses dans le cahier de géographie (demander plutôt aux élèves s’ils connaissent des personnes qui n’ont pas d’accès à internet et leur en demander les raisons)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Mise en commun des hypothèses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Distribution de la fiche documentaire n°4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Confrontation des réponses apportées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Traces écrites</a:t>
                      </a:r>
                    </a:p>
                  </a:txBody>
                  <a:tcPr marL="62891" marR="62891" marT="0" marB="0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5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Fiche élève n°4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45 min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 anchor="ctr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078530"/>
                  </a:ext>
                </a:extLst>
              </a:tr>
              <a:tr h="4751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5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Next Medium" panose="020B0503020202020204" pitchFamily="34" charset="0"/>
                        </a:rPr>
                        <a:t>Comment utiliser l’Internet de façon responsable ?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Next Medium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 anchor="ctr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500" b="0" i="0" u="sng" dirty="0">
                        <a:solidFill>
                          <a:srgbClr val="FFC000"/>
                        </a:solidFill>
                        <a:effectLst/>
                        <a:latin typeface="Avenir Light" panose="020B0402020203020204" pitchFamily="34" charset="7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i="0" u="sng" dirty="0">
                          <a:solidFill>
                            <a:srgbClr val="FFC000"/>
                          </a:solidFill>
                          <a:effectLst/>
                          <a:latin typeface="Avenir Light" panose="020B0402020203020204" pitchFamily="34" charset="77"/>
                        </a:rPr>
                        <a:t>Objectif </a:t>
                      </a:r>
                      <a:r>
                        <a:rPr lang="fr-FR" sz="1100" b="0" i="0" dirty="0">
                          <a:solidFill>
                            <a:srgbClr val="FFC000"/>
                          </a:solidFill>
                          <a:effectLst/>
                          <a:latin typeface="Avenir Light" panose="020B0402020203020204" pitchFamily="34" charset="77"/>
                        </a:rPr>
                        <a:t>: Connaitre quelques règles de bon comportement sur internet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Rappel oral des leçons précédentes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Présentation de la question du jour et hypothèses dans le cahier de géographie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Distribution de la fiche documentaire n°5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Visionnage des vidéos </a:t>
                      </a:r>
                      <a:r>
                        <a:rPr lang="fr-FR" sz="1100" b="0" i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Vinz</a:t>
                      </a: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 et Lou les unes après les les autres pour permettre de compléter la fiche documentaire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    </a:t>
                      </a:r>
                      <a:r>
                        <a:rPr lang="fr-FR" sz="1000" b="0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* Tout n’est pas pour toi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    * Un blog pour tout dire ?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    * Remplir ou ne pas remplir un formulaire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    * Qui pirate un œuf, pirate un bœuf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    * Tout n’est pas toujours vrai sur internet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    * Le chat et la souris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rgbClr val="0563C1"/>
                          </a:solidFill>
                          <a:effectLst/>
                          <a:latin typeface="Avenir Light" panose="020B0402020203020204" pitchFamily="34" charset="77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https://www.youtube.com/channel/UC9TY_E3W4NfKzNCOY23RAXQ</a:t>
                      </a: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Mise en commun : rappel de ce qui se passe dans chaque vidéo, morale de l’histoire…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À partir des morales retenues dans les aventures de </a:t>
                      </a:r>
                      <a:r>
                        <a:rPr lang="fr-FR" sz="1100" b="0" i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Vinz</a:t>
                      </a: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 et Lou, établir une liste de quelques bons comportements sur internet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1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Vérification avec la vidéo 1jour1actu « C’est quoi, les dangers d’internet ? » </a:t>
                      </a:r>
                      <a:r>
                        <a:rPr lang="fr-FR" sz="1100" b="0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venir Light" panose="020B0402020203020204" pitchFamily="34" charset="77"/>
                          <a:hlinkClick r:id="rId3"/>
                        </a:rPr>
                        <a:t>https://www.1jour1actu.com/info-animee/safer-internet-day-comment-utiliser-internet-sans-danger</a:t>
                      </a:r>
                      <a:r>
                        <a:rPr lang="fr-FR" sz="1100" b="0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0" i="0" u="non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Trace écrite + distribution de l’affiche de la CNIL</a:t>
                      </a:r>
                    </a:p>
                  </a:txBody>
                  <a:tcPr marL="62891" marR="62891" marT="0" marB="0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5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Fiche élève n°5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- vidéos </a:t>
                      </a:r>
                      <a:r>
                        <a:rPr lang="fr-FR" sz="1000" b="0" i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Vinz</a:t>
                      </a: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 et Lou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Affiche CNIL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i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venir Light" panose="020B0402020203020204" pitchFamily="34" charset="77"/>
                        </a:rPr>
                        <a:t>45 min</a:t>
                      </a:r>
                      <a:endParaRPr lang="fr-FR" sz="11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venir Light" panose="020B040202020302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91" marR="62891" marT="0" marB="0" anchor="ctr">
                    <a:lnL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091941"/>
                  </a:ext>
                </a:extLst>
              </a:tr>
            </a:tbl>
          </a:graphicData>
        </a:graphic>
      </p:graphicFrame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2482789D-D9A1-964E-BCCE-BFEE27E97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023493"/>
              </p:ext>
            </p:extLst>
          </p:nvPr>
        </p:nvGraphicFramePr>
        <p:xfrm>
          <a:off x="340386" y="340157"/>
          <a:ext cx="10011040" cy="313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507">
                  <a:extLst>
                    <a:ext uri="{9D8B030D-6E8A-4147-A177-3AD203B41FA5}">
                      <a16:colId xmlns:a16="http://schemas.microsoft.com/office/drawing/2014/main" val="710473929"/>
                    </a:ext>
                  </a:extLst>
                </a:gridCol>
                <a:gridCol w="1119673">
                  <a:extLst>
                    <a:ext uri="{9D8B030D-6E8A-4147-A177-3AD203B41FA5}">
                      <a16:colId xmlns:a16="http://schemas.microsoft.com/office/drawing/2014/main" val="3101655968"/>
                    </a:ext>
                  </a:extLst>
                </a:gridCol>
                <a:gridCol w="6458135">
                  <a:extLst>
                    <a:ext uri="{9D8B030D-6E8A-4147-A177-3AD203B41FA5}">
                      <a16:colId xmlns:a16="http://schemas.microsoft.com/office/drawing/2014/main" val="3642561222"/>
                    </a:ext>
                  </a:extLst>
                </a:gridCol>
                <a:gridCol w="1201722">
                  <a:extLst>
                    <a:ext uri="{9D8B030D-6E8A-4147-A177-3AD203B41FA5}">
                      <a16:colId xmlns:a16="http://schemas.microsoft.com/office/drawing/2014/main" val="1672989211"/>
                    </a:ext>
                  </a:extLst>
                </a:gridCol>
                <a:gridCol w="681003">
                  <a:extLst>
                    <a:ext uri="{9D8B030D-6E8A-4147-A177-3AD203B41FA5}">
                      <a16:colId xmlns:a16="http://schemas.microsoft.com/office/drawing/2014/main" val="3925296637"/>
                    </a:ext>
                  </a:extLst>
                </a:gridCol>
              </a:tblGrid>
              <a:tr h="313853">
                <a:tc>
                  <a:txBody>
                    <a:bodyPr/>
                    <a:lstStyle/>
                    <a:p>
                      <a:pPr algn="ctr"/>
                      <a:endParaRPr lang="fr-FR" sz="900" b="0" i="0" dirty="0">
                        <a:solidFill>
                          <a:schemeClr val="bg1"/>
                        </a:solidFill>
                        <a:latin typeface="Avenir Next Medium" panose="020B0503020202020204" pitchFamily="34" charset="0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i="0" spc="0" dirty="0">
                          <a:solidFill>
                            <a:schemeClr val="bg1"/>
                          </a:solidFill>
                          <a:latin typeface="Avenir Next Medium" panose="020B0503020202020204" pitchFamily="34" charset="0"/>
                        </a:rPr>
                        <a:t>LEÇON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Next Medium" panose="020B0503020202020204" pitchFamily="34" charset="0"/>
                        </a:rPr>
                        <a:t>OBJECTIFS SPÉCIFIQUES / DÉROULEMENT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Next Medium" panose="020B0503020202020204" pitchFamily="34" charset="0"/>
                        </a:rPr>
                        <a:t>MATÉRIEL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i="0" dirty="0">
                          <a:solidFill>
                            <a:schemeClr val="bg1"/>
                          </a:solidFill>
                          <a:latin typeface="Avenir Next Medium" panose="020B0503020202020204" pitchFamily="34" charset="0"/>
                        </a:rPr>
                        <a:t>DURÉE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598488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6D4CCD24-4DCC-8A41-ACA3-822F066CE34D}"/>
              </a:ext>
            </a:extLst>
          </p:cNvPr>
          <p:cNvSpPr/>
          <p:nvPr/>
        </p:nvSpPr>
        <p:spPr>
          <a:xfrm>
            <a:off x="0" y="7200193"/>
            <a:ext cx="10691814" cy="359482"/>
          </a:xfrm>
          <a:prstGeom prst="rect">
            <a:avLst/>
          </a:prstGeom>
          <a:solidFill>
            <a:srgbClr val="C3E686"/>
          </a:solidFill>
          <a:ln>
            <a:solidFill>
              <a:srgbClr val="C3E6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5266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7455</TotalTime>
  <Words>2756</Words>
  <Application>Microsoft Macintosh PowerPoint</Application>
  <PresentationFormat>Personnalisé</PresentationFormat>
  <Paragraphs>540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</vt:lpstr>
      <vt:lpstr>Avenir Light</vt:lpstr>
      <vt:lpstr>Avenir Next Medium</vt:lpstr>
      <vt:lpstr>Calibri</vt:lpstr>
      <vt:lpstr>Calibri Light</vt:lpstr>
      <vt:lpstr>KG Second Chances Solid</vt:lpstr>
      <vt:lpstr>Springwood Line DEMO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4</cp:revision>
  <cp:lastPrinted>2022-05-01T01:03:49Z</cp:lastPrinted>
  <dcterms:created xsi:type="dcterms:W3CDTF">2022-04-26T06:03:12Z</dcterms:created>
  <dcterms:modified xsi:type="dcterms:W3CDTF">2022-05-01T10:18:21Z</dcterms:modified>
</cp:coreProperties>
</file>