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5" r:id="rId2"/>
    <p:sldId id="285" r:id="rId3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8"/>
    <p:restoredTop sz="95329"/>
  </p:normalViewPr>
  <p:slideViewPr>
    <p:cSldViewPr snapToGrid="0" snapToObjects="1">
      <p:cViewPr varScale="1">
        <p:scale>
          <a:sx n="90" d="100"/>
          <a:sy n="90" d="100"/>
        </p:scale>
        <p:origin x="131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B41FF-DEE6-6746-8BA9-854AA30CC06C}" type="datetimeFigureOut">
              <a:rPr lang="fr-GP" smtClean="0"/>
              <a:t>09/07/2022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7F37-A35D-DB4E-A082-605DF1602172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1317224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B41FF-DEE6-6746-8BA9-854AA30CC06C}" type="datetimeFigureOut">
              <a:rPr lang="fr-GP" smtClean="0"/>
              <a:t>09/07/2022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7F37-A35D-DB4E-A082-605DF1602172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2844645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B41FF-DEE6-6746-8BA9-854AA30CC06C}" type="datetimeFigureOut">
              <a:rPr lang="fr-GP" smtClean="0"/>
              <a:t>09/07/2022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7F37-A35D-DB4E-A082-605DF1602172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282442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B41FF-DEE6-6746-8BA9-854AA30CC06C}" type="datetimeFigureOut">
              <a:rPr lang="fr-GP" smtClean="0"/>
              <a:t>09/07/2022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7F37-A35D-DB4E-A082-605DF1602172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2667547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B41FF-DEE6-6746-8BA9-854AA30CC06C}" type="datetimeFigureOut">
              <a:rPr lang="fr-GP" smtClean="0"/>
              <a:t>09/07/2022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7F37-A35D-DB4E-A082-605DF1602172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3964223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B41FF-DEE6-6746-8BA9-854AA30CC06C}" type="datetimeFigureOut">
              <a:rPr lang="fr-GP" smtClean="0"/>
              <a:t>09/07/2022</a:t>
            </a:fld>
            <a:endParaRPr lang="fr-G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7F37-A35D-DB4E-A082-605DF1602172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2561689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B41FF-DEE6-6746-8BA9-854AA30CC06C}" type="datetimeFigureOut">
              <a:rPr lang="fr-GP" smtClean="0"/>
              <a:t>09/07/2022</a:t>
            </a:fld>
            <a:endParaRPr lang="fr-G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7F37-A35D-DB4E-A082-605DF1602172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2921642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B41FF-DEE6-6746-8BA9-854AA30CC06C}" type="datetimeFigureOut">
              <a:rPr lang="fr-GP" smtClean="0"/>
              <a:t>09/07/2022</a:t>
            </a:fld>
            <a:endParaRPr lang="fr-G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7F37-A35D-DB4E-A082-605DF1602172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3039833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B41FF-DEE6-6746-8BA9-854AA30CC06C}" type="datetimeFigureOut">
              <a:rPr lang="fr-GP" smtClean="0"/>
              <a:t>09/07/2022</a:t>
            </a:fld>
            <a:endParaRPr lang="fr-GP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7F37-A35D-DB4E-A082-605DF1602172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3365007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B41FF-DEE6-6746-8BA9-854AA30CC06C}" type="datetimeFigureOut">
              <a:rPr lang="fr-GP" smtClean="0"/>
              <a:t>09/07/2022</a:t>
            </a:fld>
            <a:endParaRPr lang="fr-G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7F37-A35D-DB4E-A082-605DF1602172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2796231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B41FF-DEE6-6746-8BA9-854AA30CC06C}" type="datetimeFigureOut">
              <a:rPr lang="fr-GP" smtClean="0"/>
              <a:t>09/07/2022</a:t>
            </a:fld>
            <a:endParaRPr lang="fr-G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7F37-A35D-DB4E-A082-605DF1602172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233413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EB41FF-DEE6-6746-8BA9-854AA30CC06C}" type="datetimeFigureOut">
              <a:rPr lang="fr-GP" smtClean="0"/>
              <a:t>09/07/2022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AD7F37-A35D-DB4E-A082-605DF1602172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1468123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>
            <a:extLst>
              <a:ext uri="{FF2B5EF4-FFF2-40B4-BE49-F238E27FC236}">
                <a16:creationId xmlns:a16="http://schemas.microsoft.com/office/drawing/2014/main" id="{7F54E0C6-6F9D-484A-A734-35582AE6E3E5}"/>
              </a:ext>
            </a:extLst>
          </p:cNvPr>
          <p:cNvSpPr txBox="1"/>
          <p:nvPr/>
        </p:nvSpPr>
        <p:spPr>
          <a:xfrm>
            <a:off x="210557" y="394435"/>
            <a:ext cx="496065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4000" spc="424" dirty="0">
                <a:solidFill>
                  <a:schemeClr val="tx1">
                    <a:lumMod val="75000"/>
                    <a:lumOff val="25000"/>
                  </a:schemeClr>
                </a:solidFill>
                <a:latin typeface="KG Do You Love Me" panose="02000506000000020004" pitchFamily="2" charset="2"/>
              </a:rPr>
              <a:t>Feuille de route n°1</a:t>
            </a:r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69A67F21-7873-9F40-9690-03C9B9A33274}"/>
              </a:ext>
            </a:extLst>
          </p:cNvPr>
          <p:cNvSpPr/>
          <p:nvPr/>
        </p:nvSpPr>
        <p:spPr>
          <a:xfrm>
            <a:off x="189115" y="219996"/>
            <a:ext cx="10313581" cy="1042453"/>
          </a:xfrm>
          <a:prstGeom prst="roundRect">
            <a:avLst>
              <a:gd name="adj" fmla="val 8424"/>
            </a:avLst>
          </a:prstGeom>
          <a:noFill/>
          <a:ln w="38100">
            <a:solidFill>
              <a:schemeClr val="bg2">
                <a:lumMod val="9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546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C83249C6-39A0-1E49-A16F-B593AC5C12E8}"/>
              </a:ext>
            </a:extLst>
          </p:cNvPr>
          <p:cNvSpPr txBox="1"/>
          <p:nvPr/>
        </p:nvSpPr>
        <p:spPr>
          <a:xfrm>
            <a:off x="5555707" y="394435"/>
            <a:ext cx="2401876" cy="6709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</a:pPr>
            <a:endParaRPr lang="fr-FR" sz="1600" dirty="0">
              <a:solidFill>
                <a:schemeClr val="tx1">
                  <a:lumMod val="75000"/>
                  <a:lumOff val="25000"/>
                </a:schemeClr>
              </a:solidFill>
              <a:latin typeface="Avenir Next Condensed" panose="020B0506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venir Next Condensed" panose="020B0506020202020204" pitchFamily="34" charset="0"/>
              </a:rPr>
              <a:t>Prénom : ……………………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44C8F600-017E-2F41-B009-3FAA211C7635}"/>
              </a:ext>
            </a:extLst>
          </p:cNvPr>
          <p:cNvSpPr txBox="1"/>
          <p:nvPr/>
        </p:nvSpPr>
        <p:spPr>
          <a:xfrm>
            <a:off x="7926509" y="394434"/>
            <a:ext cx="2655150" cy="6709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venir Next Condensed" panose="020B0506020202020204" pitchFamily="34" charset="0"/>
              </a:rPr>
              <a:t>Date de début : ………………… </a:t>
            </a:r>
          </a:p>
          <a:p>
            <a:pPr>
              <a:lnSpc>
                <a:spcPct val="120000"/>
              </a:lnSpc>
            </a:pP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venir Next Condensed" panose="020B0506020202020204" pitchFamily="34" charset="0"/>
              </a:rPr>
              <a:t>Date de fin : ……………………</a:t>
            </a:r>
          </a:p>
        </p:txBody>
      </p:sp>
      <p:graphicFrame>
        <p:nvGraphicFramePr>
          <p:cNvPr id="15" name="Tableau 14">
            <a:extLst>
              <a:ext uri="{FF2B5EF4-FFF2-40B4-BE49-F238E27FC236}">
                <a16:creationId xmlns:a16="http://schemas.microsoft.com/office/drawing/2014/main" id="{C283A1FA-2C16-3C4F-B818-1E9CD34565AC}"/>
              </a:ext>
            </a:extLst>
          </p:cNvPr>
          <p:cNvGraphicFramePr>
            <a:graphicFrameLocks noGrp="1"/>
          </p:cNvGraphicFramePr>
          <p:nvPr/>
        </p:nvGraphicFramePr>
        <p:xfrm>
          <a:off x="189114" y="1393483"/>
          <a:ext cx="10313580" cy="59410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8339">
                  <a:extLst>
                    <a:ext uri="{9D8B030D-6E8A-4147-A177-3AD203B41FA5}">
                      <a16:colId xmlns:a16="http://schemas.microsoft.com/office/drawing/2014/main" val="571518302"/>
                    </a:ext>
                  </a:extLst>
                </a:gridCol>
                <a:gridCol w="2919884">
                  <a:extLst>
                    <a:ext uri="{9D8B030D-6E8A-4147-A177-3AD203B41FA5}">
                      <a16:colId xmlns:a16="http://schemas.microsoft.com/office/drawing/2014/main" val="2812848672"/>
                    </a:ext>
                  </a:extLst>
                </a:gridCol>
                <a:gridCol w="3223980">
                  <a:extLst>
                    <a:ext uri="{9D8B030D-6E8A-4147-A177-3AD203B41FA5}">
                      <a16:colId xmlns:a16="http://schemas.microsoft.com/office/drawing/2014/main" val="22985665"/>
                    </a:ext>
                  </a:extLst>
                </a:gridCol>
                <a:gridCol w="1405054">
                  <a:extLst>
                    <a:ext uri="{9D8B030D-6E8A-4147-A177-3AD203B41FA5}">
                      <a16:colId xmlns:a16="http://schemas.microsoft.com/office/drawing/2014/main" val="3333810897"/>
                    </a:ext>
                  </a:extLst>
                </a:gridCol>
                <a:gridCol w="1626323">
                  <a:extLst>
                    <a:ext uri="{9D8B030D-6E8A-4147-A177-3AD203B41FA5}">
                      <a16:colId xmlns:a16="http://schemas.microsoft.com/office/drawing/2014/main" val="92369153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0" spc="3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odern Fantasy DEMO" pitchFamily="2" charset="77"/>
                        </a:rPr>
                        <a:t>Discipline</a:t>
                      </a:r>
                    </a:p>
                  </a:txBody>
                  <a:tcPr marL="129326" marR="129326" marT="64663" marB="64663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spc="3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odern Fantasy DEMO" pitchFamily="2" charset="77"/>
                        </a:rPr>
                        <a:t>Objectif</a:t>
                      </a:r>
                    </a:p>
                  </a:txBody>
                  <a:tcPr marL="129326" marR="129326" marT="64663" marB="64663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spc="3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odern Fantasy DEMO" pitchFamily="2" charset="77"/>
                        </a:rPr>
                        <a:t>Consigne</a:t>
                      </a:r>
                    </a:p>
                  </a:txBody>
                  <a:tcPr marL="129326" marR="129326" marT="64663" marB="64663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spc="3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odern Fantasy DEMO" pitchFamily="2" charset="77"/>
                        </a:rPr>
                        <a:t>Matériel</a:t>
                      </a:r>
                    </a:p>
                  </a:txBody>
                  <a:tcPr marL="129326" marR="129326" marT="64663" marB="64663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spc="3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odern Fantasy DEMO" pitchFamily="2" charset="77"/>
                        </a:rPr>
                        <a:t>ÉSSAIS</a:t>
                      </a:r>
                    </a:p>
                  </a:txBody>
                  <a:tcPr marL="129326" marR="129326" marT="64663" marB="64663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7747078"/>
                  </a:ext>
                </a:extLst>
              </a:tr>
              <a:tr h="203011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heavy" spc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uFill>
                            <a:solidFill>
                              <a:srgbClr val="FB8E9D"/>
                            </a:solidFill>
                          </a:uFill>
                          <a:latin typeface="+mj-lt"/>
                        </a:rPr>
                        <a:t>Vocabulaire</a:t>
                      </a:r>
                    </a:p>
                  </a:txBody>
                  <a:tcPr marL="129326" marR="129326" marT="64663" marB="64663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b="0" spc="0" dirty="0">
                          <a:solidFill>
                            <a:schemeClr val="tx1"/>
                          </a:solidFill>
                          <a:latin typeface="+mj-lt"/>
                        </a:rPr>
                        <a:t>J’apprends à connaitre l’ordre alphabétique.</a:t>
                      </a:r>
                    </a:p>
                  </a:txBody>
                  <a:tcPr marL="129326" marR="129326" marT="64663" marB="64663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b="0" i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Trace le chemin qui mène à la sortie. Passe de case en case en respectant l’ordre alphabétique. </a:t>
                      </a:r>
                      <a:endParaRPr lang="fr-FR" sz="1200" b="0" i="1" spc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9326" marR="129326" marT="64663" marB="64663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spc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Valise FRANÇAIS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spc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Boite V1</a:t>
                      </a:r>
                    </a:p>
                  </a:txBody>
                  <a:tcPr marL="129326" marR="129326" marT="64663" marB="64663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b="0" spc="0" dirty="0">
                        <a:solidFill>
                          <a:srgbClr val="FFC000"/>
                        </a:solidFill>
                        <a:latin typeface="+mj-lt"/>
                      </a:endParaRPr>
                    </a:p>
                  </a:txBody>
                  <a:tcPr marL="129326" marR="129326" marT="64663" marB="64663" anchor="ctr">
                    <a:lnL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6525096"/>
                  </a:ext>
                </a:extLst>
              </a:tr>
              <a:tr h="203011"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u="heavy" kern="1200" spc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uFill>
                            <a:solidFill>
                              <a:srgbClr val="FFA9F2"/>
                            </a:solidFill>
                          </a:uFill>
                          <a:latin typeface="+mj-lt"/>
                          <a:ea typeface="+mn-ea"/>
                          <a:cs typeface="+mn-cs"/>
                        </a:rPr>
                        <a:t>Conjugaison</a:t>
                      </a:r>
                    </a:p>
                  </a:txBody>
                  <a:tcPr marL="129326" marR="129326" marT="64663" marB="64663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b="0" spc="0" dirty="0">
                          <a:solidFill>
                            <a:schemeClr val="tx1"/>
                          </a:solidFill>
                          <a:latin typeface="+mj-lt"/>
                        </a:rPr>
                        <a:t>J’apprends à associer un verbe conjugué à son infinitif.</a:t>
                      </a:r>
                    </a:p>
                  </a:txBody>
                  <a:tcPr marL="129326" marR="129326" marT="64663" marB="64663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Reconstitue le puzzle en associant chaque verbe conjugué à son infinitif. </a:t>
                      </a:r>
                      <a:endParaRPr lang="fr-FR" sz="1200" i="1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129326" marR="129326" marT="64663" marB="64663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spc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Valise FRANÇAIS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spc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Boite C1</a:t>
                      </a:r>
                    </a:p>
                  </a:txBody>
                  <a:tcPr marL="129326" marR="129326" marT="64663" marB="64663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b="0" spc="0" dirty="0">
                        <a:solidFill>
                          <a:srgbClr val="FFC000"/>
                        </a:solidFill>
                        <a:latin typeface="+mj-lt"/>
                      </a:endParaRPr>
                    </a:p>
                  </a:txBody>
                  <a:tcPr marL="129326" marR="129326" marT="64663" marB="64663" anchor="ctr">
                    <a:lnL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2214276"/>
                  </a:ext>
                </a:extLst>
              </a:tr>
              <a:tr h="203011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heavy" spc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uFill>
                            <a:solidFill>
                              <a:srgbClr val="FFA9F2"/>
                            </a:solidFill>
                          </a:uFill>
                          <a:latin typeface="+mj-lt"/>
                        </a:rPr>
                        <a:t>Conjugaison</a:t>
                      </a:r>
                    </a:p>
                  </a:txBody>
                  <a:tcPr marL="129326" marR="129326" marT="64663" marB="64663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b="0" spc="0" dirty="0">
                          <a:solidFill>
                            <a:schemeClr val="tx1"/>
                          </a:solidFill>
                          <a:latin typeface="+mj-lt"/>
                        </a:rPr>
                        <a:t>J’apprends à donner le groupe d’un verbe.</a:t>
                      </a:r>
                    </a:p>
                  </a:txBody>
                  <a:tcPr marL="129326" marR="129326" marT="64663" marB="64663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Trace le chemin qui mène à la sortie. Passe uniquement sur des cases qui contiennent le groupe de verbes imposé. </a:t>
                      </a:r>
                      <a:endParaRPr lang="fr-FR" sz="1200" i="1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129326" marR="129326" marT="64663" marB="64663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spc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Valise FRANÇAIS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spc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Boite C2</a:t>
                      </a:r>
                    </a:p>
                  </a:txBody>
                  <a:tcPr marL="129326" marR="129326" marT="64663" marB="64663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b="0" spc="0" dirty="0">
                        <a:solidFill>
                          <a:srgbClr val="FFC000"/>
                        </a:solidFill>
                        <a:latin typeface="+mj-lt"/>
                      </a:endParaRPr>
                    </a:p>
                  </a:txBody>
                  <a:tcPr marL="129326" marR="129326" marT="64663" marB="64663" anchor="ctr">
                    <a:lnL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1419105"/>
                  </a:ext>
                </a:extLst>
              </a:tr>
              <a:tr h="203011"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u="heavy" kern="1200" spc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uFill>
                            <a:solidFill>
                              <a:srgbClr val="FFC000"/>
                            </a:solidFill>
                          </a:uFill>
                          <a:latin typeface="+mj-lt"/>
                          <a:ea typeface="+mn-ea"/>
                          <a:cs typeface="+mn-cs"/>
                        </a:rPr>
                        <a:t>Orthographe</a:t>
                      </a:r>
                    </a:p>
                  </a:txBody>
                  <a:tcPr marL="129326" marR="129326" marT="64663" marB="64663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b="0" spc="0" dirty="0">
                          <a:solidFill>
                            <a:schemeClr val="tx1"/>
                          </a:solidFill>
                          <a:latin typeface="+mj-lt"/>
                        </a:rPr>
                        <a:t>J’apprends à identifier le phonème [s], [k] avec la lettre c.</a:t>
                      </a:r>
                    </a:p>
                  </a:txBody>
                  <a:tcPr marL="129326" marR="129326" marT="64663" marB="64663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b="0" i="1" spc="0" dirty="0">
                          <a:solidFill>
                            <a:schemeClr val="tx1"/>
                          </a:solidFill>
                          <a:latin typeface="+mj-lt"/>
                        </a:rPr>
                        <a:t>Trace le chemin qui mène à la sortie en passant sur des mots dans lesquels la lettre c fait le son…</a:t>
                      </a:r>
                    </a:p>
                  </a:txBody>
                  <a:tcPr marL="129326" marR="129326" marT="64663" marB="64663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spc="0" dirty="0">
                          <a:solidFill>
                            <a:schemeClr val="tx1"/>
                          </a:solidFill>
                          <a:latin typeface="+mj-lt"/>
                        </a:rPr>
                        <a:t>Valise FRANÇAIS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spc="0" dirty="0">
                          <a:solidFill>
                            <a:schemeClr val="tx1"/>
                          </a:solidFill>
                          <a:latin typeface="+mj-lt"/>
                        </a:rPr>
                        <a:t>Boite O1</a:t>
                      </a:r>
                    </a:p>
                  </a:txBody>
                  <a:tcPr marL="129326" marR="129326" marT="64663" marB="64663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b="0" spc="0" dirty="0">
                        <a:solidFill>
                          <a:srgbClr val="FFC000"/>
                        </a:solidFill>
                        <a:latin typeface="+mj-lt"/>
                      </a:endParaRPr>
                    </a:p>
                  </a:txBody>
                  <a:tcPr marL="129326" marR="129326" marT="64663" marB="64663" anchor="ctr">
                    <a:lnL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83438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heavy" spc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uFill>
                            <a:solidFill>
                              <a:schemeClr val="accent4">
                                <a:lumMod val="60000"/>
                                <a:lumOff val="40000"/>
                              </a:schemeClr>
                            </a:solidFill>
                          </a:uFill>
                          <a:latin typeface="+mj-lt"/>
                        </a:rPr>
                        <a:t>Grammaire</a:t>
                      </a:r>
                    </a:p>
                  </a:txBody>
                  <a:tcPr marL="129326" marR="129326" marT="64663" marB="64663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b="0" spc="0" dirty="0">
                          <a:solidFill>
                            <a:schemeClr val="tx1"/>
                          </a:solidFill>
                          <a:latin typeface="+mj-lt"/>
                        </a:rPr>
                        <a:t>J’apprends à identifier le type d’une phrase.</a:t>
                      </a:r>
                    </a:p>
                  </a:txBody>
                  <a:tcPr marL="129326" marR="129326" marT="64663" marB="64663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b="0" i="1" spc="0" dirty="0">
                          <a:solidFill>
                            <a:schemeClr val="tx1"/>
                          </a:solidFill>
                          <a:latin typeface="+mj-lt"/>
                        </a:rPr>
                        <a:t>Indique le type de chaque phrase.</a:t>
                      </a:r>
                    </a:p>
                  </a:txBody>
                  <a:tcPr marL="129326" marR="129326" marT="64663" marB="64663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spc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Valise FRANÇAIS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spc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Boite G1</a:t>
                      </a:r>
                      <a:endParaRPr lang="fr-FR" sz="1200" b="0" spc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9326" marR="129326" marT="64663" marB="64663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b="0" spc="0" dirty="0">
                        <a:solidFill>
                          <a:srgbClr val="FFC000"/>
                        </a:solidFill>
                        <a:latin typeface="+mj-lt"/>
                      </a:endParaRPr>
                    </a:p>
                  </a:txBody>
                  <a:tcPr marL="129326" marR="129326" marT="64663" marB="64663" anchor="ctr">
                    <a:lnL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0918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heavy" spc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uFill>
                            <a:solidFill>
                              <a:schemeClr val="accent4">
                                <a:lumMod val="60000"/>
                                <a:lumOff val="40000"/>
                              </a:schemeClr>
                            </a:solidFill>
                          </a:uFill>
                          <a:latin typeface="+mj-lt"/>
                        </a:rPr>
                        <a:t>Grammaire</a:t>
                      </a:r>
                    </a:p>
                  </a:txBody>
                  <a:tcPr marL="129326" marR="129326" marT="64663" marB="64663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b="0" spc="0" dirty="0">
                          <a:solidFill>
                            <a:schemeClr val="tx1"/>
                          </a:solidFill>
                          <a:latin typeface="+mj-lt"/>
                        </a:rPr>
                        <a:t>J’apprends à identifier des déterminants.</a:t>
                      </a:r>
                    </a:p>
                  </a:txBody>
                  <a:tcPr marL="129326" marR="129326" marT="64663" marB="64663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b="0" i="1" spc="0" dirty="0">
                          <a:solidFill>
                            <a:schemeClr val="tx1"/>
                          </a:solidFill>
                          <a:latin typeface="+mj-lt"/>
                        </a:rPr>
                        <a:t>Trace le chemin qui mène à la sortie. Passe uniquement sur des cases qui contiennent un…</a:t>
                      </a:r>
                    </a:p>
                  </a:txBody>
                  <a:tcPr marL="129326" marR="129326" marT="64663" marB="64663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spc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Valise FRANÇAIS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spc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Boite G2</a:t>
                      </a:r>
                    </a:p>
                  </a:txBody>
                  <a:tcPr marL="129326" marR="129326" marT="64663" marB="64663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kern="1200" spc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29326" marR="129326" marT="64663" marB="64663" anchor="ctr">
                    <a:lnL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955053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heavy" spc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uFill>
                            <a:solidFill>
                              <a:schemeClr val="accent4">
                                <a:lumMod val="60000"/>
                                <a:lumOff val="40000"/>
                              </a:schemeClr>
                            </a:solidFill>
                          </a:uFill>
                          <a:latin typeface="+mj-lt"/>
                        </a:rPr>
                        <a:t>Grammaire</a:t>
                      </a:r>
                    </a:p>
                  </a:txBody>
                  <a:tcPr marL="129326" marR="129326" marT="64663" marB="64663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b="0" spc="0" dirty="0">
                          <a:solidFill>
                            <a:schemeClr val="tx1"/>
                          </a:solidFill>
                          <a:latin typeface="+mj-lt"/>
                        </a:rPr>
                        <a:t>J’apprends à identifier des déterminants.</a:t>
                      </a:r>
                    </a:p>
                  </a:txBody>
                  <a:tcPr marL="129326" marR="129326" marT="64663" marB="64663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b="0" i="1" spc="0" dirty="0">
                          <a:solidFill>
                            <a:schemeClr val="tx1"/>
                          </a:solidFill>
                          <a:latin typeface="+mj-lt"/>
                        </a:rPr>
                        <a:t>Mets une pince à linge sur les groupes nominaux qui contiennent le type de déterminants imposé.</a:t>
                      </a:r>
                    </a:p>
                  </a:txBody>
                  <a:tcPr marL="129326" marR="129326" marT="64663" marB="64663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spc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Valise FRANÇAIS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spc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Boite G3</a:t>
                      </a:r>
                    </a:p>
                  </a:txBody>
                  <a:tcPr marL="129326" marR="129326" marT="64663" marB="64663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kern="1200" spc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29326" marR="129326" marT="64663" marB="64663" anchor="ctr">
                    <a:lnL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6883226"/>
                  </a:ext>
                </a:extLst>
              </a:tr>
              <a:tr h="194116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heavy" spc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uFill>
                            <a:solidFill>
                              <a:srgbClr val="92D050"/>
                            </a:solidFill>
                          </a:uFill>
                          <a:latin typeface="+mj-lt"/>
                        </a:rPr>
                        <a:t>Numération</a:t>
                      </a:r>
                    </a:p>
                  </a:txBody>
                  <a:tcPr marL="129326" marR="129326" marT="64663" marB="64663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b="0" spc="0" dirty="0">
                          <a:solidFill>
                            <a:schemeClr val="tx1"/>
                          </a:solidFill>
                          <a:latin typeface="+mj-lt"/>
                        </a:rPr>
                        <a:t>J’apprends à associer l’écriture en chiffres et en lettres des nombres entiers.</a:t>
                      </a:r>
                    </a:p>
                  </a:txBody>
                  <a:tcPr marL="129326" marR="129326" marT="64663" marB="64663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b="0" i="1" spc="0" dirty="0">
                          <a:solidFill>
                            <a:schemeClr val="tx1"/>
                          </a:solidFill>
                          <a:latin typeface="+mj-lt"/>
                        </a:rPr>
                        <a:t>Mets une pince à linge sur le nombre en chiffres qui correspond à celui écrit en lettres.</a:t>
                      </a:r>
                    </a:p>
                  </a:txBody>
                  <a:tcPr marL="129326" marR="129326" marT="64663" marB="64663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spc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Valise MATHS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spc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Boite N1</a:t>
                      </a:r>
                      <a:endParaRPr lang="fr-FR" sz="1200" b="0" spc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9326" marR="129326" marT="64663" marB="64663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kern="1200" spc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29326" marR="129326" marT="64663" marB="64663" anchor="ctr">
                    <a:lnL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8145707"/>
                  </a:ext>
                </a:extLst>
              </a:tr>
              <a:tr h="194116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heavy" spc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uFill>
                            <a:solidFill>
                              <a:srgbClr val="92D050"/>
                            </a:solidFill>
                          </a:uFill>
                          <a:latin typeface="+mj-lt"/>
                        </a:rPr>
                        <a:t>Numération</a:t>
                      </a:r>
                    </a:p>
                  </a:txBody>
                  <a:tcPr marL="129326" marR="129326" marT="64663" marB="64663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b="0" spc="0" dirty="0">
                          <a:solidFill>
                            <a:schemeClr val="tx1"/>
                          </a:solidFill>
                          <a:latin typeface="+mj-lt"/>
                        </a:rPr>
                        <a:t>J’apprends à associer l’écriture en chiffres et en lettres des nombres entiers.</a:t>
                      </a:r>
                    </a:p>
                  </a:txBody>
                  <a:tcPr marL="129326" marR="129326" marT="64663" marB="64663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b="0" i="1" spc="0" dirty="0">
                          <a:solidFill>
                            <a:schemeClr val="tx1"/>
                          </a:solidFill>
                          <a:latin typeface="+mj-lt"/>
                        </a:rPr>
                        <a:t>Écris chaque nombre entier en chiffres.</a:t>
                      </a:r>
                    </a:p>
                  </a:txBody>
                  <a:tcPr marL="129326" marR="129326" marT="64663" marB="64663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spc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Valise MATHS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spc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Boite N2</a:t>
                      </a:r>
                    </a:p>
                  </a:txBody>
                  <a:tcPr marL="129326" marR="129326" marT="64663" marB="64663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kern="1200" spc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29326" marR="129326" marT="64663" marB="64663" anchor="ctr">
                    <a:lnL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0323079"/>
                  </a:ext>
                </a:extLst>
              </a:tr>
              <a:tr h="194116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heavy" spc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uFill>
                            <a:solidFill>
                              <a:srgbClr val="92D050"/>
                            </a:solidFill>
                          </a:uFill>
                          <a:latin typeface="+mj-lt"/>
                        </a:rPr>
                        <a:t>Numération</a:t>
                      </a:r>
                    </a:p>
                  </a:txBody>
                  <a:tcPr marL="129326" marR="129326" marT="64663" marB="64663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b="0" spc="0" dirty="0">
                          <a:solidFill>
                            <a:schemeClr val="tx1"/>
                          </a:solidFill>
                          <a:latin typeface="+mj-lt"/>
                        </a:rPr>
                        <a:t>J’apprends à déterminer la valeur des chiffres dans un nombre entier.</a:t>
                      </a:r>
                    </a:p>
                  </a:txBody>
                  <a:tcPr marL="129326" marR="129326" marT="64663" marB="64663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b="0" i="1" spc="0" dirty="0">
                          <a:solidFill>
                            <a:schemeClr val="tx1"/>
                          </a:solidFill>
                          <a:latin typeface="+mj-lt"/>
                        </a:rPr>
                        <a:t>Trouve le nombre mystère en suivant les instructions.</a:t>
                      </a:r>
                    </a:p>
                  </a:txBody>
                  <a:tcPr marL="129326" marR="129326" marT="64663" marB="64663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spc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Valise MATHS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spc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Boite N3</a:t>
                      </a:r>
                    </a:p>
                  </a:txBody>
                  <a:tcPr marL="129326" marR="129326" marT="64663" marB="64663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kern="1200" spc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29326" marR="129326" marT="64663" marB="64663" anchor="ctr">
                    <a:lnL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9738206"/>
                  </a:ext>
                </a:extLst>
              </a:tr>
              <a:tr h="194116"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u="heavy" kern="1200" spc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uFill>
                            <a:solidFill>
                              <a:schemeClr val="accent5">
                                <a:lumMod val="75000"/>
                              </a:schemeClr>
                            </a:solidFill>
                          </a:uFill>
                          <a:latin typeface="+mj-lt"/>
                          <a:ea typeface="+mn-ea"/>
                          <a:cs typeface="+mn-cs"/>
                        </a:rPr>
                        <a:t>Géométrie</a:t>
                      </a:r>
                    </a:p>
                  </a:txBody>
                  <a:tcPr marL="129326" marR="129326" marT="64663" marB="64663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b="0" spc="0" dirty="0">
                          <a:solidFill>
                            <a:schemeClr val="tx1"/>
                          </a:solidFill>
                          <a:latin typeface="+mj-lt"/>
                        </a:rPr>
                        <a:t>J’apprends le vocabulaire et le codage en géométrie.</a:t>
                      </a:r>
                    </a:p>
                  </a:txBody>
                  <a:tcPr marL="129326" marR="129326" marT="64663" marB="64663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b="0" i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Replace les mots masqués pour que la description corresponde à la figure proposée.</a:t>
                      </a:r>
                      <a:endParaRPr lang="fr-FR" sz="1200" b="0" i="1" spc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9326" marR="129326" marT="64663" marB="64663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spc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Valise MATHS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spc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Boite G1</a:t>
                      </a:r>
                    </a:p>
                  </a:txBody>
                  <a:tcPr marL="129326" marR="129326" marT="64663" marB="64663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kern="1200" spc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29326" marR="129326" marT="64663" marB="64663" anchor="ctr">
                    <a:lnL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8501777"/>
                  </a:ext>
                </a:extLst>
              </a:tr>
            </a:tbl>
          </a:graphicData>
        </a:graphic>
      </p:graphicFrame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C2D7784C-27F0-FF45-AF1A-1D2D2F819A01}"/>
              </a:ext>
            </a:extLst>
          </p:cNvPr>
          <p:cNvGraphicFramePr>
            <a:graphicFrameLocks noGrp="1"/>
          </p:cNvGraphicFramePr>
          <p:nvPr/>
        </p:nvGraphicFramePr>
        <p:xfrm>
          <a:off x="8955750" y="1808957"/>
          <a:ext cx="1457960" cy="25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490">
                  <a:extLst>
                    <a:ext uri="{9D8B030D-6E8A-4147-A177-3AD203B41FA5}">
                      <a16:colId xmlns:a16="http://schemas.microsoft.com/office/drawing/2014/main" val="1510323596"/>
                    </a:ext>
                  </a:extLst>
                </a:gridCol>
                <a:gridCol w="364490">
                  <a:extLst>
                    <a:ext uri="{9D8B030D-6E8A-4147-A177-3AD203B41FA5}">
                      <a16:colId xmlns:a16="http://schemas.microsoft.com/office/drawing/2014/main" val="4070698179"/>
                    </a:ext>
                  </a:extLst>
                </a:gridCol>
                <a:gridCol w="364490">
                  <a:extLst>
                    <a:ext uri="{9D8B030D-6E8A-4147-A177-3AD203B41FA5}">
                      <a16:colId xmlns:a16="http://schemas.microsoft.com/office/drawing/2014/main" val="2364081301"/>
                    </a:ext>
                  </a:extLst>
                </a:gridCol>
                <a:gridCol w="364490">
                  <a:extLst>
                    <a:ext uri="{9D8B030D-6E8A-4147-A177-3AD203B41FA5}">
                      <a16:colId xmlns:a16="http://schemas.microsoft.com/office/drawing/2014/main" val="105808827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0718713"/>
                  </a:ext>
                </a:extLst>
              </a:tr>
            </a:tbl>
          </a:graphicData>
        </a:graphic>
      </p:graphicFrame>
      <p:graphicFrame>
        <p:nvGraphicFramePr>
          <p:cNvPr id="18" name="Tableau 17">
            <a:extLst>
              <a:ext uri="{FF2B5EF4-FFF2-40B4-BE49-F238E27FC236}">
                <a16:creationId xmlns:a16="http://schemas.microsoft.com/office/drawing/2014/main" id="{E9E6F6EC-7627-8D4E-AB32-4EDDA0388572}"/>
              </a:ext>
            </a:extLst>
          </p:cNvPr>
          <p:cNvGraphicFramePr>
            <a:graphicFrameLocks noGrp="1"/>
          </p:cNvGraphicFramePr>
          <p:nvPr/>
        </p:nvGraphicFramePr>
        <p:xfrm>
          <a:off x="8955750" y="2305238"/>
          <a:ext cx="1457960" cy="25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490">
                  <a:extLst>
                    <a:ext uri="{9D8B030D-6E8A-4147-A177-3AD203B41FA5}">
                      <a16:colId xmlns:a16="http://schemas.microsoft.com/office/drawing/2014/main" val="1510323596"/>
                    </a:ext>
                  </a:extLst>
                </a:gridCol>
                <a:gridCol w="364490">
                  <a:extLst>
                    <a:ext uri="{9D8B030D-6E8A-4147-A177-3AD203B41FA5}">
                      <a16:colId xmlns:a16="http://schemas.microsoft.com/office/drawing/2014/main" val="2941964429"/>
                    </a:ext>
                  </a:extLst>
                </a:gridCol>
                <a:gridCol w="364490">
                  <a:extLst>
                    <a:ext uri="{9D8B030D-6E8A-4147-A177-3AD203B41FA5}">
                      <a16:colId xmlns:a16="http://schemas.microsoft.com/office/drawing/2014/main" val="4040679729"/>
                    </a:ext>
                  </a:extLst>
                </a:gridCol>
                <a:gridCol w="364490">
                  <a:extLst>
                    <a:ext uri="{9D8B030D-6E8A-4147-A177-3AD203B41FA5}">
                      <a16:colId xmlns:a16="http://schemas.microsoft.com/office/drawing/2014/main" val="381520586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0718713"/>
                  </a:ext>
                </a:extLst>
              </a:tr>
            </a:tbl>
          </a:graphicData>
        </a:graphic>
      </p:graphicFrame>
      <p:graphicFrame>
        <p:nvGraphicFramePr>
          <p:cNvPr id="24" name="Tableau 23">
            <a:extLst>
              <a:ext uri="{FF2B5EF4-FFF2-40B4-BE49-F238E27FC236}">
                <a16:creationId xmlns:a16="http://schemas.microsoft.com/office/drawing/2014/main" id="{88321E03-544B-FF45-A4BF-F9E11AD86A49}"/>
              </a:ext>
            </a:extLst>
          </p:cNvPr>
          <p:cNvGraphicFramePr>
            <a:graphicFrameLocks noGrp="1"/>
          </p:cNvGraphicFramePr>
          <p:nvPr/>
        </p:nvGraphicFramePr>
        <p:xfrm>
          <a:off x="8947840" y="3992929"/>
          <a:ext cx="1457960" cy="25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151032359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51450069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79475460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99355079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20819937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364630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80142796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0718713"/>
                  </a:ext>
                </a:extLst>
              </a:tr>
            </a:tbl>
          </a:graphicData>
        </a:graphic>
      </p:graphicFrame>
      <p:graphicFrame>
        <p:nvGraphicFramePr>
          <p:cNvPr id="31" name="Tableau 30">
            <a:extLst>
              <a:ext uri="{FF2B5EF4-FFF2-40B4-BE49-F238E27FC236}">
                <a16:creationId xmlns:a16="http://schemas.microsoft.com/office/drawing/2014/main" id="{9AB4FBF1-024B-F345-95EE-E57B467B7AE1}"/>
              </a:ext>
            </a:extLst>
          </p:cNvPr>
          <p:cNvGraphicFramePr>
            <a:graphicFrameLocks noGrp="1"/>
          </p:cNvGraphicFramePr>
          <p:nvPr/>
        </p:nvGraphicFramePr>
        <p:xfrm>
          <a:off x="8955750" y="4495622"/>
          <a:ext cx="1457960" cy="25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490">
                  <a:extLst>
                    <a:ext uri="{9D8B030D-6E8A-4147-A177-3AD203B41FA5}">
                      <a16:colId xmlns:a16="http://schemas.microsoft.com/office/drawing/2014/main" val="1510323596"/>
                    </a:ext>
                  </a:extLst>
                </a:gridCol>
                <a:gridCol w="364490">
                  <a:extLst>
                    <a:ext uri="{9D8B030D-6E8A-4147-A177-3AD203B41FA5}">
                      <a16:colId xmlns:a16="http://schemas.microsoft.com/office/drawing/2014/main" val="1999540138"/>
                    </a:ext>
                  </a:extLst>
                </a:gridCol>
                <a:gridCol w="364490">
                  <a:extLst>
                    <a:ext uri="{9D8B030D-6E8A-4147-A177-3AD203B41FA5}">
                      <a16:colId xmlns:a16="http://schemas.microsoft.com/office/drawing/2014/main" val="1218349558"/>
                    </a:ext>
                  </a:extLst>
                </a:gridCol>
                <a:gridCol w="364490">
                  <a:extLst>
                    <a:ext uri="{9D8B030D-6E8A-4147-A177-3AD203B41FA5}">
                      <a16:colId xmlns:a16="http://schemas.microsoft.com/office/drawing/2014/main" val="41956549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0718713"/>
                  </a:ext>
                </a:extLst>
              </a:tr>
            </a:tbl>
          </a:graphicData>
        </a:graphic>
      </p:graphicFrame>
      <p:graphicFrame>
        <p:nvGraphicFramePr>
          <p:cNvPr id="32" name="Tableau 31">
            <a:extLst>
              <a:ext uri="{FF2B5EF4-FFF2-40B4-BE49-F238E27FC236}">
                <a16:creationId xmlns:a16="http://schemas.microsoft.com/office/drawing/2014/main" id="{AA24DED9-ECDB-D744-898B-700B7985FF53}"/>
              </a:ext>
            </a:extLst>
          </p:cNvPr>
          <p:cNvGraphicFramePr>
            <a:graphicFrameLocks noGrp="1"/>
          </p:cNvGraphicFramePr>
          <p:nvPr/>
        </p:nvGraphicFramePr>
        <p:xfrm>
          <a:off x="8955750" y="4984526"/>
          <a:ext cx="1457960" cy="25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151032359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51450069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79475460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99355079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20819937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364630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80142796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0718713"/>
                  </a:ext>
                </a:extLst>
              </a:tr>
            </a:tbl>
          </a:graphicData>
        </a:graphic>
      </p:graphicFrame>
      <p:graphicFrame>
        <p:nvGraphicFramePr>
          <p:cNvPr id="33" name="Tableau 32">
            <a:extLst>
              <a:ext uri="{FF2B5EF4-FFF2-40B4-BE49-F238E27FC236}">
                <a16:creationId xmlns:a16="http://schemas.microsoft.com/office/drawing/2014/main" id="{5BBAC6FF-EB36-B54F-A01F-DF4D7681FEAD}"/>
              </a:ext>
            </a:extLst>
          </p:cNvPr>
          <p:cNvGraphicFramePr>
            <a:graphicFrameLocks noGrp="1"/>
          </p:cNvGraphicFramePr>
          <p:nvPr/>
        </p:nvGraphicFramePr>
        <p:xfrm>
          <a:off x="8955750" y="5467317"/>
          <a:ext cx="1457960" cy="25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151032359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51450069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79475460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99355079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20819937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364630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80142796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0718713"/>
                  </a:ext>
                </a:extLst>
              </a:tr>
            </a:tbl>
          </a:graphicData>
        </a:graphic>
      </p:graphicFrame>
      <p:graphicFrame>
        <p:nvGraphicFramePr>
          <p:cNvPr id="34" name="Tableau 33">
            <a:extLst>
              <a:ext uri="{FF2B5EF4-FFF2-40B4-BE49-F238E27FC236}">
                <a16:creationId xmlns:a16="http://schemas.microsoft.com/office/drawing/2014/main" id="{9AE21494-5C89-F54B-8159-3F68E9BD7C57}"/>
              </a:ext>
            </a:extLst>
          </p:cNvPr>
          <p:cNvGraphicFramePr>
            <a:graphicFrameLocks noGrp="1"/>
          </p:cNvGraphicFramePr>
          <p:nvPr/>
        </p:nvGraphicFramePr>
        <p:xfrm>
          <a:off x="8947840" y="5970010"/>
          <a:ext cx="1457960" cy="25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151032359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51450069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79475460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99355079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20819937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364630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80142796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0718713"/>
                  </a:ext>
                </a:extLst>
              </a:tr>
            </a:tbl>
          </a:graphicData>
        </a:graphic>
      </p:graphicFrame>
      <p:graphicFrame>
        <p:nvGraphicFramePr>
          <p:cNvPr id="36" name="Tableau 35">
            <a:extLst>
              <a:ext uri="{FF2B5EF4-FFF2-40B4-BE49-F238E27FC236}">
                <a16:creationId xmlns:a16="http://schemas.microsoft.com/office/drawing/2014/main" id="{6D959462-C9CD-A44E-8912-43C2873ADECA}"/>
              </a:ext>
            </a:extLst>
          </p:cNvPr>
          <p:cNvGraphicFramePr>
            <a:graphicFrameLocks noGrp="1"/>
          </p:cNvGraphicFramePr>
          <p:nvPr/>
        </p:nvGraphicFramePr>
        <p:xfrm>
          <a:off x="8955750" y="6466403"/>
          <a:ext cx="1457960" cy="25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1592">
                  <a:extLst>
                    <a:ext uri="{9D8B030D-6E8A-4147-A177-3AD203B41FA5}">
                      <a16:colId xmlns:a16="http://schemas.microsoft.com/office/drawing/2014/main" val="1510323596"/>
                    </a:ext>
                  </a:extLst>
                </a:gridCol>
                <a:gridCol w="291592">
                  <a:extLst>
                    <a:ext uri="{9D8B030D-6E8A-4147-A177-3AD203B41FA5}">
                      <a16:colId xmlns:a16="http://schemas.microsoft.com/office/drawing/2014/main" val="2684077386"/>
                    </a:ext>
                  </a:extLst>
                </a:gridCol>
                <a:gridCol w="291592">
                  <a:extLst>
                    <a:ext uri="{9D8B030D-6E8A-4147-A177-3AD203B41FA5}">
                      <a16:colId xmlns:a16="http://schemas.microsoft.com/office/drawing/2014/main" val="898576834"/>
                    </a:ext>
                  </a:extLst>
                </a:gridCol>
                <a:gridCol w="291592">
                  <a:extLst>
                    <a:ext uri="{9D8B030D-6E8A-4147-A177-3AD203B41FA5}">
                      <a16:colId xmlns:a16="http://schemas.microsoft.com/office/drawing/2014/main" val="2591458758"/>
                    </a:ext>
                  </a:extLst>
                </a:gridCol>
                <a:gridCol w="291592">
                  <a:extLst>
                    <a:ext uri="{9D8B030D-6E8A-4147-A177-3AD203B41FA5}">
                      <a16:colId xmlns:a16="http://schemas.microsoft.com/office/drawing/2014/main" val="132523572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0718713"/>
                  </a:ext>
                </a:extLst>
              </a:tr>
            </a:tbl>
          </a:graphicData>
        </a:graphic>
      </p:graphicFrame>
      <p:graphicFrame>
        <p:nvGraphicFramePr>
          <p:cNvPr id="21" name="Tableau 20">
            <a:extLst>
              <a:ext uri="{FF2B5EF4-FFF2-40B4-BE49-F238E27FC236}">
                <a16:creationId xmlns:a16="http://schemas.microsoft.com/office/drawing/2014/main" id="{C0DFDFA8-A239-D34A-921F-FA919C38DEF5}"/>
              </a:ext>
            </a:extLst>
          </p:cNvPr>
          <p:cNvGraphicFramePr>
            <a:graphicFrameLocks noGrp="1"/>
          </p:cNvGraphicFramePr>
          <p:nvPr/>
        </p:nvGraphicFramePr>
        <p:xfrm>
          <a:off x="8947840" y="6963883"/>
          <a:ext cx="1457960" cy="25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1592">
                  <a:extLst>
                    <a:ext uri="{9D8B030D-6E8A-4147-A177-3AD203B41FA5}">
                      <a16:colId xmlns:a16="http://schemas.microsoft.com/office/drawing/2014/main" val="1510323596"/>
                    </a:ext>
                  </a:extLst>
                </a:gridCol>
                <a:gridCol w="291592">
                  <a:extLst>
                    <a:ext uri="{9D8B030D-6E8A-4147-A177-3AD203B41FA5}">
                      <a16:colId xmlns:a16="http://schemas.microsoft.com/office/drawing/2014/main" val="3616374343"/>
                    </a:ext>
                  </a:extLst>
                </a:gridCol>
                <a:gridCol w="291592">
                  <a:extLst>
                    <a:ext uri="{9D8B030D-6E8A-4147-A177-3AD203B41FA5}">
                      <a16:colId xmlns:a16="http://schemas.microsoft.com/office/drawing/2014/main" val="3530560324"/>
                    </a:ext>
                  </a:extLst>
                </a:gridCol>
                <a:gridCol w="291592">
                  <a:extLst>
                    <a:ext uri="{9D8B030D-6E8A-4147-A177-3AD203B41FA5}">
                      <a16:colId xmlns:a16="http://schemas.microsoft.com/office/drawing/2014/main" val="1678262571"/>
                    </a:ext>
                  </a:extLst>
                </a:gridCol>
                <a:gridCol w="291592">
                  <a:extLst>
                    <a:ext uri="{9D8B030D-6E8A-4147-A177-3AD203B41FA5}">
                      <a16:colId xmlns:a16="http://schemas.microsoft.com/office/drawing/2014/main" val="11083245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0718713"/>
                  </a:ext>
                </a:extLst>
              </a:tr>
            </a:tbl>
          </a:graphicData>
        </a:graphic>
      </p:graphicFrame>
      <p:graphicFrame>
        <p:nvGraphicFramePr>
          <p:cNvPr id="22" name="Tableau 21">
            <a:extLst>
              <a:ext uri="{FF2B5EF4-FFF2-40B4-BE49-F238E27FC236}">
                <a16:creationId xmlns:a16="http://schemas.microsoft.com/office/drawing/2014/main" id="{46F01718-9149-D44A-B6B5-B47F45C7A599}"/>
              </a:ext>
            </a:extLst>
          </p:cNvPr>
          <p:cNvGraphicFramePr>
            <a:graphicFrameLocks noGrp="1"/>
          </p:cNvGraphicFramePr>
          <p:nvPr/>
        </p:nvGraphicFramePr>
        <p:xfrm>
          <a:off x="8955750" y="2906049"/>
          <a:ext cx="1457960" cy="25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490">
                  <a:extLst>
                    <a:ext uri="{9D8B030D-6E8A-4147-A177-3AD203B41FA5}">
                      <a16:colId xmlns:a16="http://schemas.microsoft.com/office/drawing/2014/main" val="1510323596"/>
                    </a:ext>
                  </a:extLst>
                </a:gridCol>
                <a:gridCol w="364490">
                  <a:extLst>
                    <a:ext uri="{9D8B030D-6E8A-4147-A177-3AD203B41FA5}">
                      <a16:colId xmlns:a16="http://schemas.microsoft.com/office/drawing/2014/main" val="2941964429"/>
                    </a:ext>
                  </a:extLst>
                </a:gridCol>
                <a:gridCol w="364490">
                  <a:extLst>
                    <a:ext uri="{9D8B030D-6E8A-4147-A177-3AD203B41FA5}">
                      <a16:colId xmlns:a16="http://schemas.microsoft.com/office/drawing/2014/main" val="4040679729"/>
                    </a:ext>
                  </a:extLst>
                </a:gridCol>
                <a:gridCol w="364490">
                  <a:extLst>
                    <a:ext uri="{9D8B030D-6E8A-4147-A177-3AD203B41FA5}">
                      <a16:colId xmlns:a16="http://schemas.microsoft.com/office/drawing/2014/main" val="381520586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0718713"/>
                  </a:ext>
                </a:extLst>
              </a:tr>
            </a:tbl>
          </a:graphicData>
        </a:graphic>
      </p:graphicFrame>
      <p:graphicFrame>
        <p:nvGraphicFramePr>
          <p:cNvPr id="23" name="Tableau 22">
            <a:extLst>
              <a:ext uri="{FF2B5EF4-FFF2-40B4-BE49-F238E27FC236}">
                <a16:creationId xmlns:a16="http://schemas.microsoft.com/office/drawing/2014/main" id="{264385DF-E62E-C84A-8F08-2584E9A059D4}"/>
              </a:ext>
            </a:extLst>
          </p:cNvPr>
          <p:cNvGraphicFramePr>
            <a:graphicFrameLocks noGrp="1"/>
          </p:cNvGraphicFramePr>
          <p:nvPr/>
        </p:nvGraphicFramePr>
        <p:xfrm>
          <a:off x="8955750" y="3504025"/>
          <a:ext cx="1457960" cy="25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490">
                  <a:extLst>
                    <a:ext uri="{9D8B030D-6E8A-4147-A177-3AD203B41FA5}">
                      <a16:colId xmlns:a16="http://schemas.microsoft.com/office/drawing/2014/main" val="1510323596"/>
                    </a:ext>
                  </a:extLst>
                </a:gridCol>
                <a:gridCol w="364490">
                  <a:extLst>
                    <a:ext uri="{9D8B030D-6E8A-4147-A177-3AD203B41FA5}">
                      <a16:colId xmlns:a16="http://schemas.microsoft.com/office/drawing/2014/main" val="2941964429"/>
                    </a:ext>
                  </a:extLst>
                </a:gridCol>
                <a:gridCol w="364490">
                  <a:extLst>
                    <a:ext uri="{9D8B030D-6E8A-4147-A177-3AD203B41FA5}">
                      <a16:colId xmlns:a16="http://schemas.microsoft.com/office/drawing/2014/main" val="4040679729"/>
                    </a:ext>
                  </a:extLst>
                </a:gridCol>
                <a:gridCol w="364490">
                  <a:extLst>
                    <a:ext uri="{9D8B030D-6E8A-4147-A177-3AD203B41FA5}">
                      <a16:colId xmlns:a16="http://schemas.microsoft.com/office/drawing/2014/main" val="381520586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07187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497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CB908B8B-CD24-0E44-A999-16A300A1A84C}"/>
              </a:ext>
            </a:extLst>
          </p:cNvPr>
          <p:cNvGraphicFramePr>
            <a:graphicFrameLocks noGrp="1"/>
          </p:cNvGraphicFramePr>
          <p:nvPr/>
        </p:nvGraphicFramePr>
        <p:xfrm>
          <a:off x="189116" y="298951"/>
          <a:ext cx="10313580" cy="14852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8339">
                  <a:extLst>
                    <a:ext uri="{9D8B030D-6E8A-4147-A177-3AD203B41FA5}">
                      <a16:colId xmlns:a16="http://schemas.microsoft.com/office/drawing/2014/main" val="4145204423"/>
                    </a:ext>
                  </a:extLst>
                </a:gridCol>
                <a:gridCol w="2919884">
                  <a:extLst>
                    <a:ext uri="{9D8B030D-6E8A-4147-A177-3AD203B41FA5}">
                      <a16:colId xmlns:a16="http://schemas.microsoft.com/office/drawing/2014/main" val="1895192662"/>
                    </a:ext>
                  </a:extLst>
                </a:gridCol>
                <a:gridCol w="3223980">
                  <a:extLst>
                    <a:ext uri="{9D8B030D-6E8A-4147-A177-3AD203B41FA5}">
                      <a16:colId xmlns:a16="http://schemas.microsoft.com/office/drawing/2014/main" val="1591107979"/>
                    </a:ext>
                  </a:extLst>
                </a:gridCol>
                <a:gridCol w="1405054">
                  <a:extLst>
                    <a:ext uri="{9D8B030D-6E8A-4147-A177-3AD203B41FA5}">
                      <a16:colId xmlns:a16="http://schemas.microsoft.com/office/drawing/2014/main" val="75859448"/>
                    </a:ext>
                  </a:extLst>
                </a:gridCol>
                <a:gridCol w="1626323">
                  <a:extLst>
                    <a:ext uri="{9D8B030D-6E8A-4147-A177-3AD203B41FA5}">
                      <a16:colId xmlns:a16="http://schemas.microsoft.com/office/drawing/2014/main" val="1780598375"/>
                    </a:ext>
                  </a:extLst>
                </a:gridCol>
              </a:tblGrid>
              <a:tr h="194116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heavy" spc="0" baseline="0" dirty="0">
                          <a:solidFill>
                            <a:schemeClr val="tx1"/>
                          </a:solidFill>
                          <a:uFill>
                            <a:solidFill>
                              <a:srgbClr val="5AC1B6"/>
                            </a:solidFill>
                          </a:uFill>
                          <a:latin typeface="+mj-lt"/>
                        </a:rPr>
                        <a:t>Mesures</a:t>
                      </a:r>
                    </a:p>
                  </a:txBody>
                  <a:tcPr marL="129326" marR="129326" marT="64663" marB="64663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b="0" spc="0" dirty="0">
                          <a:solidFill>
                            <a:schemeClr val="tx1"/>
                          </a:solidFill>
                          <a:latin typeface="+mj-lt"/>
                        </a:rPr>
                        <a:t>Je m’entraine à lire l’heure (2).</a:t>
                      </a:r>
                    </a:p>
                  </a:txBody>
                  <a:tcPr marL="129326" marR="129326" marT="64663" marB="64663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Indique l’heure de chaque horloge.</a:t>
                      </a:r>
                    </a:p>
                  </a:txBody>
                  <a:tcPr marL="129326" marR="129326" marT="64663" marB="64663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spc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Valise MATHS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spc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Boite M2</a:t>
                      </a:r>
                    </a:p>
                  </a:txBody>
                  <a:tcPr marL="129326" marR="129326" marT="64663" marB="64663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kern="1200" spc="0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29326" marR="129326" marT="64663" marB="64663" anchor="ctr">
                    <a:lnL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2366698"/>
                  </a:ext>
                </a:extLst>
              </a:tr>
              <a:tr h="194116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heavy" spc="0" baseline="0" dirty="0">
                          <a:solidFill>
                            <a:schemeClr val="tx1"/>
                          </a:solidFill>
                          <a:uFill>
                            <a:solidFill>
                              <a:schemeClr val="accent5">
                                <a:lumMod val="75000"/>
                              </a:schemeClr>
                            </a:solidFill>
                          </a:uFill>
                          <a:latin typeface="+mj-lt"/>
                        </a:rPr>
                        <a:t>Géométrie</a:t>
                      </a:r>
                    </a:p>
                  </a:txBody>
                  <a:tcPr marL="129326" marR="129326" marT="64663" marB="64663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Je m’entraine à reproduire des cercles.</a:t>
                      </a:r>
                      <a:endParaRPr lang="fr-FR" sz="1200" b="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129326" marR="129326" marT="64663" marB="64663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Reproduis la figure suivante en respectant les indications fournies.</a:t>
                      </a:r>
                      <a:endParaRPr lang="fr-FR" sz="1200" i="1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129326" marR="129326" marT="64663" marB="64663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spc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Valise MATHS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spc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Boite G2</a:t>
                      </a:r>
                    </a:p>
                  </a:txBody>
                  <a:tcPr marL="129326" marR="129326" marT="64663" marB="64663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kern="1200" spc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29326" marR="129326" marT="64663" marB="64663" anchor="ctr">
                    <a:lnL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4103994"/>
                  </a:ext>
                </a:extLst>
              </a:tr>
              <a:tr h="194116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heavy" spc="0" baseline="0" dirty="0">
                          <a:solidFill>
                            <a:schemeClr val="tx1"/>
                          </a:solidFill>
                          <a:uFill>
                            <a:solidFill>
                              <a:srgbClr val="CA9BE5"/>
                            </a:solidFill>
                          </a:uFill>
                          <a:latin typeface="+mj-lt"/>
                        </a:rPr>
                        <a:t>Calcul</a:t>
                      </a:r>
                    </a:p>
                  </a:txBody>
                  <a:tcPr marL="129326" marR="129326" marT="64663" marB="64663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spc="0" dirty="0">
                          <a:solidFill>
                            <a:schemeClr val="tx1"/>
                          </a:solidFill>
                          <a:latin typeface="+mj-lt"/>
                        </a:rPr>
                        <a:t>Je m’entraine à calculer le quotient d’une division simple.</a:t>
                      </a:r>
                      <a:endParaRPr lang="fr-FR" sz="1200" b="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129326" marR="129326" marT="64663" marB="64663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Complète les cases blanches avec des nombres compris entre 1 et 20 comme il convient. </a:t>
                      </a:r>
                      <a:endParaRPr lang="fr-FR" sz="1200" i="1" dirty="0">
                        <a:effectLst/>
                        <a:latin typeface="+mj-lt"/>
                      </a:endParaRPr>
                    </a:p>
                  </a:txBody>
                  <a:tcPr marL="129326" marR="129326" marT="64663" marB="64663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spc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Valise MATHS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spc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Boite C1</a:t>
                      </a:r>
                    </a:p>
                  </a:txBody>
                  <a:tcPr marL="129326" marR="129326" marT="64663" marB="64663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kern="1200" spc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29326" marR="129326" marT="64663" marB="64663" anchor="ctr">
                    <a:lnL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0056254"/>
                  </a:ext>
                </a:extLst>
              </a:tr>
            </a:tbl>
          </a:graphicData>
        </a:graphic>
      </p:graphicFrame>
      <p:graphicFrame>
        <p:nvGraphicFramePr>
          <p:cNvPr id="9" name="Tableau 8">
            <a:extLst>
              <a:ext uri="{FF2B5EF4-FFF2-40B4-BE49-F238E27FC236}">
                <a16:creationId xmlns:a16="http://schemas.microsoft.com/office/drawing/2014/main" id="{1D5695B4-F3D6-8C42-960D-6C30A4CF4213}"/>
              </a:ext>
            </a:extLst>
          </p:cNvPr>
          <p:cNvGraphicFramePr>
            <a:graphicFrameLocks noGrp="1"/>
          </p:cNvGraphicFramePr>
          <p:nvPr/>
        </p:nvGraphicFramePr>
        <p:xfrm>
          <a:off x="8967473" y="414324"/>
          <a:ext cx="1457960" cy="25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151032359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51450069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79475460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99355079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20819937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364630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80142796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0718713"/>
                  </a:ext>
                </a:extLst>
              </a:tr>
            </a:tbl>
          </a:graphicData>
        </a:graphic>
      </p:graphicFrame>
      <p:graphicFrame>
        <p:nvGraphicFramePr>
          <p:cNvPr id="10" name="Tableau 9">
            <a:extLst>
              <a:ext uri="{FF2B5EF4-FFF2-40B4-BE49-F238E27FC236}">
                <a16:creationId xmlns:a16="http://schemas.microsoft.com/office/drawing/2014/main" id="{3C910B03-BF18-7344-A448-D6C44C105EBC}"/>
              </a:ext>
            </a:extLst>
          </p:cNvPr>
          <p:cNvGraphicFramePr>
            <a:graphicFrameLocks noGrp="1"/>
          </p:cNvGraphicFramePr>
          <p:nvPr/>
        </p:nvGraphicFramePr>
        <p:xfrm>
          <a:off x="8967472" y="902811"/>
          <a:ext cx="1457960" cy="25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151032359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51450069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79475460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99355079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20819937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364630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80142796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0718713"/>
                  </a:ext>
                </a:extLst>
              </a:tr>
            </a:tbl>
          </a:graphicData>
        </a:graphic>
      </p:graphicFrame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E6945980-10F5-044B-BDD7-F756E70C1CA1}"/>
              </a:ext>
            </a:extLst>
          </p:cNvPr>
          <p:cNvGraphicFramePr>
            <a:graphicFrameLocks noGrp="1"/>
          </p:cNvGraphicFramePr>
          <p:nvPr/>
        </p:nvGraphicFramePr>
        <p:xfrm>
          <a:off x="8967472" y="1404646"/>
          <a:ext cx="1457960" cy="25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151032359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51450069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79475460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99355079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20819937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364630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80142796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0718713"/>
                  </a:ext>
                </a:extLst>
              </a:tr>
            </a:tbl>
          </a:graphicData>
        </a:graphic>
      </p:graphicFrame>
      <p:sp>
        <p:nvSpPr>
          <p:cNvPr id="8" name="ZoneTexte 7">
            <a:extLst>
              <a:ext uri="{FF2B5EF4-FFF2-40B4-BE49-F238E27FC236}">
                <a16:creationId xmlns:a16="http://schemas.microsoft.com/office/drawing/2014/main" id="{6A74DE0D-41F2-8D43-B471-9A52CAC374CE}"/>
              </a:ext>
            </a:extLst>
          </p:cNvPr>
          <p:cNvSpPr txBox="1"/>
          <p:nvPr/>
        </p:nvSpPr>
        <p:spPr>
          <a:xfrm>
            <a:off x="7137227" y="2031834"/>
            <a:ext cx="18302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GP" sz="1400" dirty="0">
                <a:latin typeface="+mj-lt"/>
              </a:rPr>
              <a:t>Signature des parents :</a:t>
            </a:r>
          </a:p>
        </p:txBody>
      </p:sp>
    </p:spTree>
    <p:extLst>
      <p:ext uri="{BB962C8B-B14F-4D97-AF65-F5344CB8AC3E}">
        <p14:creationId xmlns:p14="http://schemas.microsoft.com/office/powerpoint/2010/main" val="194433965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427</Words>
  <Application>Microsoft Macintosh PowerPoint</Application>
  <PresentationFormat>Personnalisé</PresentationFormat>
  <Paragraphs>81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Arial</vt:lpstr>
      <vt:lpstr>Avenir Next Condensed</vt:lpstr>
      <vt:lpstr>Calibri</vt:lpstr>
      <vt:lpstr>Calibri Light</vt:lpstr>
      <vt:lpstr>KG Do You Love Me</vt:lpstr>
      <vt:lpstr>Modern Fantasy DEMO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Marcie AGAPE</dc:creator>
  <cp:lastModifiedBy>Marcie AGAPE</cp:lastModifiedBy>
  <cp:revision>1</cp:revision>
  <dcterms:created xsi:type="dcterms:W3CDTF">2022-07-09T12:56:07Z</dcterms:created>
  <dcterms:modified xsi:type="dcterms:W3CDTF">2022-07-09T12:56:39Z</dcterms:modified>
</cp:coreProperties>
</file>