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5" r:id="rId2"/>
    <p:sldId id="266" r:id="rId3"/>
    <p:sldId id="267" r:id="rId4"/>
    <p:sldId id="268" r:id="rId5"/>
    <p:sldId id="269" r:id="rId6"/>
    <p:sldId id="272" r:id="rId7"/>
    <p:sldId id="276" r:id="rId8"/>
    <p:sldId id="275" r:id="rId9"/>
    <p:sldId id="278" r:id="rId10"/>
    <p:sldId id="273" r:id="rId11"/>
    <p:sldId id="274" r:id="rId12"/>
    <p:sldId id="256" r:id="rId13"/>
    <p:sldId id="261" r:id="rId14"/>
    <p:sldId id="262" r:id="rId15"/>
    <p:sldId id="263" r:id="rId16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3C00"/>
    <a:srgbClr val="DDEFB8"/>
    <a:srgbClr val="A6A6A6"/>
    <a:srgbClr val="D1CECE"/>
    <a:srgbClr val="D2C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68"/>
    <p:restoredTop sz="92321"/>
  </p:normalViewPr>
  <p:slideViewPr>
    <p:cSldViewPr snapToGrid="0" snapToObjects="1">
      <p:cViewPr>
        <p:scale>
          <a:sx n="71" d="100"/>
          <a:sy n="71" d="100"/>
        </p:scale>
        <p:origin x="2248" y="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3C94-5A22-E24E-B9A3-F14FF364A29A}" type="datetimeFigureOut">
              <a:rPr lang="fr-GP" smtClean="0"/>
              <a:t>25/08/2022</a:t>
            </a:fld>
            <a:endParaRPr lang="fr-G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D676A-6532-E544-8B6F-FF41701BD884}" type="slidenum">
              <a:rPr lang="fr-GP" smtClean="0"/>
              <a:t>‹N°›</a:t>
            </a:fld>
            <a:endParaRPr lang="fr-GP"/>
          </a:p>
        </p:txBody>
      </p:sp>
    </p:spTree>
    <p:extLst>
      <p:ext uri="{BB962C8B-B14F-4D97-AF65-F5344CB8AC3E}">
        <p14:creationId xmlns:p14="http://schemas.microsoft.com/office/powerpoint/2010/main" val="1796395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3C94-5A22-E24E-B9A3-F14FF364A29A}" type="datetimeFigureOut">
              <a:rPr lang="fr-GP" smtClean="0"/>
              <a:t>25/08/2022</a:t>
            </a:fld>
            <a:endParaRPr lang="fr-G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D676A-6532-E544-8B6F-FF41701BD884}" type="slidenum">
              <a:rPr lang="fr-GP" smtClean="0"/>
              <a:t>‹N°›</a:t>
            </a:fld>
            <a:endParaRPr lang="fr-GP"/>
          </a:p>
        </p:txBody>
      </p:sp>
    </p:spTree>
    <p:extLst>
      <p:ext uri="{BB962C8B-B14F-4D97-AF65-F5344CB8AC3E}">
        <p14:creationId xmlns:p14="http://schemas.microsoft.com/office/powerpoint/2010/main" val="4190713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3C94-5A22-E24E-B9A3-F14FF364A29A}" type="datetimeFigureOut">
              <a:rPr lang="fr-GP" smtClean="0"/>
              <a:t>25/08/2022</a:t>
            </a:fld>
            <a:endParaRPr lang="fr-G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D676A-6532-E544-8B6F-FF41701BD884}" type="slidenum">
              <a:rPr lang="fr-GP" smtClean="0"/>
              <a:t>‹N°›</a:t>
            </a:fld>
            <a:endParaRPr lang="fr-GP"/>
          </a:p>
        </p:txBody>
      </p:sp>
    </p:spTree>
    <p:extLst>
      <p:ext uri="{BB962C8B-B14F-4D97-AF65-F5344CB8AC3E}">
        <p14:creationId xmlns:p14="http://schemas.microsoft.com/office/powerpoint/2010/main" val="677834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3C94-5A22-E24E-B9A3-F14FF364A29A}" type="datetimeFigureOut">
              <a:rPr lang="fr-GP" smtClean="0"/>
              <a:t>25/08/2022</a:t>
            </a:fld>
            <a:endParaRPr lang="fr-G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D676A-6532-E544-8B6F-FF41701BD884}" type="slidenum">
              <a:rPr lang="fr-GP" smtClean="0"/>
              <a:t>‹N°›</a:t>
            </a:fld>
            <a:endParaRPr lang="fr-GP"/>
          </a:p>
        </p:txBody>
      </p:sp>
    </p:spTree>
    <p:extLst>
      <p:ext uri="{BB962C8B-B14F-4D97-AF65-F5344CB8AC3E}">
        <p14:creationId xmlns:p14="http://schemas.microsoft.com/office/powerpoint/2010/main" val="1825724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3C94-5A22-E24E-B9A3-F14FF364A29A}" type="datetimeFigureOut">
              <a:rPr lang="fr-GP" smtClean="0"/>
              <a:t>25/08/2022</a:t>
            </a:fld>
            <a:endParaRPr lang="fr-G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D676A-6532-E544-8B6F-FF41701BD884}" type="slidenum">
              <a:rPr lang="fr-GP" smtClean="0"/>
              <a:t>‹N°›</a:t>
            </a:fld>
            <a:endParaRPr lang="fr-GP"/>
          </a:p>
        </p:txBody>
      </p:sp>
    </p:spTree>
    <p:extLst>
      <p:ext uri="{BB962C8B-B14F-4D97-AF65-F5344CB8AC3E}">
        <p14:creationId xmlns:p14="http://schemas.microsoft.com/office/powerpoint/2010/main" val="127382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3C94-5A22-E24E-B9A3-F14FF364A29A}" type="datetimeFigureOut">
              <a:rPr lang="fr-GP" smtClean="0"/>
              <a:t>25/08/2022</a:t>
            </a:fld>
            <a:endParaRPr lang="fr-G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D676A-6532-E544-8B6F-FF41701BD884}" type="slidenum">
              <a:rPr lang="fr-GP" smtClean="0"/>
              <a:t>‹N°›</a:t>
            </a:fld>
            <a:endParaRPr lang="fr-GP"/>
          </a:p>
        </p:txBody>
      </p:sp>
    </p:spTree>
    <p:extLst>
      <p:ext uri="{BB962C8B-B14F-4D97-AF65-F5344CB8AC3E}">
        <p14:creationId xmlns:p14="http://schemas.microsoft.com/office/powerpoint/2010/main" val="2113382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3C94-5A22-E24E-B9A3-F14FF364A29A}" type="datetimeFigureOut">
              <a:rPr lang="fr-GP" smtClean="0"/>
              <a:t>25/08/2022</a:t>
            </a:fld>
            <a:endParaRPr lang="fr-GP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P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D676A-6532-E544-8B6F-FF41701BD884}" type="slidenum">
              <a:rPr lang="fr-GP" smtClean="0"/>
              <a:t>‹N°›</a:t>
            </a:fld>
            <a:endParaRPr lang="fr-GP"/>
          </a:p>
        </p:txBody>
      </p:sp>
    </p:spTree>
    <p:extLst>
      <p:ext uri="{BB962C8B-B14F-4D97-AF65-F5344CB8AC3E}">
        <p14:creationId xmlns:p14="http://schemas.microsoft.com/office/powerpoint/2010/main" val="3453601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3C94-5A22-E24E-B9A3-F14FF364A29A}" type="datetimeFigureOut">
              <a:rPr lang="fr-GP" smtClean="0"/>
              <a:t>25/08/2022</a:t>
            </a:fld>
            <a:endParaRPr lang="fr-GP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D676A-6532-E544-8B6F-FF41701BD884}" type="slidenum">
              <a:rPr lang="fr-GP" smtClean="0"/>
              <a:t>‹N°›</a:t>
            </a:fld>
            <a:endParaRPr lang="fr-GP"/>
          </a:p>
        </p:txBody>
      </p:sp>
    </p:spTree>
    <p:extLst>
      <p:ext uri="{BB962C8B-B14F-4D97-AF65-F5344CB8AC3E}">
        <p14:creationId xmlns:p14="http://schemas.microsoft.com/office/powerpoint/2010/main" val="770971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3C94-5A22-E24E-B9A3-F14FF364A29A}" type="datetimeFigureOut">
              <a:rPr lang="fr-GP" smtClean="0"/>
              <a:t>25/08/2022</a:t>
            </a:fld>
            <a:endParaRPr lang="fr-GP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P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D676A-6532-E544-8B6F-FF41701BD884}" type="slidenum">
              <a:rPr lang="fr-GP" smtClean="0"/>
              <a:t>‹N°›</a:t>
            </a:fld>
            <a:endParaRPr lang="fr-GP"/>
          </a:p>
        </p:txBody>
      </p:sp>
    </p:spTree>
    <p:extLst>
      <p:ext uri="{BB962C8B-B14F-4D97-AF65-F5344CB8AC3E}">
        <p14:creationId xmlns:p14="http://schemas.microsoft.com/office/powerpoint/2010/main" val="149853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3C94-5A22-E24E-B9A3-F14FF364A29A}" type="datetimeFigureOut">
              <a:rPr lang="fr-GP" smtClean="0"/>
              <a:t>25/08/2022</a:t>
            </a:fld>
            <a:endParaRPr lang="fr-G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D676A-6532-E544-8B6F-FF41701BD884}" type="slidenum">
              <a:rPr lang="fr-GP" smtClean="0"/>
              <a:t>‹N°›</a:t>
            </a:fld>
            <a:endParaRPr lang="fr-GP"/>
          </a:p>
        </p:txBody>
      </p:sp>
    </p:spTree>
    <p:extLst>
      <p:ext uri="{BB962C8B-B14F-4D97-AF65-F5344CB8AC3E}">
        <p14:creationId xmlns:p14="http://schemas.microsoft.com/office/powerpoint/2010/main" val="1694743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3C94-5A22-E24E-B9A3-F14FF364A29A}" type="datetimeFigureOut">
              <a:rPr lang="fr-GP" smtClean="0"/>
              <a:t>25/08/2022</a:t>
            </a:fld>
            <a:endParaRPr lang="fr-G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G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D676A-6532-E544-8B6F-FF41701BD884}" type="slidenum">
              <a:rPr lang="fr-GP" smtClean="0"/>
              <a:t>‹N°›</a:t>
            </a:fld>
            <a:endParaRPr lang="fr-GP"/>
          </a:p>
        </p:txBody>
      </p:sp>
    </p:spTree>
    <p:extLst>
      <p:ext uri="{BB962C8B-B14F-4D97-AF65-F5344CB8AC3E}">
        <p14:creationId xmlns:p14="http://schemas.microsoft.com/office/powerpoint/2010/main" val="3042378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F3C94-5A22-E24E-B9A3-F14FF364A29A}" type="datetimeFigureOut">
              <a:rPr lang="fr-GP" smtClean="0"/>
              <a:t>25/08/2022</a:t>
            </a:fld>
            <a:endParaRPr lang="fr-G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G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D676A-6532-E544-8B6F-FF41701BD884}" type="slidenum">
              <a:rPr lang="fr-GP" smtClean="0"/>
              <a:t>‹N°›</a:t>
            </a:fld>
            <a:endParaRPr lang="fr-GP"/>
          </a:p>
        </p:txBody>
      </p:sp>
    </p:spTree>
    <p:extLst>
      <p:ext uri="{BB962C8B-B14F-4D97-AF65-F5344CB8AC3E}">
        <p14:creationId xmlns:p14="http://schemas.microsoft.com/office/powerpoint/2010/main" val="3795341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26" Type="http://schemas.openxmlformats.org/officeDocument/2006/relationships/image" Target="../media/image25.png"/><Relationship Id="rId3" Type="http://schemas.openxmlformats.org/officeDocument/2006/relationships/image" Target="../media/image2.jpeg"/><Relationship Id="rId21" Type="http://schemas.openxmlformats.org/officeDocument/2006/relationships/image" Target="../media/image20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5" Type="http://schemas.openxmlformats.org/officeDocument/2006/relationships/image" Target="../media/image24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24" Type="http://schemas.openxmlformats.org/officeDocument/2006/relationships/image" Target="../media/image23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23" Type="http://schemas.openxmlformats.org/officeDocument/2006/relationships/image" Target="../media/image22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Relationship Id="rId22" Type="http://schemas.openxmlformats.org/officeDocument/2006/relationships/image" Target="../media/image21.jpeg"/><Relationship Id="rId27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DE97791-A337-034A-AF48-B00836658925}"/>
              </a:ext>
            </a:extLst>
          </p:cNvPr>
          <p:cNvSpPr/>
          <p:nvPr/>
        </p:nvSpPr>
        <p:spPr>
          <a:xfrm>
            <a:off x="0" y="7200193"/>
            <a:ext cx="10691814" cy="359482"/>
          </a:xfrm>
          <a:prstGeom prst="rect">
            <a:avLst/>
          </a:prstGeom>
          <a:solidFill>
            <a:srgbClr val="C3E686"/>
          </a:solidFill>
          <a:ln>
            <a:solidFill>
              <a:srgbClr val="C3E6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177D897-DA96-AA46-8824-84BC04A94A3F}"/>
              </a:ext>
            </a:extLst>
          </p:cNvPr>
          <p:cNvSpPr txBox="1"/>
          <p:nvPr/>
        </p:nvSpPr>
        <p:spPr>
          <a:xfrm>
            <a:off x="255040" y="89781"/>
            <a:ext cx="1018173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800" dirty="0">
                <a:latin typeface="Springwood Line DEMO" pitchFamily="2" charset="77"/>
              </a:rPr>
              <a:t>Programmations annuelles           </a:t>
            </a:r>
            <a:r>
              <a:rPr lang="fr-FR" sz="2800" dirty="0">
                <a:latin typeface="KG Second Chances Solid" panose="02000000000000000000" pitchFamily="2" charset="77"/>
              </a:rPr>
              <a:t>Français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B9D2AE36-7470-EB4C-8031-C5E40ABA58D2}"/>
              </a:ext>
            </a:extLst>
          </p:cNvPr>
          <p:cNvCxnSpPr>
            <a:cxnSpLocks/>
          </p:cNvCxnSpPr>
          <p:nvPr/>
        </p:nvCxnSpPr>
        <p:spPr>
          <a:xfrm rot="5400000">
            <a:off x="5345906" y="-4335851"/>
            <a:ext cx="0" cy="10181731"/>
          </a:xfrm>
          <a:prstGeom prst="line">
            <a:avLst/>
          </a:prstGeom>
          <a:ln w="60325">
            <a:solidFill>
              <a:srgbClr val="C3E6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leau 9">
            <a:extLst>
              <a:ext uri="{FF2B5EF4-FFF2-40B4-BE49-F238E27FC236}">
                <a16:creationId xmlns:a16="http://schemas.microsoft.com/office/drawing/2014/main" id="{2EC30883-5EA7-754A-86CA-C40D743CD5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2444261"/>
              </p:ext>
            </p:extLst>
          </p:nvPr>
        </p:nvGraphicFramePr>
        <p:xfrm>
          <a:off x="384945" y="862319"/>
          <a:ext cx="9921920" cy="55817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4384">
                  <a:extLst>
                    <a:ext uri="{9D8B030D-6E8A-4147-A177-3AD203B41FA5}">
                      <a16:colId xmlns:a16="http://schemas.microsoft.com/office/drawing/2014/main" val="910199854"/>
                    </a:ext>
                  </a:extLst>
                </a:gridCol>
                <a:gridCol w="1984384">
                  <a:extLst>
                    <a:ext uri="{9D8B030D-6E8A-4147-A177-3AD203B41FA5}">
                      <a16:colId xmlns:a16="http://schemas.microsoft.com/office/drawing/2014/main" val="2981681790"/>
                    </a:ext>
                  </a:extLst>
                </a:gridCol>
                <a:gridCol w="1984384">
                  <a:extLst>
                    <a:ext uri="{9D8B030D-6E8A-4147-A177-3AD203B41FA5}">
                      <a16:colId xmlns:a16="http://schemas.microsoft.com/office/drawing/2014/main" val="1507770813"/>
                    </a:ext>
                  </a:extLst>
                </a:gridCol>
                <a:gridCol w="1984384">
                  <a:extLst>
                    <a:ext uri="{9D8B030D-6E8A-4147-A177-3AD203B41FA5}">
                      <a16:colId xmlns:a16="http://schemas.microsoft.com/office/drawing/2014/main" val="3357656199"/>
                    </a:ext>
                  </a:extLst>
                </a:gridCol>
                <a:gridCol w="1984384">
                  <a:extLst>
                    <a:ext uri="{9D8B030D-6E8A-4147-A177-3AD203B41FA5}">
                      <a16:colId xmlns:a16="http://schemas.microsoft.com/office/drawing/2014/main" val="1684622841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fr-GP" sz="1800" b="0" dirty="0">
                          <a:solidFill>
                            <a:schemeClr val="tx1"/>
                          </a:solidFill>
                          <a:latin typeface="+mj-lt"/>
                        </a:rPr>
                        <a:t>Lecture et compréhension de l’écrit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GP" sz="1200" b="1" dirty="0"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GP" sz="1200" b="1" dirty="0"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GP" sz="1200" b="1" dirty="0"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GP" sz="1200" b="1" dirty="0"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5909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GP" sz="1200" b="1" dirty="0">
                          <a:solidFill>
                            <a:schemeClr val="bg1"/>
                          </a:solidFill>
                          <a:latin typeface="+mj-lt"/>
                        </a:rPr>
                        <a:t>PÉRIODE 1</a:t>
                      </a:r>
                    </a:p>
                  </a:txBody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GP" sz="1200" b="1" dirty="0">
                          <a:solidFill>
                            <a:schemeClr val="bg1"/>
                          </a:solidFill>
                          <a:latin typeface="+mj-lt"/>
                        </a:rPr>
                        <a:t>PÉRIODE 2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GP" sz="1200" b="1" dirty="0">
                          <a:solidFill>
                            <a:schemeClr val="bg1"/>
                          </a:solidFill>
                          <a:latin typeface="+mj-lt"/>
                        </a:rPr>
                        <a:t>PÉRIODE 3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GP" sz="1200" b="1" dirty="0">
                          <a:solidFill>
                            <a:schemeClr val="bg1"/>
                          </a:solidFill>
                          <a:latin typeface="+mj-lt"/>
                        </a:rPr>
                        <a:t>PÉRIODE 4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GP" sz="1200" b="1" dirty="0">
                          <a:solidFill>
                            <a:schemeClr val="bg1"/>
                          </a:solidFill>
                          <a:latin typeface="+mj-lt"/>
                        </a:rPr>
                        <a:t>PÉRIODE 5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0043538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+mj-lt"/>
                        </a:rPr>
                        <a:t>Lire avec fluidité</a:t>
                      </a:r>
                    </a:p>
                  </a:txBody>
                  <a:tcPr>
                    <a:lnB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GP" sz="1200" dirty="0"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GP" sz="1200" dirty="0"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GP" sz="1200" dirty="0"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GP" sz="1200" dirty="0"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573380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pPr marL="115570" indent="-81915">
                        <a:lnSpc>
                          <a:spcPct val="100000"/>
                        </a:lnSpc>
                        <a:spcBef>
                          <a:spcPts val="160"/>
                        </a:spcBef>
                        <a:buChar char="-"/>
                        <a:tabLst>
                          <a:tab pos="116205" algn="l"/>
                        </a:tabLst>
                      </a:pPr>
                      <a:r>
                        <a:rPr lang="fr-FR" sz="1200" spc="-10" dirty="0">
                          <a:latin typeface="+mj-lt"/>
                          <a:cs typeface="Calibri Light"/>
                        </a:rPr>
                        <a:t>Entrainement</a:t>
                      </a:r>
                      <a:r>
                        <a:rPr lang="fr-FR" sz="1200" spc="5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lang="fr-FR" sz="1200" spc="-5" dirty="0">
                          <a:latin typeface="+mj-lt"/>
                          <a:cs typeface="Calibri Light"/>
                        </a:rPr>
                        <a:t>quotidien</a:t>
                      </a:r>
                      <a:r>
                        <a:rPr lang="fr-FR" sz="1200" dirty="0">
                          <a:latin typeface="+mj-lt"/>
                          <a:cs typeface="Calibri Light"/>
                        </a:rPr>
                        <a:t> à</a:t>
                      </a:r>
                      <a:r>
                        <a:rPr lang="fr-FR" sz="1200" spc="5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lang="fr-FR" sz="1200" spc="-5" dirty="0">
                          <a:latin typeface="+mj-lt"/>
                          <a:cs typeface="Calibri Light"/>
                        </a:rPr>
                        <a:t>la</a:t>
                      </a:r>
                      <a:r>
                        <a:rPr lang="fr-FR" sz="1200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lang="fr-FR" sz="1200" spc="-5" dirty="0">
                          <a:latin typeface="+mj-lt"/>
                          <a:cs typeface="Calibri Light"/>
                        </a:rPr>
                        <a:t>lecture</a:t>
                      </a:r>
                      <a:r>
                        <a:rPr lang="fr-FR" sz="1200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lang="fr-FR" sz="1200" spc="-5" dirty="0">
                          <a:latin typeface="+mj-lt"/>
                          <a:cs typeface="Calibri Light"/>
                        </a:rPr>
                        <a:t>silencieuse </a:t>
                      </a:r>
                      <a:r>
                        <a:rPr lang="fr-FR" sz="1200" dirty="0">
                          <a:latin typeface="+mj-lt"/>
                          <a:cs typeface="Calibri Light"/>
                        </a:rPr>
                        <a:t>: «</a:t>
                      </a:r>
                      <a:r>
                        <a:rPr lang="fr-FR" sz="1200" spc="10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lang="fr-FR" sz="1200" i="1" spc="-5" dirty="0">
                          <a:latin typeface="+mj-lt"/>
                          <a:cs typeface="Calibri Light"/>
                        </a:rPr>
                        <a:t>Silence,</a:t>
                      </a:r>
                      <a:r>
                        <a:rPr lang="fr-FR" sz="1200" i="1" dirty="0">
                          <a:latin typeface="+mj-lt"/>
                          <a:cs typeface="Calibri Light"/>
                        </a:rPr>
                        <a:t> on</a:t>
                      </a:r>
                      <a:r>
                        <a:rPr lang="fr-FR" sz="1200" i="1" spc="5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lang="fr-FR" sz="1200" i="1" spc="-5" dirty="0">
                          <a:latin typeface="+mj-lt"/>
                          <a:cs typeface="Calibri Light"/>
                        </a:rPr>
                        <a:t>lit! </a:t>
                      </a:r>
                      <a:r>
                        <a:rPr lang="fr-FR" sz="1200" i="1" dirty="0">
                          <a:latin typeface="+mj-lt"/>
                          <a:cs typeface="Calibri Light"/>
                        </a:rPr>
                        <a:t>» </a:t>
                      </a:r>
                      <a:r>
                        <a:rPr lang="fr-FR" sz="1200" dirty="0">
                          <a:latin typeface="+mj-lt"/>
                          <a:cs typeface="Calibri Light"/>
                        </a:rPr>
                        <a:t>20</a:t>
                      </a:r>
                      <a:r>
                        <a:rPr lang="fr-FR" sz="1200" spc="10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lang="fr-FR" sz="1200" spc="-5" dirty="0">
                          <a:latin typeface="+mj-lt"/>
                          <a:cs typeface="Calibri Light"/>
                        </a:rPr>
                        <a:t>minutes</a:t>
                      </a:r>
                      <a:r>
                        <a:rPr lang="fr-FR" sz="1200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lang="fr-FR" sz="1200" spc="-5" dirty="0">
                          <a:latin typeface="+mj-lt"/>
                          <a:cs typeface="Calibri Light"/>
                        </a:rPr>
                        <a:t>par</a:t>
                      </a:r>
                      <a:r>
                        <a:rPr lang="fr-FR" sz="1200" spc="5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lang="fr-FR" sz="1200" spc="-5" dirty="0">
                          <a:latin typeface="+mj-lt"/>
                          <a:cs typeface="Calibri Light"/>
                        </a:rPr>
                        <a:t>jour</a:t>
                      </a:r>
                      <a:endParaRPr lang="fr-FR" sz="1200" dirty="0">
                        <a:latin typeface="+mj-lt"/>
                        <a:cs typeface="Calibri Light"/>
                      </a:endParaRPr>
                    </a:p>
                    <a:p>
                      <a:pPr marL="115570" indent="-81915">
                        <a:lnSpc>
                          <a:spcPct val="100000"/>
                        </a:lnSpc>
                        <a:spcBef>
                          <a:spcPts val="75"/>
                        </a:spcBef>
                        <a:buChar char="-"/>
                        <a:tabLst>
                          <a:tab pos="116205" algn="l"/>
                        </a:tabLst>
                      </a:pPr>
                      <a:r>
                        <a:rPr lang="fr-FR" sz="1200" spc="-15" dirty="0">
                          <a:latin typeface="+mj-lt"/>
                          <a:cs typeface="Calibri Light"/>
                        </a:rPr>
                        <a:t>Ateliers</a:t>
                      </a:r>
                      <a:r>
                        <a:rPr lang="fr-FR" sz="1200" dirty="0">
                          <a:latin typeface="+mj-lt"/>
                          <a:cs typeface="Calibri Light"/>
                        </a:rPr>
                        <a:t> de</a:t>
                      </a:r>
                      <a:r>
                        <a:rPr lang="fr-FR" sz="1200" spc="-5" dirty="0">
                          <a:latin typeface="+mj-lt"/>
                          <a:cs typeface="Calibri Light"/>
                        </a:rPr>
                        <a:t> fluence sur</a:t>
                      </a:r>
                      <a:r>
                        <a:rPr lang="fr-FR" sz="1200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lang="fr-FR" sz="1200" spc="-5" dirty="0">
                          <a:latin typeface="+mj-lt"/>
                          <a:cs typeface="Calibri Light"/>
                        </a:rPr>
                        <a:t>les</a:t>
                      </a:r>
                      <a:r>
                        <a:rPr lang="fr-FR" sz="1200" spc="5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lang="fr-FR" sz="1200" spc="-10" dirty="0">
                          <a:latin typeface="+mj-lt"/>
                          <a:cs typeface="Calibri Light"/>
                        </a:rPr>
                        <a:t>temps</a:t>
                      </a:r>
                      <a:r>
                        <a:rPr lang="fr-FR" sz="1200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lang="fr-FR" sz="1200" spc="-35" dirty="0">
                          <a:latin typeface="+mj-lt"/>
                          <a:cs typeface="Calibri Light"/>
                        </a:rPr>
                        <a:t>d’APC</a:t>
                      </a:r>
                      <a:r>
                        <a:rPr lang="fr-FR" sz="1200" spc="-5" dirty="0">
                          <a:latin typeface="+mj-lt"/>
                          <a:cs typeface="Calibri Light"/>
                        </a:rPr>
                        <a:t> pour</a:t>
                      </a:r>
                      <a:r>
                        <a:rPr lang="fr-FR" sz="1200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lang="fr-FR" sz="1200" spc="-5" dirty="0">
                          <a:latin typeface="+mj-lt"/>
                          <a:cs typeface="Calibri Light"/>
                        </a:rPr>
                        <a:t>les</a:t>
                      </a:r>
                      <a:r>
                        <a:rPr lang="fr-FR" sz="1200" spc="5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lang="fr-FR" sz="1200" spc="-10" dirty="0">
                          <a:latin typeface="+mj-lt"/>
                          <a:cs typeface="Calibri Light"/>
                        </a:rPr>
                        <a:t>élèves</a:t>
                      </a:r>
                      <a:r>
                        <a:rPr lang="fr-FR" sz="1200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lang="fr-FR" sz="1200" spc="-5" dirty="0">
                          <a:latin typeface="+mj-lt"/>
                          <a:cs typeface="Calibri Light"/>
                        </a:rPr>
                        <a:t>en</a:t>
                      </a:r>
                      <a:r>
                        <a:rPr lang="fr-FR" sz="1200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lang="fr-FR" sz="1200" spc="-5" dirty="0">
                          <a:latin typeface="+mj-lt"/>
                          <a:cs typeface="Calibri Light"/>
                        </a:rPr>
                        <a:t>difficulté : </a:t>
                      </a:r>
                      <a:r>
                        <a:rPr lang="fr-FR" sz="1200" i="1" spc="-5" dirty="0">
                          <a:latin typeface="+mj-lt"/>
                          <a:cs typeface="Calibri Light"/>
                        </a:rPr>
                        <a:t>Vite…je lis !</a:t>
                      </a:r>
                      <a:endParaRPr lang="fr-FR" sz="1200" i="1" dirty="0">
                        <a:latin typeface="+mj-lt"/>
                        <a:cs typeface="Calibri Light"/>
                      </a:endParaRPr>
                    </a:p>
                  </a:txBody>
                  <a:tcPr>
                    <a:lnT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GP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GP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GP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GP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7004860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pPr marL="33655" indent="0">
                        <a:lnSpc>
                          <a:spcPct val="100000"/>
                        </a:lnSpc>
                        <a:spcBef>
                          <a:spcPts val="75"/>
                        </a:spcBef>
                        <a:buNone/>
                        <a:tabLst>
                          <a:tab pos="116205" algn="l"/>
                        </a:tabLst>
                      </a:pPr>
                      <a:r>
                        <a:rPr lang="fr-FR" sz="1200" b="1" i="0" dirty="0">
                          <a:solidFill>
                            <a:srgbClr val="D1CECE"/>
                          </a:solidFill>
                          <a:latin typeface="+mj-lt"/>
                          <a:cs typeface="Calibri Light"/>
                        </a:rPr>
                        <a:t>Comprendre un texte littéraire et se l’approprier</a:t>
                      </a:r>
                    </a:p>
                  </a:txBody>
                  <a:tcPr>
                    <a:lnT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GP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GP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GP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GP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48987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effectLst/>
                          <a:latin typeface="+mj-lt"/>
                        </a:rPr>
                        <a:t>SE CONFRONTER AU MERVEILLEUX. VIVRE DES AVENTURES</a:t>
                      </a:r>
                    </a:p>
                    <a:p>
                      <a:pPr algn="ctr"/>
                      <a:r>
                        <a:rPr lang="fr-FR" sz="1200" b="0" i="1" dirty="0">
                          <a:effectLst/>
                          <a:latin typeface="+mj-lt"/>
                        </a:rPr>
                        <a:t>SAGA</a:t>
                      </a:r>
                      <a:r>
                        <a:rPr lang="fr-FR" sz="1200" b="0" dirty="0">
                          <a:effectLst/>
                          <a:latin typeface="+mj-lt"/>
                        </a:rPr>
                        <a:t>, Lorin Walter</a:t>
                      </a:r>
                    </a:p>
                  </a:txBody>
                  <a:tcPr>
                    <a:lnR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effectLst/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E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effectLst/>
                          <a:latin typeface="+mj-lt"/>
                        </a:rPr>
                        <a:t>HÉROS/HÉROÏNES. VIVRE DES AVENTURES</a:t>
                      </a:r>
                    </a:p>
                    <a:p>
                      <a:pPr algn="ctr"/>
                      <a:r>
                        <a:rPr lang="fr-FR" sz="1200" b="0" i="1" dirty="0">
                          <a:effectLst/>
                          <a:latin typeface="+mj-lt"/>
                        </a:rPr>
                        <a:t>SOS Futur</a:t>
                      </a:r>
                      <a:r>
                        <a:rPr lang="fr-FR" sz="1200" b="0" dirty="0">
                          <a:effectLst/>
                          <a:latin typeface="+mj-lt"/>
                        </a:rPr>
                        <a:t>, Mélanie Pouëssel</a:t>
                      </a: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0" dirty="0">
                        <a:effectLst/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E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SE DÉCOUVRIR, S’AFFIRMER. LA MORALE EN QUESTIONS</a:t>
                      </a:r>
                    </a:p>
                    <a:p>
                      <a:pPr algn="ctr"/>
                      <a:r>
                        <a:rPr lang="fr-FR" sz="1200" b="0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Ludo, tranches de quartier</a:t>
                      </a:r>
                    </a:p>
                    <a:p>
                      <a:pPr algn="ctr"/>
                      <a:r>
                        <a:rPr lang="fr-FR" sz="1200" b="0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Frigo vide</a:t>
                      </a:r>
                      <a:r>
                        <a:rPr lang="fr-FR" sz="12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, G. Dorémus</a:t>
                      </a: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3726762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pPr algn="l"/>
                      <a:r>
                        <a:rPr lang="fr-FR" sz="1200" b="1" dirty="0">
                          <a:solidFill>
                            <a:srgbClr val="D1CECE"/>
                          </a:solidFill>
                          <a:effectLst/>
                          <a:latin typeface="+mj-lt"/>
                        </a:rPr>
                        <a:t>Comprendre des textes, des documents, des images et les interpréter</a:t>
                      </a:r>
                    </a:p>
                  </a:txBody>
                  <a:tcPr>
                    <a:lnT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dirty="0">
                        <a:effectLst/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dirty="0">
                        <a:effectLst/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dirty="0">
                        <a:effectLst/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dirty="0">
                        <a:effectLst/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7453307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latin typeface="+mj-lt"/>
                          <a:cs typeface="Calibri Light"/>
                        </a:rPr>
                        <a:t>- </a:t>
                      </a:r>
                      <a:r>
                        <a:rPr lang="fr-FR" sz="1200" spc="-15" dirty="0">
                          <a:latin typeface="+mj-lt"/>
                          <a:cs typeface="Calibri Light"/>
                        </a:rPr>
                        <a:t>Ateliers</a:t>
                      </a:r>
                      <a:r>
                        <a:rPr lang="fr-FR" sz="1200" spc="5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lang="fr-FR" sz="1200" spc="-5" dirty="0">
                          <a:latin typeface="+mj-lt"/>
                          <a:cs typeface="Calibri Light"/>
                        </a:rPr>
                        <a:t>autonomes</a:t>
                      </a:r>
                      <a:r>
                        <a:rPr lang="fr-FR" sz="1200" spc="10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lang="fr-FR" sz="1200" dirty="0">
                          <a:latin typeface="+mj-lt"/>
                          <a:cs typeface="Calibri Light"/>
                        </a:rPr>
                        <a:t>de </a:t>
                      </a:r>
                      <a:r>
                        <a:rPr lang="fr-FR" sz="1200" spc="-5" dirty="0">
                          <a:latin typeface="+mj-lt"/>
                          <a:cs typeface="Calibri Light"/>
                        </a:rPr>
                        <a:t>lecture</a:t>
                      </a:r>
                      <a:r>
                        <a:rPr lang="fr-FR" sz="1200" dirty="0">
                          <a:latin typeface="+mj-lt"/>
                          <a:cs typeface="Calibri Light"/>
                        </a:rPr>
                        <a:t> de </a:t>
                      </a:r>
                      <a:r>
                        <a:rPr lang="fr-FR" sz="1200" spc="-10" dirty="0">
                          <a:latin typeface="+mj-lt"/>
                          <a:cs typeface="Calibri Light"/>
                        </a:rPr>
                        <a:t>textes</a:t>
                      </a:r>
                      <a:r>
                        <a:rPr lang="fr-FR" sz="1200" spc="10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lang="fr-FR" sz="1200" spc="-10" dirty="0">
                          <a:latin typeface="+mj-lt"/>
                          <a:cs typeface="Calibri Light"/>
                        </a:rPr>
                        <a:t>et</a:t>
                      </a:r>
                      <a:r>
                        <a:rPr lang="fr-FR" sz="1200" spc="10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lang="fr-FR" sz="1200" spc="-5" dirty="0">
                          <a:latin typeface="+mj-lt"/>
                          <a:cs typeface="Calibri Light"/>
                        </a:rPr>
                        <a:t>documents</a:t>
                      </a:r>
                      <a:r>
                        <a:rPr lang="fr-FR" sz="1200" spc="10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lang="fr-FR" sz="1200" spc="-10" dirty="0">
                          <a:latin typeface="+mj-lt"/>
                          <a:cs typeface="Calibri Light"/>
                        </a:rPr>
                        <a:t>variés</a:t>
                      </a:r>
                      <a:r>
                        <a:rPr lang="fr-FR" sz="1200" spc="5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lang="fr-FR" sz="1200" dirty="0">
                          <a:latin typeface="+mj-lt"/>
                          <a:cs typeface="Calibri Light"/>
                        </a:rPr>
                        <a:t>: </a:t>
                      </a:r>
                      <a:r>
                        <a:rPr lang="fr-FR" sz="1200" spc="-10" dirty="0">
                          <a:latin typeface="+mj-lt"/>
                          <a:cs typeface="Calibri Light"/>
                        </a:rPr>
                        <a:t>textes</a:t>
                      </a:r>
                      <a:r>
                        <a:rPr lang="fr-FR" sz="1200" spc="10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lang="fr-FR" sz="1200" spc="-10" dirty="0">
                          <a:latin typeface="+mj-lt"/>
                          <a:cs typeface="Calibri Light"/>
                        </a:rPr>
                        <a:t>documentaires,</a:t>
                      </a:r>
                      <a:r>
                        <a:rPr lang="fr-FR" sz="1200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lang="fr-FR" sz="1200" spc="-5" dirty="0">
                          <a:latin typeface="+mj-lt"/>
                          <a:cs typeface="Calibri Light"/>
                        </a:rPr>
                        <a:t>documents</a:t>
                      </a:r>
                      <a:r>
                        <a:rPr lang="fr-FR" sz="1200" spc="5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lang="fr-FR" sz="1200" spc="-10" dirty="0">
                          <a:latin typeface="+mj-lt"/>
                          <a:cs typeface="Calibri Light"/>
                        </a:rPr>
                        <a:t>composites</a:t>
                      </a:r>
                      <a:r>
                        <a:rPr lang="fr-FR" sz="1200" spc="10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lang="fr-FR" sz="1200" spc="-5" dirty="0">
                          <a:latin typeface="+mj-lt"/>
                          <a:cs typeface="Calibri Light"/>
                        </a:rPr>
                        <a:t>(associant</a:t>
                      </a:r>
                      <a:r>
                        <a:rPr lang="fr-FR" sz="1200" spc="10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lang="fr-FR" sz="1200" spc="-10" dirty="0">
                          <a:latin typeface="+mj-lt"/>
                          <a:cs typeface="Calibri Light"/>
                        </a:rPr>
                        <a:t>textes,</a:t>
                      </a:r>
                      <a:r>
                        <a:rPr lang="fr-FR" sz="1200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lang="fr-FR" sz="1200" spc="-5" dirty="0">
                          <a:latin typeface="+mj-lt"/>
                          <a:cs typeface="Calibri Light"/>
                        </a:rPr>
                        <a:t>images,</a:t>
                      </a:r>
                      <a:r>
                        <a:rPr lang="fr-FR" sz="1200" spc="5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lang="fr-FR" sz="1200" spc="-5" dirty="0">
                          <a:latin typeface="+mj-lt"/>
                          <a:cs typeface="Calibri Light"/>
                        </a:rPr>
                        <a:t>schémas,</a:t>
                      </a:r>
                      <a:r>
                        <a:rPr lang="fr-FR" sz="1200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lang="fr-FR" sz="1200" spc="-5" dirty="0">
                          <a:latin typeface="+mj-lt"/>
                          <a:cs typeface="Calibri Light"/>
                        </a:rPr>
                        <a:t>tableaux, </a:t>
                      </a:r>
                      <a:r>
                        <a:rPr lang="fr-FR" sz="1200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lang="fr-FR" sz="1200" spc="-10" dirty="0">
                          <a:latin typeface="+mj-lt"/>
                          <a:cs typeface="Calibri Light"/>
                        </a:rPr>
                        <a:t>graphiques...),</a:t>
                      </a:r>
                      <a:r>
                        <a:rPr lang="fr-FR" sz="1200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lang="fr-FR" sz="1200" spc="-5" dirty="0">
                          <a:latin typeface="+mj-lt"/>
                          <a:cs typeface="Calibri Light"/>
                        </a:rPr>
                        <a:t>documents</a:t>
                      </a:r>
                      <a:r>
                        <a:rPr lang="fr-FR" sz="1200" spc="10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lang="fr-FR" sz="1200" spc="-10" dirty="0">
                          <a:latin typeface="+mj-lt"/>
                          <a:cs typeface="Calibri Light"/>
                        </a:rPr>
                        <a:t>iconographiques</a:t>
                      </a:r>
                      <a:r>
                        <a:rPr lang="fr-FR" sz="1200" spc="10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lang="fr-FR" sz="1200" spc="-5" dirty="0">
                          <a:latin typeface="+mj-lt"/>
                          <a:cs typeface="Calibri Light"/>
                        </a:rPr>
                        <a:t>(tableaux,</a:t>
                      </a:r>
                      <a:r>
                        <a:rPr lang="fr-FR" sz="1200" spc="5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lang="fr-FR" sz="1200" spc="-5" dirty="0">
                          <a:latin typeface="+mj-lt"/>
                          <a:cs typeface="Calibri Light"/>
                        </a:rPr>
                        <a:t>dessins,</a:t>
                      </a:r>
                      <a:r>
                        <a:rPr lang="fr-FR" sz="1200" spc="5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lang="fr-FR" sz="1200" spc="-10" dirty="0">
                          <a:latin typeface="+mj-lt"/>
                          <a:cs typeface="Calibri Light"/>
                        </a:rPr>
                        <a:t>photographies),</a:t>
                      </a:r>
                      <a:r>
                        <a:rPr lang="fr-FR" sz="1200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lang="fr-FR" sz="1200" spc="-5" dirty="0">
                          <a:latin typeface="+mj-lt"/>
                          <a:cs typeface="Calibri Light"/>
                        </a:rPr>
                        <a:t>documents</a:t>
                      </a:r>
                      <a:r>
                        <a:rPr lang="fr-FR" sz="1200" spc="10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lang="fr-FR" sz="1200" spc="-5" dirty="0">
                          <a:latin typeface="+mj-lt"/>
                          <a:cs typeface="Calibri Light"/>
                        </a:rPr>
                        <a:t>numériques</a:t>
                      </a:r>
                      <a:r>
                        <a:rPr lang="fr-FR" sz="1200" spc="10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lang="fr-FR" sz="1200" spc="-15" dirty="0">
                          <a:latin typeface="+mj-lt"/>
                          <a:cs typeface="Calibri Light"/>
                        </a:rPr>
                        <a:t>avec</a:t>
                      </a:r>
                      <a:r>
                        <a:rPr lang="fr-FR" sz="1200" spc="10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lang="fr-FR" sz="1200" spc="-5" dirty="0">
                          <a:latin typeface="+mj-lt"/>
                          <a:cs typeface="Calibri Light"/>
                        </a:rPr>
                        <a:t>les</a:t>
                      </a:r>
                      <a:r>
                        <a:rPr lang="fr-FR" sz="1200" spc="10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lang="fr-FR" sz="1200" spc="-10" dirty="0">
                          <a:latin typeface="+mj-lt"/>
                          <a:cs typeface="Calibri Light"/>
                        </a:rPr>
                        <a:t>fichiers</a:t>
                      </a:r>
                      <a:r>
                        <a:rPr lang="fr-FR" sz="1200" spc="5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lang="fr-FR" sz="1200" i="1" spc="-5" dirty="0">
                          <a:latin typeface="+mj-lt"/>
                          <a:cs typeface="Calibri Light"/>
                        </a:rPr>
                        <a:t>Je</a:t>
                      </a:r>
                      <a:r>
                        <a:rPr lang="fr-FR" sz="1200" i="1" spc="10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lang="fr-FR" sz="1200" i="1" spc="-5" dirty="0">
                          <a:latin typeface="+mj-lt"/>
                          <a:cs typeface="Calibri Light"/>
                        </a:rPr>
                        <a:t>lis</a:t>
                      </a:r>
                      <a:r>
                        <a:rPr lang="fr-FR" sz="1200" i="1" spc="5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lang="fr-FR" sz="1200" i="1" spc="-5" dirty="0">
                          <a:latin typeface="+mj-lt"/>
                          <a:cs typeface="Calibri Light"/>
                        </a:rPr>
                        <a:t>seul,</a:t>
                      </a:r>
                      <a:r>
                        <a:rPr lang="fr-FR" sz="1200" i="1" spc="10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lang="fr-FR" sz="1200" i="1" dirty="0">
                          <a:latin typeface="+mj-lt"/>
                          <a:cs typeface="Calibri Light"/>
                        </a:rPr>
                        <a:t>tu</a:t>
                      </a:r>
                      <a:r>
                        <a:rPr lang="fr-FR" sz="1200" i="1" spc="10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lang="fr-FR" sz="1200" i="1" spc="-5" dirty="0">
                          <a:latin typeface="+mj-lt"/>
                          <a:cs typeface="Calibri Light"/>
                        </a:rPr>
                        <a:t>lis</a:t>
                      </a:r>
                      <a:r>
                        <a:rPr lang="fr-FR" sz="1200" i="1" spc="10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lang="fr-FR" sz="1200" i="1" spc="-5" dirty="0">
                          <a:latin typeface="+mj-lt"/>
                          <a:cs typeface="Calibri Light"/>
                        </a:rPr>
                        <a:t>seule</a:t>
                      </a:r>
                      <a:r>
                        <a:rPr lang="fr-FR" sz="1200" spc="-5" dirty="0">
                          <a:latin typeface="+mj-lt"/>
                          <a:cs typeface="Calibri Light"/>
                        </a:rPr>
                        <a:t>,</a:t>
                      </a:r>
                      <a:r>
                        <a:rPr lang="fr-FR" sz="1200" spc="5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lang="fr-FR" sz="1200" spc="-5" dirty="0">
                          <a:latin typeface="+mj-lt"/>
                          <a:cs typeface="Calibri Light"/>
                        </a:rPr>
                        <a:t>Nathan</a:t>
                      </a:r>
                      <a:endParaRPr lang="fr-FR" sz="1200" dirty="0">
                        <a:latin typeface="+mj-lt"/>
                        <a:cs typeface="Calibri Light"/>
                      </a:endParaRPr>
                    </a:p>
                  </a:txBody>
                  <a:tcPr>
                    <a:lnT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dirty="0">
                        <a:effectLst/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dirty="0">
                        <a:effectLst/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dirty="0">
                        <a:effectLst/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dirty="0">
                        <a:effectLst/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89569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fr-FR" sz="1200" dirty="0">
                          <a:effectLst/>
                          <a:latin typeface="+mj-lt"/>
                        </a:rPr>
                        <a:t>- Rallye récits mythologiques</a:t>
                      </a:r>
                    </a:p>
                  </a:txBody>
                  <a:tcPr>
                    <a:lnR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dirty="0">
                          <a:effectLst/>
                          <a:latin typeface="+mj-lt"/>
                        </a:rPr>
                        <a:t>- Rallye </a:t>
                      </a: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dirty="0">
                          <a:effectLst/>
                          <a:latin typeface="+mj-lt"/>
                        </a:rPr>
                        <a:t>- Rallye bandes dessinées</a:t>
                      </a: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dirty="0">
                          <a:effectLst/>
                          <a:latin typeface="+mj-lt"/>
                        </a:rPr>
                        <a:t>- Rallye récits policiers</a:t>
                      </a: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dirty="0">
                          <a:effectLst/>
                          <a:latin typeface="+mj-lt"/>
                        </a:rPr>
                        <a:t>- Rallye fictions réalistes</a:t>
                      </a: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6862490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pPr algn="l"/>
                      <a:r>
                        <a:rPr lang="fr-FR" sz="1200" b="1" dirty="0">
                          <a:solidFill>
                            <a:srgbClr val="D1CECE"/>
                          </a:solidFill>
                          <a:effectLst/>
                          <a:latin typeface="+mj-lt"/>
                        </a:rPr>
                        <a:t>Contrôler sa compréhension et devenir un lecteur autonome</a:t>
                      </a:r>
                    </a:p>
                  </a:txBody>
                  <a:tcPr>
                    <a:lnT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dirty="0">
                        <a:effectLst/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dirty="0">
                        <a:effectLst/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dirty="0">
                        <a:effectLst/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dirty="0">
                        <a:effectLst/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111592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spc="-15" dirty="0">
                          <a:latin typeface="+mj-lt"/>
                          <a:cs typeface="Calibri Light"/>
                        </a:rPr>
                        <a:t>Ateliers</a:t>
                      </a:r>
                      <a:r>
                        <a:rPr lang="fr-FR" sz="1200" spc="5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lang="fr-FR" sz="1200" spc="-5" dirty="0">
                          <a:latin typeface="+mj-lt"/>
                          <a:cs typeface="Calibri Light"/>
                        </a:rPr>
                        <a:t>de lecture</a:t>
                      </a:r>
                      <a:r>
                        <a:rPr lang="fr-FR" sz="1200" dirty="0">
                          <a:latin typeface="+mj-lt"/>
                          <a:cs typeface="Calibri Light"/>
                        </a:rPr>
                        <a:t> :</a:t>
                      </a:r>
                      <a:r>
                        <a:rPr lang="fr-FR" sz="1200" spc="5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lang="fr-FR" sz="1200" spc="-5" dirty="0">
                          <a:latin typeface="+mj-lt"/>
                          <a:cs typeface="Calibri Light"/>
                        </a:rPr>
                        <a:t>découvrir</a:t>
                      </a:r>
                      <a:r>
                        <a:rPr lang="fr-FR" sz="1200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lang="fr-FR" sz="1200" spc="-10" dirty="0">
                          <a:latin typeface="+mj-lt"/>
                          <a:cs typeface="Calibri Light"/>
                        </a:rPr>
                        <a:t>et</a:t>
                      </a:r>
                      <a:r>
                        <a:rPr lang="fr-FR" sz="1200" spc="10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lang="fr-FR" sz="1200" spc="-15" dirty="0">
                          <a:latin typeface="+mj-lt"/>
                          <a:cs typeface="Calibri Light"/>
                        </a:rPr>
                        <a:t>s’approprier</a:t>
                      </a:r>
                      <a:r>
                        <a:rPr lang="fr-FR" sz="1200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lang="fr-FR" sz="1200" spc="-5" dirty="0">
                          <a:latin typeface="+mj-lt"/>
                          <a:cs typeface="Calibri Light"/>
                        </a:rPr>
                        <a:t>des</a:t>
                      </a:r>
                      <a:r>
                        <a:rPr lang="fr-FR" sz="1200" spc="5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lang="fr-FR" sz="1200" spc="-10" dirty="0">
                          <a:latin typeface="+mj-lt"/>
                          <a:cs typeface="Calibri Light"/>
                        </a:rPr>
                        <a:t>stratégies</a:t>
                      </a:r>
                      <a:r>
                        <a:rPr lang="fr-FR" sz="1200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lang="fr-FR" sz="1200" spc="-5" dirty="0">
                          <a:latin typeface="+mj-lt"/>
                          <a:cs typeface="Calibri Light"/>
                        </a:rPr>
                        <a:t>pour</a:t>
                      </a:r>
                      <a:r>
                        <a:rPr lang="fr-FR" sz="1200" spc="5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lang="fr-FR" sz="1200" spc="-5" dirty="0">
                          <a:latin typeface="+mj-lt"/>
                          <a:cs typeface="Calibri Light"/>
                        </a:rPr>
                        <a:t>mieux</a:t>
                      </a:r>
                      <a:r>
                        <a:rPr lang="fr-FR" sz="1200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lang="fr-FR" sz="1200" spc="-10" dirty="0">
                          <a:latin typeface="+mj-lt"/>
                          <a:cs typeface="Calibri Light"/>
                        </a:rPr>
                        <a:t>lire</a:t>
                      </a:r>
                      <a:r>
                        <a:rPr lang="fr-FR" sz="1200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lang="fr-FR" sz="1200" spc="-10" dirty="0">
                          <a:latin typeface="+mj-lt"/>
                          <a:cs typeface="Calibri Light"/>
                        </a:rPr>
                        <a:t>et</a:t>
                      </a:r>
                      <a:r>
                        <a:rPr lang="fr-FR" sz="1200" spc="5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lang="fr-FR" sz="1200" spc="-10" dirty="0">
                          <a:latin typeface="+mj-lt"/>
                          <a:cs typeface="Calibri Light"/>
                        </a:rPr>
                        <a:t>comprendre</a:t>
                      </a:r>
                      <a:r>
                        <a:rPr lang="fr-FR" sz="1200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lang="fr-FR" sz="1200" spc="-5" dirty="0">
                          <a:latin typeface="+mj-lt"/>
                          <a:cs typeface="Calibri Light"/>
                        </a:rPr>
                        <a:t>des</a:t>
                      </a:r>
                      <a:r>
                        <a:rPr lang="fr-FR" sz="1200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lang="fr-FR" sz="1200" spc="-10" dirty="0">
                          <a:latin typeface="+mj-lt"/>
                          <a:cs typeface="Calibri Light"/>
                        </a:rPr>
                        <a:t>textes</a:t>
                      </a:r>
                      <a:endParaRPr lang="fr-FR" sz="1200" dirty="0">
                        <a:latin typeface="+mj-lt"/>
                        <a:cs typeface="Calibri Light"/>
                      </a:endParaRPr>
                    </a:p>
                  </a:txBody>
                  <a:tcPr>
                    <a:lnT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dirty="0">
                        <a:effectLst/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dirty="0">
                        <a:effectLst/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dirty="0">
                        <a:effectLst/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dirty="0">
                        <a:effectLst/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73178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15570" indent="-81915">
                        <a:lnSpc>
                          <a:spcPct val="100000"/>
                        </a:lnSpc>
                        <a:spcBef>
                          <a:spcPts val="165"/>
                        </a:spcBef>
                        <a:buChar char="-"/>
                        <a:tabLst>
                          <a:tab pos="116205" algn="l"/>
                        </a:tabLst>
                      </a:pPr>
                      <a:r>
                        <a:rPr sz="1200" spc="-5" dirty="0">
                          <a:latin typeface="+mj-lt"/>
                          <a:cs typeface="Calibri Light"/>
                        </a:rPr>
                        <a:t>Choisir</a:t>
                      </a:r>
                      <a:r>
                        <a:rPr sz="1200" spc="-15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spc="-5" dirty="0">
                          <a:latin typeface="+mj-lt"/>
                          <a:cs typeface="Calibri Light"/>
                        </a:rPr>
                        <a:t>son</a:t>
                      </a:r>
                      <a:r>
                        <a:rPr sz="1200" spc="-10" dirty="0">
                          <a:latin typeface="+mj-lt"/>
                          <a:cs typeface="Calibri Light"/>
                        </a:rPr>
                        <a:t> coin</a:t>
                      </a:r>
                      <a:r>
                        <a:rPr sz="1200" spc="-15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spc="-5" dirty="0">
                          <a:latin typeface="+mj-lt"/>
                          <a:cs typeface="Calibri Light"/>
                        </a:rPr>
                        <a:t>lecture</a:t>
                      </a:r>
                      <a:r>
                        <a:rPr sz="1200" spc="-15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spc="-5" dirty="0">
                          <a:latin typeface="+mj-lt"/>
                          <a:cs typeface="Calibri Light"/>
                        </a:rPr>
                        <a:t>idéal</a:t>
                      </a:r>
                      <a:endParaRPr sz="1200" dirty="0">
                        <a:latin typeface="+mj-lt"/>
                        <a:cs typeface="Calibri Light"/>
                      </a:endParaRPr>
                    </a:p>
                    <a:p>
                      <a:pPr marL="34290" marR="239395">
                        <a:lnSpc>
                          <a:spcPct val="97500"/>
                        </a:lnSpc>
                        <a:spcBef>
                          <a:spcPts val="685"/>
                        </a:spcBef>
                        <a:buChar char="-"/>
                        <a:tabLst>
                          <a:tab pos="116205" algn="l"/>
                        </a:tabLst>
                      </a:pPr>
                      <a:r>
                        <a:rPr lang="fr-FR" sz="1200" spc="-5" dirty="0">
                          <a:latin typeface="+mj-lt"/>
                          <a:cs typeface="Calibri Light"/>
                        </a:rPr>
                        <a:t> Choisir un livre qui nous correspond</a:t>
                      </a:r>
                    </a:p>
                    <a:p>
                      <a:pPr marL="34290" marR="239395">
                        <a:lnSpc>
                          <a:spcPct val="97500"/>
                        </a:lnSpc>
                        <a:spcBef>
                          <a:spcPts val="685"/>
                        </a:spcBef>
                        <a:buChar char="-"/>
                        <a:tabLst>
                          <a:tab pos="116205" algn="l"/>
                        </a:tabLst>
                      </a:pPr>
                      <a:r>
                        <a:rPr lang="fr-FR" sz="1200" spc="-5" dirty="0">
                          <a:latin typeface="+mj-lt"/>
                          <a:cs typeface="Calibri Light"/>
                        </a:rPr>
                        <a:t> Découvrir</a:t>
                      </a:r>
                      <a:r>
                        <a:rPr sz="1200" spc="-5" dirty="0">
                          <a:latin typeface="+mj-lt"/>
                          <a:cs typeface="Calibri Light"/>
                        </a:rPr>
                        <a:t> les </a:t>
                      </a:r>
                      <a:r>
                        <a:rPr lang="fr-FR" sz="1200" spc="-10" dirty="0">
                          <a:latin typeface="+mj-lt"/>
                          <a:cs typeface="Calibri Light"/>
                        </a:rPr>
                        <a:t>fictions </a:t>
                      </a:r>
                      <a:r>
                        <a:rPr sz="1200" spc="-10" dirty="0">
                          <a:latin typeface="+mj-lt"/>
                          <a:cs typeface="Calibri Light"/>
                        </a:rPr>
                        <a:t>et </a:t>
                      </a:r>
                      <a:r>
                        <a:rPr sz="1200" spc="-5" dirty="0">
                          <a:latin typeface="+mj-lt"/>
                          <a:cs typeface="Calibri Light"/>
                        </a:rPr>
                        <a:t>les </a:t>
                      </a:r>
                      <a:r>
                        <a:rPr sz="1200" spc="-10" dirty="0">
                          <a:latin typeface="+mj-lt"/>
                          <a:cs typeface="Calibri Light"/>
                        </a:rPr>
                        <a:t>genres </a:t>
                      </a:r>
                      <a:r>
                        <a:rPr sz="1200" dirty="0">
                          <a:latin typeface="+mj-lt"/>
                          <a:cs typeface="Calibri Light"/>
                        </a:rPr>
                        <a:t>non</a:t>
                      </a:r>
                      <a:r>
                        <a:rPr lang="fr-FR" sz="1200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spc="-5" dirty="0">
                          <a:latin typeface="+mj-lt"/>
                          <a:cs typeface="Calibri Light"/>
                        </a:rPr>
                        <a:t>fictions</a:t>
                      </a:r>
                      <a:endParaRPr lang="fr-FR" sz="1200" spc="-5" dirty="0">
                        <a:latin typeface="+mj-lt"/>
                        <a:cs typeface="Calibri Light"/>
                      </a:endParaRPr>
                    </a:p>
                    <a:p>
                      <a:pPr marL="34290" marR="239395" lvl="0" indent="0" algn="l" defTabSz="1007943" rtl="0" eaLnBrk="1" fontAlgn="auto" latinLnBrk="0" hangingPunct="1">
                        <a:lnSpc>
                          <a:spcPct val="97500"/>
                        </a:lnSpc>
                        <a:spcBef>
                          <a:spcPts val="6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>
                          <a:tab pos="116205" algn="l"/>
                        </a:tabLst>
                        <a:defRPr/>
                      </a:pPr>
                      <a:r>
                        <a:rPr lang="fr-FR" sz="1200" spc="-20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lang="fr-FR" sz="1200" spc="-25" dirty="0">
                          <a:latin typeface="+mj-lt"/>
                          <a:cs typeface="Calibri Light"/>
                        </a:rPr>
                        <a:t> Trouver</a:t>
                      </a:r>
                      <a:r>
                        <a:rPr lang="fr-FR" sz="1200" spc="-10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lang="fr-FR" sz="1200" spc="-5" dirty="0">
                          <a:latin typeface="+mj-lt"/>
                          <a:cs typeface="Calibri Light"/>
                        </a:rPr>
                        <a:t>le</a:t>
                      </a:r>
                      <a:r>
                        <a:rPr lang="fr-FR" sz="1200" spc="-15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lang="fr-FR" sz="1200" spc="-5" dirty="0">
                          <a:latin typeface="+mj-lt"/>
                          <a:cs typeface="Calibri Light"/>
                        </a:rPr>
                        <a:t>sens </a:t>
                      </a:r>
                      <a:r>
                        <a:rPr lang="fr-FR" sz="1200" spc="-10" dirty="0">
                          <a:latin typeface="+mj-lt"/>
                          <a:cs typeface="Calibri Light"/>
                        </a:rPr>
                        <a:t>d’un </a:t>
                      </a:r>
                      <a:r>
                        <a:rPr lang="fr-FR" sz="1200" spc="-5" dirty="0">
                          <a:latin typeface="+mj-lt"/>
                          <a:cs typeface="Calibri Light"/>
                        </a:rPr>
                        <a:t>mot </a:t>
                      </a:r>
                      <a:r>
                        <a:rPr lang="fr-FR" sz="1200" spc="-10" dirty="0">
                          <a:latin typeface="+mj-lt"/>
                          <a:cs typeface="Calibri Light"/>
                        </a:rPr>
                        <a:t>grâce </a:t>
                      </a:r>
                      <a:r>
                        <a:rPr lang="fr-FR" sz="1200" spc="-254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lang="fr-FR" sz="1200" spc="-5" dirty="0">
                          <a:latin typeface="+mj-lt"/>
                          <a:cs typeface="Calibri Light"/>
                        </a:rPr>
                        <a:t>au </a:t>
                      </a:r>
                      <a:r>
                        <a:rPr lang="fr-FR" sz="1200" spc="-10" dirty="0">
                          <a:latin typeface="+mj-lt"/>
                          <a:cs typeface="Calibri Light"/>
                        </a:rPr>
                        <a:t>contexte</a:t>
                      </a:r>
                      <a:endParaRPr lang="fr-FR" sz="1200" dirty="0">
                        <a:latin typeface="+mj-lt"/>
                        <a:cs typeface="Calibri Light"/>
                      </a:endParaRPr>
                    </a:p>
                  </a:txBody>
                  <a:tcPr marL="0" marR="0" marT="20955" marB="0">
                    <a:lnR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830" marR="200025">
                        <a:lnSpc>
                          <a:spcPct val="103299"/>
                        </a:lnSpc>
                        <a:spcBef>
                          <a:spcPts val="120"/>
                        </a:spcBef>
                        <a:buChar char="-"/>
                        <a:tabLst>
                          <a:tab pos="118745" algn="l"/>
                        </a:tabLst>
                      </a:pPr>
                      <a:r>
                        <a:rPr lang="fr-FR" sz="1200" spc="-25" dirty="0">
                          <a:latin typeface="+mj-lt"/>
                          <a:cs typeface="Calibri Light"/>
                        </a:rPr>
                        <a:t> Trouver</a:t>
                      </a:r>
                      <a:r>
                        <a:rPr sz="1200" spc="-5" dirty="0">
                          <a:latin typeface="+mj-lt"/>
                          <a:cs typeface="Calibri Light"/>
                        </a:rPr>
                        <a:t> des </a:t>
                      </a:r>
                      <a:r>
                        <a:rPr sz="1200" spc="-10" dirty="0">
                          <a:latin typeface="+mj-lt"/>
                          <a:cs typeface="Calibri Light"/>
                        </a:rPr>
                        <a:t>informations </a:t>
                      </a:r>
                      <a:r>
                        <a:rPr sz="1200" spc="-5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spc="-10" dirty="0">
                          <a:latin typeface="+mj-lt"/>
                          <a:cs typeface="Calibri Light"/>
                        </a:rPr>
                        <a:t>explicites</a:t>
                      </a:r>
                      <a:r>
                        <a:rPr sz="1200" spc="-5" dirty="0">
                          <a:latin typeface="+mj-lt"/>
                          <a:cs typeface="Calibri Light"/>
                        </a:rPr>
                        <a:t> sur les </a:t>
                      </a:r>
                      <a:r>
                        <a:rPr sz="1200" spc="-10" dirty="0">
                          <a:latin typeface="+mj-lt"/>
                          <a:cs typeface="Calibri Light"/>
                        </a:rPr>
                        <a:t>personnages</a:t>
                      </a:r>
                      <a:endParaRPr sz="1200" dirty="0">
                        <a:latin typeface="+mj-lt"/>
                        <a:cs typeface="Calibri Light"/>
                      </a:endParaRPr>
                    </a:p>
                    <a:p>
                      <a:pPr marL="118110" indent="-81915">
                        <a:lnSpc>
                          <a:spcPct val="100000"/>
                        </a:lnSpc>
                        <a:spcBef>
                          <a:spcPts val="640"/>
                        </a:spcBef>
                        <a:buChar char="-"/>
                        <a:tabLst>
                          <a:tab pos="118745" algn="l"/>
                        </a:tabLst>
                      </a:pPr>
                      <a:r>
                        <a:rPr sz="1200" spc="-15" dirty="0">
                          <a:latin typeface="+mj-lt"/>
                          <a:cs typeface="Calibri Light"/>
                        </a:rPr>
                        <a:t>Faire</a:t>
                      </a:r>
                      <a:r>
                        <a:rPr sz="1200" spc="-25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spc="-5" dirty="0">
                          <a:latin typeface="+mj-lt"/>
                          <a:cs typeface="Calibri Light"/>
                        </a:rPr>
                        <a:t>des</a:t>
                      </a:r>
                      <a:r>
                        <a:rPr sz="1200" spc="-20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lang="fr-FR" sz="1200" spc="-5" dirty="0">
                          <a:latin typeface="+mj-lt"/>
                          <a:cs typeface="Calibri Light"/>
                        </a:rPr>
                        <a:t>prédictions</a:t>
                      </a:r>
                    </a:p>
                    <a:p>
                      <a:pPr marL="36195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64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18745" algn="l"/>
                        </a:tabLst>
                        <a:defRPr/>
                      </a:pPr>
                      <a:r>
                        <a:rPr lang="fr-FR" sz="1200" spc="-5" dirty="0">
                          <a:latin typeface="+mj-lt"/>
                          <a:cs typeface="Calibri Light"/>
                        </a:rPr>
                        <a:t>- Se</a:t>
                      </a:r>
                      <a:r>
                        <a:rPr lang="fr-FR" sz="1200" spc="-25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lang="fr-FR" sz="1200" spc="-10" dirty="0">
                          <a:latin typeface="+mj-lt"/>
                          <a:cs typeface="Calibri Light"/>
                        </a:rPr>
                        <a:t>créer</a:t>
                      </a:r>
                      <a:r>
                        <a:rPr lang="fr-FR" sz="1200" spc="-15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lang="fr-FR" sz="1200" dirty="0">
                          <a:latin typeface="+mj-lt"/>
                          <a:cs typeface="Calibri Light"/>
                        </a:rPr>
                        <a:t>une</a:t>
                      </a:r>
                      <a:r>
                        <a:rPr lang="fr-FR" sz="1200" spc="-20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lang="fr-FR" sz="1200" spc="-5" dirty="0">
                          <a:latin typeface="+mj-lt"/>
                          <a:cs typeface="Calibri Light"/>
                        </a:rPr>
                        <a:t>image</a:t>
                      </a:r>
                      <a:r>
                        <a:rPr lang="fr-FR" sz="1200" spc="-25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lang="fr-FR" sz="1200" spc="-10" dirty="0">
                          <a:latin typeface="+mj-lt"/>
                          <a:cs typeface="Calibri Light"/>
                        </a:rPr>
                        <a:t>mentale </a:t>
                      </a:r>
                      <a:r>
                        <a:rPr lang="fr-FR" sz="1200" dirty="0">
                          <a:latin typeface="+mj-lt"/>
                          <a:cs typeface="Calibri Light"/>
                        </a:rPr>
                        <a:t>de</a:t>
                      </a:r>
                      <a:r>
                        <a:rPr lang="fr-FR" sz="1200" spc="-10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lang="fr-FR" sz="1200" dirty="0">
                          <a:latin typeface="+mj-lt"/>
                          <a:cs typeface="Calibri Light"/>
                        </a:rPr>
                        <a:t>ce</a:t>
                      </a:r>
                      <a:r>
                        <a:rPr lang="fr-FR" sz="1200" spc="-10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lang="fr-FR" sz="1200" spc="-20" dirty="0">
                          <a:latin typeface="+mj-lt"/>
                          <a:cs typeface="Calibri Light"/>
                        </a:rPr>
                        <a:t>qu’on</a:t>
                      </a:r>
                      <a:r>
                        <a:rPr lang="fr-FR" sz="1200" spc="5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lang="fr-FR" sz="1200" spc="-5" dirty="0">
                          <a:latin typeface="+mj-lt"/>
                          <a:cs typeface="Calibri Light"/>
                        </a:rPr>
                        <a:t>lit</a:t>
                      </a:r>
                      <a:endParaRPr lang="fr-FR" sz="1200" dirty="0">
                        <a:latin typeface="+mj-lt"/>
                        <a:cs typeface="Calibri Light"/>
                      </a:endParaRPr>
                    </a:p>
                  </a:txBody>
                  <a:tcPr marL="0" marR="0" marT="15240" marB="0">
                    <a:lnL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3030" indent="-81280">
                        <a:lnSpc>
                          <a:spcPct val="100000"/>
                        </a:lnSpc>
                        <a:spcBef>
                          <a:spcPts val="550"/>
                        </a:spcBef>
                        <a:buChar char="-"/>
                        <a:tabLst>
                          <a:tab pos="113664" algn="l"/>
                        </a:tabLst>
                      </a:pPr>
                      <a:r>
                        <a:rPr sz="1200" spc="-15" dirty="0">
                          <a:latin typeface="+mj-lt"/>
                          <a:cs typeface="Calibri Light"/>
                        </a:rPr>
                        <a:t>Faire </a:t>
                      </a:r>
                      <a:r>
                        <a:rPr sz="1200" spc="-5" dirty="0">
                          <a:latin typeface="+mj-lt"/>
                          <a:cs typeface="Calibri Light"/>
                        </a:rPr>
                        <a:t>des</a:t>
                      </a:r>
                      <a:r>
                        <a:rPr sz="1200" spc="-15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spc="-10" dirty="0">
                          <a:latin typeface="+mj-lt"/>
                          <a:cs typeface="Calibri Light"/>
                        </a:rPr>
                        <a:t>connexions</a:t>
                      </a:r>
                      <a:endParaRPr sz="1200" dirty="0">
                        <a:latin typeface="+mj-lt"/>
                        <a:cs typeface="Calibri Light"/>
                      </a:endParaRPr>
                    </a:p>
                    <a:p>
                      <a:pPr marL="32384" marR="43815">
                        <a:lnSpc>
                          <a:spcPct val="103299"/>
                        </a:lnSpc>
                        <a:spcBef>
                          <a:spcPts val="530"/>
                        </a:spcBef>
                        <a:buChar char="-"/>
                        <a:tabLst>
                          <a:tab pos="113664" algn="l"/>
                        </a:tabLst>
                      </a:pPr>
                      <a:r>
                        <a:rPr lang="fr-FR" sz="1200" spc="-15" dirty="0">
                          <a:latin typeface="+mj-lt"/>
                          <a:cs typeface="Calibri Light"/>
                        </a:rPr>
                        <a:t> Inférer </a:t>
                      </a:r>
                      <a:r>
                        <a:rPr lang="fr-FR" sz="1200" spc="-5" dirty="0">
                          <a:latin typeface="+mj-lt"/>
                          <a:cs typeface="Calibri Light"/>
                        </a:rPr>
                        <a:t>les pensées </a:t>
                      </a:r>
                      <a:r>
                        <a:rPr lang="fr-FR" sz="1200" spc="-10" dirty="0">
                          <a:latin typeface="+mj-lt"/>
                          <a:cs typeface="Calibri Light"/>
                        </a:rPr>
                        <a:t>des </a:t>
                      </a:r>
                      <a:r>
                        <a:rPr lang="fr-FR" sz="1200" spc="-265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lang="fr-FR" sz="1200" spc="-10" dirty="0">
                          <a:latin typeface="+mj-lt"/>
                          <a:cs typeface="Calibri Light"/>
                        </a:rPr>
                        <a:t>personnages</a:t>
                      </a:r>
                    </a:p>
                    <a:p>
                      <a:pPr marL="32384" marR="43815" lvl="0" indent="0" algn="l" defTabSz="1007943" rtl="0" eaLnBrk="1" fontAlgn="auto" latinLnBrk="0" hangingPunct="1">
                        <a:lnSpc>
                          <a:spcPct val="103299"/>
                        </a:lnSpc>
                        <a:spcBef>
                          <a:spcPts val="53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>
                          <a:tab pos="113664" algn="l"/>
                        </a:tabLst>
                        <a:defRPr/>
                      </a:pPr>
                      <a:r>
                        <a:rPr lang="fr-FR" sz="1200" spc="-20" dirty="0">
                          <a:latin typeface="+mj-lt"/>
                          <a:cs typeface="Calibri Light"/>
                        </a:rPr>
                        <a:t> Apprécier, </a:t>
                      </a:r>
                      <a:r>
                        <a:rPr lang="fr-FR" sz="1200" spc="-10" dirty="0">
                          <a:latin typeface="+mj-lt"/>
                          <a:cs typeface="Calibri Light"/>
                        </a:rPr>
                        <a:t>recommander </a:t>
                      </a:r>
                      <a:r>
                        <a:rPr lang="fr-FR" sz="1200" dirty="0">
                          <a:latin typeface="+mj-lt"/>
                          <a:cs typeface="Calibri Light"/>
                        </a:rPr>
                        <a:t>un </a:t>
                      </a:r>
                      <a:r>
                        <a:rPr lang="fr-FR" sz="1200" spc="-260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lang="fr-FR" sz="1200" spc="-10" dirty="0">
                          <a:latin typeface="+mj-lt"/>
                          <a:cs typeface="Calibri Light"/>
                        </a:rPr>
                        <a:t>livre</a:t>
                      </a:r>
                      <a:endParaRPr lang="fr-FR" sz="1200" dirty="0">
                        <a:latin typeface="+mj-lt"/>
                        <a:cs typeface="Calibri Light"/>
                      </a:endParaRPr>
                    </a:p>
                    <a:p>
                      <a:pPr marL="32384" marR="43815">
                        <a:lnSpc>
                          <a:spcPct val="103299"/>
                        </a:lnSpc>
                        <a:spcBef>
                          <a:spcPts val="530"/>
                        </a:spcBef>
                        <a:buChar char="-"/>
                        <a:tabLst>
                          <a:tab pos="113664" algn="l"/>
                        </a:tabLst>
                      </a:pPr>
                      <a:endParaRPr lang="fr-FR" sz="1200" dirty="0">
                        <a:latin typeface="+mj-lt"/>
                        <a:cs typeface="Calibri Light"/>
                      </a:endParaRPr>
                    </a:p>
                  </a:txBody>
                  <a:tcPr marL="0" marR="0" marT="15240" marB="0">
                    <a:lnL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830" marR="48895">
                        <a:lnSpc>
                          <a:spcPct val="103299"/>
                        </a:lnSpc>
                        <a:spcBef>
                          <a:spcPts val="120"/>
                        </a:spcBef>
                        <a:buChar char="-"/>
                        <a:tabLst>
                          <a:tab pos="118745" algn="l"/>
                        </a:tabLst>
                      </a:pPr>
                      <a:r>
                        <a:rPr lang="fr-FR" sz="1200" spc="-25" dirty="0">
                          <a:latin typeface="+mj-lt"/>
                          <a:cs typeface="Calibri Light"/>
                        </a:rPr>
                        <a:t> Trouver</a:t>
                      </a:r>
                      <a:r>
                        <a:rPr sz="1200" spc="-10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spc="-5" dirty="0">
                          <a:latin typeface="+mj-lt"/>
                          <a:cs typeface="Calibri Light"/>
                        </a:rPr>
                        <a:t>le</a:t>
                      </a:r>
                      <a:r>
                        <a:rPr sz="1200" spc="-15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spc="-5" dirty="0">
                          <a:latin typeface="+mj-lt"/>
                          <a:cs typeface="Calibri Light"/>
                        </a:rPr>
                        <a:t>sens </a:t>
                      </a:r>
                      <a:r>
                        <a:rPr sz="1200" spc="-10" dirty="0">
                          <a:latin typeface="+mj-lt"/>
                          <a:cs typeface="Calibri Light"/>
                        </a:rPr>
                        <a:t>d’un </a:t>
                      </a:r>
                      <a:r>
                        <a:rPr sz="1200" spc="-5" dirty="0">
                          <a:latin typeface="+mj-lt"/>
                          <a:cs typeface="Calibri Light"/>
                        </a:rPr>
                        <a:t>mot </a:t>
                      </a:r>
                      <a:r>
                        <a:rPr sz="1200" spc="-10" dirty="0">
                          <a:latin typeface="+mj-lt"/>
                          <a:cs typeface="Calibri Light"/>
                        </a:rPr>
                        <a:t>grâce </a:t>
                      </a:r>
                      <a:r>
                        <a:rPr sz="1200" spc="-254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dirty="0">
                          <a:latin typeface="+mj-lt"/>
                          <a:cs typeface="Calibri Light"/>
                        </a:rPr>
                        <a:t>à</a:t>
                      </a:r>
                      <a:r>
                        <a:rPr sz="1200" spc="-5" dirty="0">
                          <a:latin typeface="+mj-lt"/>
                          <a:cs typeface="Calibri Light"/>
                        </a:rPr>
                        <a:t> sa</a:t>
                      </a:r>
                      <a:r>
                        <a:rPr sz="1200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spc="-10" dirty="0">
                          <a:latin typeface="+mj-lt"/>
                          <a:cs typeface="Calibri Light"/>
                        </a:rPr>
                        <a:t>formation</a:t>
                      </a:r>
                      <a:endParaRPr sz="1200" dirty="0">
                        <a:latin typeface="+mj-lt"/>
                        <a:cs typeface="Calibri Light"/>
                      </a:endParaRPr>
                    </a:p>
                    <a:p>
                      <a:pPr marL="118110" indent="-81915">
                        <a:lnSpc>
                          <a:spcPct val="100000"/>
                        </a:lnSpc>
                        <a:spcBef>
                          <a:spcPts val="550"/>
                        </a:spcBef>
                        <a:buChar char="-"/>
                        <a:tabLst>
                          <a:tab pos="118745" algn="l"/>
                        </a:tabLst>
                      </a:pPr>
                      <a:r>
                        <a:rPr sz="1200" spc="-15" dirty="0">
                          <a:latin typeface="+mj-lt"/>
                          <a:cs typeface="Calibri Light"/>
                        </a:rPr>
                        <a:t>Faire</a:t>
                      </a:r>
                      <a:r>
                        <a:rPr sz="1200" spc="-30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spc="-5" dirty="0">
                          <a:latin typeface="+mj-lt"/>
                          <a:cs typeface="Calibri Light"/>
                        </a:rPr>
                        <a:t>des</a:t>
                      </a:r>
                      <a:r>
                        <a:rPr sz="1200" spc="-25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spc="-10" dirty="0">
                          <a:latin typeface="+mj-lt"/>
                          <a:cs typeface="Calibri Light"/>
                        </a:rPr>
                        <a:t>inférences</a:t>
                      </a:r>
                      <a:endParaRPr sz="1200" dirty="0">
                        <a:latin typeface="+mj-lt"/>
                        <a:cs typeface="Calibri Light"/>
                      </a:endParaRPr>
                    </a:p>
                    <a:p>
                      <a:pPr marL="118110" indent="-81915">
                        <a:lnSpc>
                          <a:spcPct val="100000"/>
                        </a:lnSpc>
                        <a:spcBef>
                          <a:spcPts val="575"/>
                        </a:spcBef>
                        <a:buChar char="-"/>
                        <a:tabLst>
                          <a:tab pos="118745" algn="l"/>
                        </a:tabLst>
                      </a:pPr>
                      <a:r>
                        <a:rPr lang="fr-FR" sz="1200" spc="-15" dirty="0">
                          <a:latin typeface="+mj-lt"/>
                          <a:cs typeface="Calibri Light"/>
                        </a:rPr>
                        <a:t>Reformuler</a:t>
                      </a:r>
                      <a:r>
                        <a:rPr sz="1200" spc="-15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lang="fr-FR" sz="1200" dirty="0">
                          <a:latin typeface="+mj-lt"/>
                          <a:cs typeface="Calibri Light"/>
                        </a:rPr>
                        <a:t>une</a:t>
                      </a:r>
                      <a:r>
                        <a:rPr sz="1200" spc="-20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spc="-5" dirty="0">
                          <a:latin typeface="+mj-lt"/>
                          <a:cs typeface="Calibri Light"/>
                        </a:rPr>
                        <a:t>idée</a:t>
                      </a:r>
                      <a:endParaRPr sz="1200" dirty="0">
                        <a:latin typeface="+mj-lt"/>
                        <a:cs typeface="Calibri Light"/>
                      </a:endParaRPr>
                    </a:p>
                  </a:txBody>
                  <a:tcPr marL="0" marR="0" marT="15240" marB="0">
                    <a:lnL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3030" marR="0" lvl="0" indent="-8128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1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>
                          <a:tab pos="113664" algn="l"/>
                        </a:tabLst>
                        <a:defRPr/>
                      </a:pPr>
                      <a:r>
                        <a:rPr lang="fr-FR" sz="1200" spc="-5" dirty="0">
                          <a:latin typeface="+mj-lt"/>
                          <a:cs typeface="Calibri Light"/>
                        </a:rPr>
                        <a:t>Justifier</a:t>
                      </a:r>
                      <a:r>
                        <a:rPr lang="fr-FR" sz="1200" spc="-20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lang="fr-FR" sz="1200" spc="-5" dirty="0">
                          <a:latin typeface="+mj-lt"/>
                          <a:cs typeface="Calibri Light"/>
                        </a:rPr>
                        <a:t>ses</a:t>
                      </a:r>
                      <a:r>
                        <a:rPr lang="fr-FR" sz="1200" spc="-20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lang="fr-FR" sz="1200" spc="-10" dirty="0">
                          <a:latin typeface="+mj-lt"/>
                          <a:cs typeface="Calibri Light"/>
                        </a:rPr>
                        <a:t>réponses</a:t>
                      </a:r>
                      <a:endParaRPr lang="fr-FR" sz="1200" dirty="0">
                        <a:latin typeface="+mj-lt"/>
                        <a:cs typeface="Calibri Light"/>
                      </a:endParaRPr>
                    </a:p>
                    <a:p>
                      <a:pPr marL="113030" indent="-81280">
                        <a:lnSpc>
                          <a:spcPct val="100000"/>
                        </a:lnSpc>
                        <a:spcBef>
                          <a:spcPts val="165"/>
                        </a:spcBef>
                        <a:buChar char="-"/>
                        <a:tabLst>
                          <a:tab pos="113664" algn="l"/>
                        </a:tabLst>
                      </a:pPr>
                      <a:r>
                        <a:rPr lang="fr-FR" sz="1200" spc="-25" dirty="0">
                          <a:latin typeface="+mj-lt"/>
                          <a:cs typeface="Calibri Light"/>
                        </a:rPr>
                        <a:t>Trouver</a:t>
                      </a:r>
                      <a:r>
                        <a:rPr sz="1200" spc="-10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spc="-5" dirty="0">
                          <a:latin typeface="+mj-lt"/>
                          <a:cs typeface="Calibri Light"/>
                        </a:rPr>
                        <a:t>les idées </a:t>
                      </a:r>
                      <a:r>
                        <a:rPr sz="1200" spc="-10" dirty="0">
                          <a:latin typeface="+mj-lt"/>
                          <a:cs typeface="Calibri Light"/>
                        </a:rPr>
                        <a:t>essentielles</a:t>
                      </a:r>
                      <a:endParaRPr sz="1200" dirty="0">
                        <a:latin typeface="+mj-lt"/>
                        <a:cs typeface="Calibri Light"/>
                      </a:endParaRPr>
                    </a:p>
                    <a:p>
                      <a:pPr marL="113030" indent="-81280">
                        <a:lnSpc>
                          <a:spcPct val="100000"/>
                        </a:lnSpc>
                        <a:spcBef>
                          <a:spcPts val="650"/>
                        </a:spcBef>
                        <a:buChar char="-"/>
                        <a:tabLst>
                          <a:tab pos="113664" algn="l"/>
                        </a:tabLst>
                      </a:pPr>
                      <a:r>
                        <a:rPr sz="1200" spc="-10" dirty="0">
                          <a:latin typeface="+mj-lt"/>
                          <a:cs typeface="Calibri Light"/>
                        </a:rPr>
                        <a:t>Résumer</a:t>
                      </a:r>
                      <a:endParaRPr sz="1200" dirty="0">
                        <a:latin typeface="+mj-lt"/>
                        <a:cs typeface="Calibri Light"/>
                      </a:endParaRPr>
                    </a:p>
                    <a:p>
                      <a:pPr marL="113030" indent="-81280">
                        <a:lnSpc>
                          <a:spcPct val="100000"/>
                        </a:lnSpc>
                        <a:spcBef>
                          <a:spcPts val="550"/>
                        </a:spcBef>
                        <a:buChar char="-"/>
                        <a:tabLst>
                          <a:tab pos="113664" algn="l"/>
                        </a:tabLst>
                      </a:pPr>
                      <a:r>
                        <a:rPr sz="1200" spc="-5" dirty="0">
                          <a:latin typeface="+mj-lt"/>
                          <a:cs typeface="Calibri Light"/>
                        </a:rPr>
                        <a:t>Identifier</a:t>
                      </a:r>
                      <a:r>
                        <a:rPr sz="1200" spc="-15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spc="-5" dirty="0">
                          <a:latin typeface="+mj-lt"/>
                          <a:cs typeface="Calibri Light"/>
                        </a:rPr>
                        <a:t>le</a:t>
                      </a:r>
                      <a:r>
                        <a:rPr sz="1200" spc="-20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dirty="0">
                          <a:latin typeface="+mj-lt"/>
                          <a:cs typeface="Calibri Light"/>
                        </a:rPr>
                        <a:t>but</a:t>
                      </a:r>
                      <a:r>
                        <a:rPr sz="1200" spc="-10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dirty="0">
                          <a:latin typeface="+mj-lt"/>
                          <a:cs typeface="Calibri Light"/>
                        </a:rPr>
                        <a:t>de</a:t>
                      </a:r>
                      <a:r>
                        <a:rPr sz="1200" spc="-15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lang="fr-FR" sz="1200" spc="-5" dirty="0">
                          <a:latin typeface="+mj-lt"/>
                          <a:cs typeface="Calibri Light"/>
                        </a:rPr>
                        <a:t>l’auteur</a:t>
                      </a:r>
                      <a:endParaRPr sz="1200" dirty="0">
                        <a:latin typeface="+mj-lt"/>
                        <a:cs typeface="Calibri Light"/>
                      </a:endParaRPr>
                    </a:p>
                  </a:txBody>
                  <a:tcPr marL="0" marR="0" marT="20955" marB="0">
                    <a:lnL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3044242"/>
                  </a:ext>
                </a:extLst>
              </a:tr>
            </a:tbl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ACCB1FED-0F7E-FA49-B526-4473C1FB84BB}"/>
              </a:ext>
            </a:extLst>
          </p:cNvPr>
          <p:cNvSpPr txBox="1"/>
          <p:nvPr/>
        </p:nvSpPr>
        <p:spPr>
          <a:xfrm>
            <a:off x="9058032" y="7252976"/>
            <a:ext cx="163378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>
                <a:latin typeface="+mj-lt"/>
              </a:rPr>
              <a:t>m</a:t>
            </a:r>
            <a:r>
              <a:rPr lang="fr-GP" sz="1050" dirty="0">
                <a:latin typeface="+mj-lt"/>
              </a:rPr>
              <a:t>onpetitbazardeprof.com</a:t>
            </a:r>
          </a:p>
        </p:txBody>
      </p:sp>
    </p:spTree>
    <p:extLst>
      <p:ext uri="{BB962C8B-B14F-4D97-AF65-F5344CB8AC3E}">
        <p14:creationId xmlns:p14="http://schemas.microsoft.com/office/powerpoint/2010/main" val="538822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D177D897-DA96-AA46-8824-84BC04A94A3F}"/>
              </a:ext>
            </a:extLst>
          </p:cNvPr>
          <p:cNvSpPr txBox="1"/>
          <p:nvPr/>
        </p:nvSpPr>
        <p:spPr>
          <a:xfrm>
            <a:off x="255040" y="89781"/>
            <a:ext cx="1043677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800" dirty="0">
                <a:latin typeface="Springwood Line DEMO" pitchFamily="2" charset="77"/>
              </a:rPr>
              <a:t>Programmations annuelles        </a:t>
            </a:r>
            <a:r>
              <a:rPr lang="fr-FR" sz="2800" dirty="0">
                <a:latin typeface="KG Second Chances Solid" panose="02000000000000000000" pitchFamily="2" charset="77"/>
              </a:rPr>
              <a:t>Histoire-Géo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B9D2AE36-7470-EB4C-8031-C5E40ABA58D2}"/>
              </a:ext>
            </a:extLst>
          </p:cNvPr>
          <p:cNvCxnSpPr>
            <a:cxnSpLocks/>
          </p:cNvCxnSpPr>
          <p:nvPr/>
        </p:nvCxnSpPr>
        <p:spPr>
          <a:xfrm rot="5400000">
            <a:off x="5345906" y="-4335851"/>
            <a:ext cx="0" cy="10181731"/>
          </a:xfrm>
          <a:prstGeom prst="line">
            <a:avLst/>
          </a:prstGeom>
          <a:ln w="60325">
            <a:solidFill>
              <a:srgbClr val="C3E6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Tableau 9">
            <a:extLst>
              <a:ext uri="{FF2B5EF4-FFF2-40B4-BE49-F238E27FC236}">
                <a16:creationId xmlns:a16="http://schemas.microsoft.com/office/drawing/2014/main" id="{51B9BE58-3B16-B441-9D38-C2792A251E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1354704"/>
              </p:ext>
            </p:extLst>
          </p:nvPr>
        </p:nvGraphicFramePr>
        <p:xfrm>
          <a:off x="384945" y="846935"/>
          <a:ext cx="9921920" cy="6355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4384">
                  <a:extLst>
                    <a:ext uri="{9D8B030D-6E8A-4147-A177-3AD203B41FA5}">
                      <a16:colId xmlns:a16="http://schemas.microsoft.com/office/drawing/2014/main" val="910199854"/>
                    </a:ext>
                  </a:extLst>
                </a:gridCol>
                <a:gridCol w="1984384">
                  <a:extLst>
                    <a:ext uri="{9D8B030D-6E8A-4147-A177-3AD203B41FA5}">
                      <a16:colId xmlns:a16="http://schemas.microsoft.com/office/drawing/2014/main" val="2981681790"/>
                    </a:ext>
                  </a:extLst>
                </a:gridCol>
                <a:gridCol w="1984384">
                  <a:extLst>
                    <a:ext uri="{9D8B030D-6E8A-4147-A177-3AD203B41FA5}">
                      <a16:colId xmlns:a16="http://schemas.microsoft.com/office/drawing/2014/main" val="1507770813"/>
                    </a:ext>
                  </a:extLst>
                </a:gridCol>
                <a:gridCol w="1984384">
                  <a:extLst>
                    <a:ext uri="{9D8B030D-6E8A-4147-A177-3AD203B41FA5}">
                      <a16:colId xmlns:a16="http://schemas.microsoft.com/office/drawing/2014/main" val="3357656199"/>
                    </a:ext>
                  </a:extLst>
                </a:gridCol>
                <a:gridCol w="1984384">
                  <a:extLst>
                    <a:ext uri="{9D8B030D-6E8A-4147-A177-3AD203B41FA5}">
                      <a16:colId xmlns:a16="http://schemas.microsoft.com/office/drawing/2014/main" val="168462284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GP" sz="1200" b="1" dirty="0">
                          <a:solidFill>
                            <a:schemeClr val="bg1"/>
                          </a:solidFill>
                          <a:latin typeface="+mj-lt"/>
                        </a:rPr>
                        <a:t>PÉRIODE 1</a:t>
                      </a:r>
                    </a:p>
                  </a:txBody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GP" sz="1200" b="1" dirty="0">
                          <a:solidFill>
                            <a:schemeClr val="bg1"/>
                          </a:solidFill>
                          <a:latin typeface="+mj-lt"/>
                        </a:rPr>
                        <a:t>PÉRIODE 2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GP" sz="1200" b="1" dirty="0">
                          <a:solidFill>
                            <a:schemeClr val="bg1"/>
                          </a:solidFill>
                          <a:latin typeface="+mj-lt"/>
                        </a:rPr>
                        <a:t>PÉRIODE 3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GP" sz="1200" b="1" dirty="0">
                          <a:solidFill>
                            <a:schemeClr val="bg1"/>
                          </a:solidFill>
                          <a:latin typeface="+mj-lt"/>
                        </a:rPr>
                        <a:t>PÉRIODE 4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GP" sz="1200" b="1" dirty="0">
                          <a:solidFill>
                            <a:schemeClr val="bg1"/>
                          </a:solidFill>
                          <a:latin typeface="+mj-lt"/>
                        </a:rPr>
                        <a:t>PÉRIODE 5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0043538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pPr marL="0" indent="0" algn="l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fr-FR" sz="1100" b="1" i="0" dirty="0">
                          <a:solidFill>
                            <a:srgbClr val="A6A6A6"/>
                          </a:solidFill>
                          <a:effectLst/>
                          <a:latin typeface="+mj-lt"/>
                        </a:rPr>
                        <a:t>Histoire</a:t>
                      </a:r>
                    </a:p>
                  </a:txBody>
                  <a:tcPr>
                    <a:lnB w="28575" cap="flat" cmpd="sng" algn="ctr">
                      <a:solidFill>
                        <a:srgbClr val="D2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indent="0" algn="l">
                        <a:spcAft>
                          <a:spcPts val="600"/>
                        </a:spcAft>
                        <a:buFontTx/>
                        <a:buNone/>
                      </a:pPr>
                      <a:endParaRPr lang="fr-FR" sz="1100" b="1" i="0" kern="1200" dirty="0">
                        <a:solidFill>
                          <a:srgbClr val="A6A6A6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indent="0" algn="l">
                        <a:spcAft>
                          <a:spcPts val="600"/>
                        </a:spcAft>
                        <a:buFontTx/>
                        <a:buNone/>
                      </a:pPr>
                      <a:endParaRPr lang="fr-FR" sz="1100" b="1" i="0" kern="1200" dirty="0">
                        <a:solidFill>
                          <a:srgbClr val="A6A6A6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Tx/>
                        <a:buNone/>
                      </a:pPr>
                      <a:endParaRPr lang="fr-FR" sz="1100" b="1" kern="1200" dirty="0">
                        <a:solidFill>
                          <a:srgbClr val="A6A6A6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indent="0" algn="l">
                        <a:spcAft>
                          <a:spcPts val="600"/>
                        </a:spcAft>
                        <a:buFontTx/>
                        <a:buNone/>
                      </a:pPr>
                      <a:endParaRPr lang="fr-FR" sz="1100" b="1" spc="-10" dirty="0">
                        <a:solidFill>
                          <a:srgbClr val="A6A6A6"/>
                        </a:solidFill>
                        <a:latin typeface="+mj-lt"/>
                        <a:cs typeface="Calibri Light"/>
                      </a:endParaRPr>
                    </a:p>
                  </a:txBody>
                  <a:tcPr>
                    <a:lnL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95868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FR" sz="1100" b="1" i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Le temps de la République</a:t>
                      </a: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fr-FR" sz="11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 Qu’est-ce que la République ? S’impose-t-elle facilement ?</a:t>
                      </a:r>
                    </a:p>
                    <a:p>
                      <a:pPr marL="0" indent="0" algn="l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fr-FR" sz="11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 Comment les Français s’attachent-ils à la République ?</a:t>
                      </a:r>
                    </a:p>
                    <a:p>
                      <a:pPr marL="0" indent="0" algn="l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fr-FR" sz="11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 Comment la France faisait-elle rayonner ses idées républicaines dans le monde ?</a:t>
                      </a:r>
                    </a:p>
                    <a:p>
                      <a:pPr marL="0" indent="0" algn="l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fr-FR" sz="11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 Comment la République change-t-elle le quotidien des Français à la fin du XIXème siècle ?</a:t>
                      </a:r>
                    </a:p>
                  </a:txBody>
                  <a:tcPr>
                    <a:lnR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2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FR" sz="1100" b="1" i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L’âge industriel</a:t>
                      </a:r>
                    </a:p>
                    <a:p>
                      <a:pPr marL="0" indent="0" algn="l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fr-FR" sz="11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Pourquoi parle-t-on de « révolution industrielle » au XIXème siècle ?</a:t>
                      </a:r>
                    </a:p>
                    <a:p>
                      <a:pPr marL="0" indent="0" algn="l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fr-FR" sz="11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Qu’apportent ces inventions dans le quotidien des Français ?</a:t>
                      </a:r>
                    </a:p>
                    <a:p>
                      <a:pPr marL="0" indent="0" algn="l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fr-FR" sz="11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Comment les nouvelles inventions transforment-elles la façon de produire et commercer en France ?</a:t>
                      </a:r>
                    </a:p>
                    <a:p>
                      <a:pPr marL="0" indent="0" algn="l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fr-FR" sz="11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La révolution industrielle transforme-t-elle les villes ?</a:t>
                      </a:r>
                    </a:p>
                    <a:p>
                      <a:pPr marL="0" indent="0" algn="l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fr-FR" sz="11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Le révolution industrielle modifie-t-elle la vie des habitants des campagnes ?</a:t>
                      </a:r>
                    </a:p>
                  </a:txBody>
                  <a:tcPr>
                    <a:lnL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2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FR" sz="1100" b="1" i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La Première Guerre mondiale</a:t>
                      </a:r>
                    </a:p>
                    <a:p>
                      <a:pPr marL="0" indent="0" algn="l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fr-FR" sz="11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Quels sont les moments marquants de la PGM ?</a:t>
                      </a:r>
                    </a:p>
                    <a:p>
                      <a:pPr marL="0" indent="0" algn="l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fr-FR" sz="11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Qui étaient les soldats de la PGM ?</a:t>
                      </a:r>
                    </a:p>
                    <a:p>
                      <a:pPr marL="0" indent="0" algn="l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fr-FR" sz="11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Comment vivaient les soldats pendant la PGM ?</a:t>
                      </a:r>
                    </a:p>
                    <a:p>
                      <a:pPr marL="0" indent="0" algn="l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fr-FR" sz="11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Comment vivaient les femmes et les enfants pendant la PGM ?</a:t>
                      </a:r>
                    </a:p>
                    <a:p>
                      <a:pPr marL="0" indent="0" algn="l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fr-FR" sz="11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Qui sont les personnes « mortes pour la France » pendant la PGM ?</a:t>
                      </a:r>
                    </a:p>
                    <a:p>
                      <a:pPr marL="0" indent="0" algn="l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fr-FR" sz="11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Comment vit-on en France juste après la PGM ?</a:t>
                      </a:r>
                    </a:p>
                  </a:txBody>
                  <a:tcPr>
                    <a:lnL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2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FR" sz="1100" b="1" i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La Seconde Guerre mondiale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1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Comment la Seconde Guerre mondiale a-t-elle commencé ?</a:t>
                      </a:r>
                    </a:p>
                    <a:p>
                      <a:pPr marL="0" indent="0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fr-FR" sz="11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Quand les combats ont-ils commencé ?</a:t>
                      </a:r>
                    </a:p>
                    <a:p>
                      <a:pPr marL="0" indent="0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fr-FR" sz="11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Comment vivaient les gens sous l’Occupation ?</a:t>
                      </a:r>
                    </a:p>
                    <a:p>
                      <a:pPr marL="0" indent="0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fr-FR" sz="11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Qu’est-il arrivé aux Juifs ?</a:t>
                      </a:r>
                    </a:p>
                    <a:p>
                      <a:pPr marL="0" indent="0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fr-FR" sz="11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Quand la guerre s’est-elle terminée ?</a:t>
                      </a:r>
                    </a:p>
                  </a:txBody>
                  <a:tcPr>
                    <a:lnL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2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FR" sz="1100" b="1" i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La construction européenne</a:t>
                      </a: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fr-FR" sz="1100" spc="-5" dirty="0">
                          <a:latin typeface="Calibri Light"/>
                          <a:cs typeface="Calibri Light"/>
                        </a:rPr>
                        <a:t>- Pourquoi et comment certains pays se sont-ils unis ?</a:t>
                      </a:r>
                      <a:endParaRPr lang="fr-FR" sz="1100" spc="0" dirty="0">
                        <a:latin typeface="Calibri Light"/>
                        <a:cs typeface="Calibri Light"/>
                      </a:endParaRPr>
                    </a:p>
                    <a:p>
                      <a:pPr marL="0" indent="0" algn="l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fr-FR" sz="1100" spc="-5" dirty="0">
                          <a:latin typeface="Calibri Light"/>
                          <a:cs typeface="Calibri Light"/>
                        </a:rPr>
                        <a:t>- Cette union des pays européens s’est-elle renforcée ?</a:t>
                      </a:r>
                    </a:p>
                    <a:p>
                      <a:pPr marL="0" indent="0" algn="l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fr-FR" sz="1100" spc="-5" dirty="0">
                          <a:latin typeface="Calibri Light"/>
                          <a:cs typeface="Calibri Light"/>
                        </a:rPr>
                        <a:t>- Quels sont les symboles et valeurs de l’Union européenne ?</a:t>
                      </a:r>
                    </a:p>
                    <a:p>
                      <a:pPr marL="0" indent="0" algn="l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fr-FR" sz="1100" spc="-5" dirty="0">
                          <a:latin typeface="Calibri Light"/>
                          <a:cs typeface="Calibri Light"/>
                        </a:rPr>
                        <a:t>- Que nous apporte l’Union européenne au quotidien ?</a:t>
                      </a:r>
                      <a:endParaRPr lang="fr-FR" sz="1100" spc="-10" dirty="0">
                        <a:latin typeface="Calibri Light"/>
                        <a:cs typeface="Calibri Light"/>
                      </a:endParaRPr>
                    </a:p>
                  </a:txBody>
                  <a:tcPr>
                    <a:lnL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D2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4695241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pPr marL="0" indent="0" algn="l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fr-FR" sz="1100" b="1" i="0" dirty="0">
                          <a:solidFill>
                            <a:srgbClr val="A6A6A6"/>
                          </a:solidFill>
                          <a:effectLst/>
                          <a:latin typeface="+mj-lt"/>
                        </a:rPr>
                        <a:t>Géographie</a:t>
                      </a:r>
                    </a:p>
                  </a:txBody>
                  <a:tcPr>
                    <a:lnT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indent="0" algn="l">
                        <a:spcAft>
                          <a:spcPts val="600"/>
                        </a:spcAft>
                        <a:buFontTx/>
                        <a:buNone/>
                      </a:pPr>
                      <a:endParaRPr lang="fr-FR" sz="1100" b="1" i="0" kern="1200" dirty="0">
                        <a:solidFill>
                          <a:srgbClr val="A6A6A6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indent="0" algn="l">
                        <a:spcAft>
                          <a:spcPts val="600"/>
                        </a:spcAft>
                        <a:buFontTx/>
                        <a:buNone/>
                      </a:pPr>
                      <a:endParaRPr lang="fr-FR" sz="1100" b="1" i="0" kern="1200" dirty="0">
                        <a:solidFill>
                          <a:srgbClr val="A6A6A6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Tx/>
                        <a:buNone/>
                      </a:pPr>
                      <a:endParaRPr lang="fr-FR" sz="1100" b="1" kern="1200" dirty="0">
                        <a:solidFill>
                          <a:srgbClr val="A6A6A6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indent="0" algn="l">
                        <a:spcAft>
                          <a:spcPts val="600"/>
                        </a:spcAft>
                        <a:buFontTx/>
                        <a:buNone/>
                      </a:pPr>
                      <a:endParaRPr lang="fr-FR" sz="1100" b="1" spc="-10" dirty="0">
                        <a:solidFill>
                          <a:srgbClr val="A6A6A6"/>
                        </a:solidFill>
                        <a:latin typeface="+mj-lt"/>
                        <a:cs typeface="Calibri Light"/>
                      </a:endParaRPr>
                    </a:p>
                  </a:txBody>
                  <a:tcPr>
                    <a:lnL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829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fr-FR" sz="1100" b="1" i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Se déplacer au quotidien en France et dans le monde</a:t>
                      </a:r>
                    </a:p>
                    <a:p>
                      <a:pPr marL="0" indent="0" algn="l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fr-FR" sz="11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 Pourquoi se déplace-t-on au quotidien en France ?</a:t>
                      </a:r>
                    </a:p>
                    <a:p>
                      <a:pPr marL="0" indent="0" algn="l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fr-FR" sz="11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 Comment se déplace-t-on au quotidien en France ?</a:t>
                      </a:r>
                    </a:p>
                    <a:p>
                      <a:pPr marL="0" indent="0" algn="l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fr-FR" sz="11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  Comment se déplace-t-on au quotidien dans une ville développée ?</a:t>
                      </a:r>
                    </a:p>
                    <a:p>
                      <a:pPr marL="0" indent="0" algn="l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fr-FR" sz="11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 Comment se déplace-t-on dans une ville en développement ?</a:t>
                      </a:r>
                    </a:p>
                  </a:txBody>
                  <a:tcPr>
                    <a:lnR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FR" sz="1100" b="1" i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Se déplacer de ville en ville en France, en Europe et dans le monde</a:t>
                      </a: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fr-FR" sz="11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Pourquoi se déplace-t-on sur de plus longues distances ?</a:t>
                      </a:r>
                    </a:p>
                    <a:p>
                      <a:pPr marL="0" indent="0" algn="l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fr-FR" sz="11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Comment se déplace-t-on lors de ces longs trajets ? (1) Le réseau autoroutier</a:t>
                      </a:r>
                    </a:p>
                    <a:p>
                      <a:pPr marL="0" indent="0" algn="l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fr-FR" sz="11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Comment se déplace-t-on lors de ces longs trajets ? (2) Le réseau TGV</a:t>
                      </a: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fr-FR" sz="11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Comment se déplace-t-on lors de ces longs trajets ? (3) </a:t>
                      </a:r>
                    </a:p>
                  </a:txBody>
                  <a:tcPr>
                    <a:lnL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fr-FR" sz="1100" b="1" i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Communiquer d’un bout à l’autre du monde grâce à internet</a:t>
                      </a:r>
                    </a:p>
                    <a:p>
                      <a:pPr marL="0" indent="0" algn="l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fr-FR" sz="11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À quoi internet peut-il servir ?</a:t>
                      </a:r>
                    </a:p>
                    <a:p>
                      <a:pPr marL="0" indent="0" algn="l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fr-FR" sz="11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Comment internet fonctionne-t-il ?</a:t>
                      </a:r>
                    </a:p>
                    <a:p>
                      <a:pPr marL="0" indent="0" algn="l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fr-FR" sz="11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Qui a accès à internet dans le monde ?</a:t>
                      </a:r>
                    </a:p>
                    <a:p>
                      <a:pPr marL="0" indent="0" algn="l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fr-FR" sz="11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Tous les Français ont-ils accès à internet ?</a:t>
                      </a:r>
                    </a:p>
                    <a:p>
                      <a:pPr marL="0" indent="0" algn="l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fr-FR" sz="11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Comment utiliser internet de façon responsable ?</a:t>
                      </a:r>
                    </a:p>
                  </a:txBody>
                  <a:tcPr>
                    <a:lnL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fr-FR" sz="1100" b="1" i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Mieux habiter (1)</a:t>
                      </a:r>
                    </a:p>
                    <a:p>
                      <a:pPr marL="0" indent="0" algn="l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fr-FR" sz="11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Comment est le lieu de vie des personnes qui habitent dans les villes ?</a:t>
                      </a:r>
                    </a:p>
                    <a:p>
                      <a:pPr marL="0" indent="0" algn="l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fr-FR" sz="11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Comment intégrer davantage la nature en ville pour mieux y habiter ?</a:t>
                      </a:r>
                    </a:p>
                    <a:p>
                      <a:pPr marL="0" indent="0" algn="l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fr-FR" sz="11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Comment gérer les déchets pour mieux habiter en ville ?</a:t>
                      </a:r>
                    </a:p>
                    <a:p>
                      <a:pPr marL="0" indent="0" algn="l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fr-FR" sz="11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Comment améliorer l’habitat et le cadre de vie pour mieux vivre en ville ?</a:t>
                      </a:r>
                    </a:p>
                  </a:txBody>
                  <a:tcPr>
                    <a:lnL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fr-FR" sz="1100" b="1" i="1" spc="-10" dirty="0">
                          <a:latin typeface="+mj-lt"/>
                          <a:cs typeface="Calibri Light"/>
                        </a:rPr>
                        <a:t>Mieux habiter (2)</a:t>
                      </a:r>
                      <a:endParaRPr lang="fr-FR" sz="1100" b="1" i="1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fr-FR" sz="11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Où vivent les citadins où le cadre de vie est le meilleur ?</a:t>
                      </a:r>
                    </a:p>
                    <a:p>
                      <a:pPr marL="0" indent="0" algn="l">
                        <a:spcAft>
                          <a:spcPts val="600"/>
                        </a:spcAft>
                        <a:buFontTx/>
                        <a:buNone/>
                      </a:pPr>
                      <a:endParaRPr lang="fr-FR" sz="1100" spc="-10" dirty="0">
                        <a:latin typeface="Calibri Light"/>
                        <a:cs typeface="Calibri Light"/>
                      </a:endParaRPr>
                    </a:p>
                  </a:txBody>
                  <a:tcPr>
                    <a:lnL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9589515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BDE97791-A337-034A-AF48-B00836658925}"/>
              </a:ext>
            </a:extLst>
          </p:cNvPr>
          <p:cNvSpPr/>
          <p:nvPr/>
        </p:nvSpPr>
        <p:spPr>
          <a:xfrm>
            <a:off x="0" y="7200193"/>
            <a:ext cx="10691814" cy="359482"/>
          </a:xfrm>
          <a:prstGeom prst="rect">
            <a:avLst/>
          </a:prstGeom>
          <a:solidFill>
            <a:srgbClr val="C3E686"/>
          </a:solidFill>
          <a:ln>
            <a:solidFill>
              <a:srgbClr val="C3E6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6ACA9B5-36B8-0E4D-9CCA-9A7E07089870}"/>
              </a:ext>
            </a:extLst>
          </p:cNvPr>
          <p:cNvSpPr txBox="1"/>
          <p:nvPr/>
        </p:nvSpPr>
        <p:spPr>
          <a:xfrm>
            <a:off x="9058032" y="7252976"/>
            <a:ext cx="163378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>
                <a:latin typeface="+mj-lt"/>
              </a:rPr>
              <a:t>m</a:t>
            </a:r>
            <a:r>
              <a:rPr lang="fr-GP" sz="1050" dirty="0">
                <a:latin typeface="+mj-lt"/>
              </a:rPr>
              <a:t>onpetitbazardeprof.com</a:t>
            </a:r>
          </a:p>
        </p:txBody>
      </p:sp>
    </p:spTree>
    <p:extLst>
      <p:ext uri="{BB962C8B-B14F-4D97-AF65-F5344CB8AC3E}">
        <p14:creationId xmlns:p14="http://schemas.microsoft.com/office/powerpoint/2010/main" val="3845484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D177D897-DA96-AA46-8824-84BC04A94A3F}"/>
              </a:ext>
            </a:extLst>
          </p:cNvPr>
          <p:cNvSpPr txBox="1"/>
          <p:nvPr/>
        </p:nvSpPr>
        <p:spPr>
          <a:xfrm>
            <a:off x="255040" y="89781"/>
            <a:ext cx="1043677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800" dirty="0">
                <a:latin typeface="Springwood Line DEMO" pitchFamily="2" charset="77"/>
              </a:rPr>
              <a:t>Programmations annuelles           </a:t>
            </a:r>
            <a:r>
              <a:rPr lang="fr-FR" sz="2800" dirty="0">
                <a:latin typeface="Springwood Line DEMO" pitchFamily="2" charset="77"/>
              </a:rPr>
              <a:t> </a:t>
            </a:r>
            <a:r>
              <a:rPr lang="fr-FR" sz="2800" dirty="0">
                <a:latin typeface="KG Second Chances Solid" panose="02000000000000000000" pitchFamily="2" charset="77"/>
              </a:rPr>
              <a:t>Sciences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B9D2AE36-7470-EB4C-8031-C5E40ABA58D2}"/>
              </a:ext>
            </a:extLst>
          </p:cNvPr>
          <p:cNvCxnSpPr>
            <a:cxnSpLocks/>
          </p:cNvCxnSpPr>
          <p:nvPr/>
        </p:nvCxnSpPr>
        <p:spPr>
          <a:xfrm rot="5400000">
            <a:off x="5345906" y="-4335851"/>
            <a:ext cx="0" cy="10181731"/>
          </a:xfrm>
          <a:prstGeom prst="line">
            <a:avLst/>
          </a:prstGeom>
          <a:ln w="60325">
            <a:solidFill>
              <a:srgbClr val="C3E6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Tableau 9">
            <a:extLst>
              <a:ext uri="{FF2B5EF4-FFF2-40B4-BE49-F238E27FC236}">
                <a16:creationId xmlns:a16="http://schemas.microsoft.com/office/drawing/2014/main" id="{51B9BE58-3B16-B441-9D38-C2792A251E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966326"/>
              </p:ext>
            </p:extLst>
          </p:nvPr>
        </p:nvGraphicFramePr>
        <p:xfrm>
          <a:off x="384945" y="788402"/>
          <a:ext cx="9921920" cy="638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4384">
                  <a:extLst>
                    <a:ext uri="{9D8B030D-6E8A-4147-A177-3AD203B41FA5}">
                      <a16:colId xmlns:a16="http://schemas.microsoft.com/office/drawing/2014/main" val="910199854"/>
                    </a:ext>
                  </a:extLst>
                </a:gridCol>
                <a:gridCol w="1984384">
                  <a:extLst>
                    <a:ext uri="{9D8B030D-6E8A-4147-A177-3AD203B41FA5}">
                      <a16:colId xmlns:a16="http://schemas.microsoft.com/office/drawing/2014/main" val="2981681790"/>
                    </a:ext>
                  </a:extLst>
                </a:gridCol>
                <a:gridCol w="1984384">
                  <a:extLst>
                    <a:ext uri="{9D8B030D-6E8A-4147-A177-3AD203B41FA5}">
                      <a16:colId xmlns:a16="http://schemas.microsoft.com/office/drawing/2014/main" val="1507770813"/>
                    </a:ext>
                  </a:extLst>
                </a:gridCol>
                <a:gridCol w="1984384">
                  <a:extLst>
                    <a:ext uri="{9D8B030D-6E8A-4147-A177-3AD203B41FA5}">
                      <a16:colId xmlns:a16="http://schemas.microsoft.com/office/drawing/2014/main" val="3357656199"/>
                    </a:ext>
                  </a:extLst>
                </a:gridCol>
                <a:gridCol w="1984384">
                  <a:extLst>
                    <a:ext uri="{9D8B030D-6E8A-4147-A177-3AD203B41FA5}">
                      <a16:colId xmlns:a16="http://schemas.microsoft.com/office/drawing/2014/main" val="1684622841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fr-GP" sz="1800" b="0" dirty="0">
                          <a:solidFill>
                            <a:schemeClr val="tx1"/>
                          </a:solidFill>
                          <a:latin typeface="+mj-lt"/>
                        </a:rPr>
                        <a:t>Sciences et technologie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GP" sz="1200" b="1" dirty="0"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GP" sz="1200" b="1" dirty="0"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GP" sz="1200" b="1" dirty="0"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GP" sz="1200" b="1" dirty="0"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5909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GP" sz="1200" b="1" dirty="0">
                          <a:solidFill>
                            <a:schemeClr val="bg1"/>
                          </a:solidFill>
                          <a:latin typeface="+mj-lt"/>
                        </a:rPr>
                        <a:t>PÉRIODE 1</a:t>
                      </a:r>
                    </a:p>
                  </a:txBody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GP" sz="1200" b="1" dirty="0">
                          <a:solidFill>
                            <a:schemeClr val="bg1"/>
                          </a:solidFill>
                          <a:latin typeface="+mj-lt"/>
                        </a:rPr>
                        <a:t>PÉRIODE 2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GP" sz="1200" b="1" dirty="0">
                          <a:solidFill>
                            <a:schemeClr val="bg1"/>
                          </a:solidFill>
                          <a:latin typeface="+mj-lt"/>
                        </a:rPr>
                        <a:t>PÉRIODE 3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GP" sz="1200" b="1" dirty="0">
                          <a:solidFill>
                            <a:schemeClr val="bg1"/>
                          </a:solidFill>
                          <a:latin typeface="+mj-lt"/>
                        </a:rPr>
                        <a:t>PÉRIODE 4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GP" sz="1200" b="1" dirty="0">
                          <a:solidFill>
                            <a:schemeClr val="bg1"/>
                          </a:solidFill>
                          <a:latin typeface="+mj-lt"/>
                        </a:rPr>
                        <a:t>PÉRIODE 5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00435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189865"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kern="1200" spc="1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 Light"/>
                        </a:rPr>
                        <a:t>MATIÈRE, MOUVEMENT,    </a:t>
                      </a:r>
                    </a:p>
                    <a:p>
                      <a:pPr marL="0" marR="189865"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1100" b="1" kern="1200" spc="1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 Light"/>
                        </a:rPr>
                        <a:t>     ÉNERGIE, INFORMATION</a:t>
                      </a:r>
                    </a:p>
                    <a:p>
                      <a:pPr marL="196215" marR="18986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lang="fr-FR" sz="1100" b="1" kern="1200" spc="10" dirty="0">
                          <a:solidFill>
                            <a:srgbClr val="A6A6A6"/>
                          </a:solidFill>
                          <a:latin typeface="+mj-lt"/>
                          <a:ea typeface="+mn-ea"/>
                          <a:cs typeface="Calibri Light"/>
                        </a:rPr>
                        <a:t>Identifier </a:t>
                      </a:r>
                      <a:r>
                        <a:rPr lang="fr-FR" sz="1100" b="1" kern="1200" spc="5" dirty="0">
                          <a:solidFill>
                            <a:srgbClr val="A6A6A6"/>
                          </a:solidFill>
                          <a:latin typeface="+mj-lt"/>
                          <a:ea typeface="+mn-ea"/>
                          <a:cs typeface="Calibri Light"/>
                        </a:rPr>
                        <a:t>différentes </a:t>
                      </a:r>
                      <a:r>
                        <a:rPr lang="fr-FR" sz="1100" b="1" kern="1200" spc="10" dirty="0">
                          <a:solidFill>
                            <a:srgbClr val="A6A6A6"/>
                          </a:solidFill>
                          <a:latin typeface="+mj-lt"/>
                          <a:ea typeface="+mn-ea"/>
                          <a:cs typeface="Calibri Light"/>
                        </a:rPr>
                        <a:t> ressources </a:t>
                      </a:r>
                      <a:r>
                        <a:rPr lang="fr-FR" sz="1100" b="1" kern="1200" spc="20" dirty="0">
                          <a:solidFill>
                            <a:srgbClr val="A6A6A6"/>
                          </a:solidFill>
                          <a:latin typeface="+mj-lt"/>
                          <a:ea typeface="+mn-ea"/>
                          <a:cs typeface="Calibri Light"/>
                        </a:rPr>
                        <a:t>en </a:t>
                      </a:r>
                      <a:r>
                        <a:rPr lang="fr-FR" sz="1100" b="1" kern="1200" spc="10" dirty="0">
                          <a:solidFill>
                            <a:srgbClr val="A6A6A6"/>
                          </a:solidFill>
                          <a:latin typeface="+mj-lt"/>
                          <a:ea typeface="+mn-ea"/>
                          <a:cs typeface="Calibri Light"/>
                        </a:rPr>
                        <a:t>énergie et </a:t>
                      </a:r>
                      <a:r>
                        <a:rPr lang="fr-FR" sz="1100" b="1" kern="1200" spc="-245" dirty="0">
                          <a:solidFill>
                            <a:srgbClr val="A6A6A6"/>
                          </a:solidFill>
                          <a:latin typeface="+mj-lt"/>
                          <a:ea typeface="+mn-ea"/>
                          <a:cs typeface="Calibri Light"/>
                        </a:rPr>
                        <a:t> </a:t>
                      </a:r>
                      <a:r>
                        <a:rPr lang="fr-FR" sz="1100" b="1" kern="1200" spc="15" dirty="0">
                          <a:solidFill>
                            <a:srgbClr val="A6A6A6"/>
                          </a:solidFill>
                          <a:latin typeface="+mj-lt"/>
                          <a:ea typeface="+mn-ea"/>
                          <a:cs typeface="Calibri Light"/>
                        </a:rPr>
                        <a:t>quelques </a:t>
                      </a:r>
                      <a:r>
                        <a:rPr lang="fr-FR" sz="1100" b="1" kern="1200" spc="10" dirty="0">
                          <a:solidFill>
                            <a:srgbClr val="A6A6A6"/>
                          </a:solidFill>
                          <a:latin typeface="+mj-lt"/>
                          <a:ea typeface="+mn-ea"/>
                          <a:cs typeface="Calibri Light"/>
                        </a:rPr>
                        <a:t>conversions </a:t>
                      </a:r>
                      <a:r>
                        <a:rPr lang="fr-FR" sz="1100" b="1" kern="1200" spc="15" dirty="0">
                          <a:solidFill>
                            <a:srgbClr val="A6A6A6"/>
                          </a:solidFill>
                          <a:latin typeface="+mj-lt"/>
                          <a:ea typeface="+mn-ea"/>
                          <a:cs typeface="Calibri Light"/>
                        </a:rPr>
                        <a:t> d’énergie</a:t>
                      </a:r>
                      <a:endParaRPr lang="fr-FR" sz="1100" b="1" kern="1200" dirty="0">
                        <a:solidFill>
                          <a:srgbClr val="A6A6A6"/>
                        </a:solidFill>
                        <a:latin typeface="+mj-lt"/>
                        <a:ea typeface="+mn-ea"/>
                        <a:cs typeface="Calibri Ligh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lang="fr-FR" sz="1100" b="1" i="1" kern="1200" spc="15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Calibri Light"/>
                        </a:rPr>
                        <a:t>Les</a:t>
                      </a:r>
                      <a:r>
                        <a:rPr lang="fr-FR" sz="1100" b="1" i="1" kern="1200" spc="-25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Calibri Light"/>
                        </a:rPr>
                        <a:t> </a:t>
                      </a:r>
                      <a:r>
                        <a:rPr lang="fr-FR" sz="1100" b="1" i="1" kern="1200" spc="15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Calibri Light"/>
                        </a:rPr>
                        <a:t>énergies</a:t>
                      </a:r>
                      <a:endParaRPr lang="fr-FR" sz="1100" b="1" i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Calibri Light"/>
                      </a:endParaRPr>
                    </a:p>
                    <a:p>
                      <a:pPr marL="12700" marR="371475">
                        <a:lnSpc>
                          <a:spcPct val="100000"/>
                        </a:lnSpc>
                        <a:spcBef>
                          <a:spcPts val="560"/>
                        </a:spcBef>
                        <a:buChar char="-"/>
                        <a:tabLst>
                          <a:tab pos="93980" algn="l"/>
                        </a:tabLst>
                      </a:pPr>
                      <a:r>
                        <a:rPr lang="fr-FR" sz="11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Calibri Light"/>
                        </a:rPr>
                        <a:t> À </a:t>
                      </a:r>
                      <a:r>
                        <a:rPr lang="fr-FR" sz="1100" kern="1200" spc="-5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Calibri Light"/>
                        </a:rPr>
                        <a:t>quoi sert </a:t>
                      </a:r>
                      <a:r>
                        <a:rPr lang="fr-FR" sz="1100" kern="1200" spc="-1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Calibri Light"/>
                        </a:rPr>
                        <a:t>l’énergie </a:t>
                      </a:r>
                      <a:r>
                        <a:rPr lang="fr-FR" sz="1100" kern="1200" spc="-5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Calibri Light"/>
                        </a:rPr>
                        <a:t>au </a:t>
                      </a:r>
                      <a:r>
                        <a:rPr lang="fr-FR" sz="1100" kern="1200" spc="-26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Calibri Light"/>
                        </a:rPr>
                        <a:t> </a:t>
                      </a:r>
                      <a:r>
                        <a:rPr lang="fr-FR" sz="1100" kern="1200" spc="-5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Calibri Light"/>
                        </a:rPr>
                        <a:t>quotidien</a:t>
                      </a:r>
                      <a:r>
                        <a:rPr lang="fr-FR" sz="11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Calibri Light"/>
                        </a:rPr>
                        <a:t> ?</a:t>
                      </a:r>
                    </a:p>
                    <a:p>
                      <a:pPr marL="12700" marR="5080">
                        <a:lnSpc>
                          <a:spcPct val="100000"/>
                        </a:lnSpc>
                        <a:spcBef>
                          <a:spcPts val="660"/>
                        </a:spcBef>
                        <a:buChar char="-"/>
                        <a:tabLst>
                          <a:tab pos="93980" algn="l"/>
                        </a:tabLst>
                      </a:pPr>
                      <a:r>
                        <a:rPr lang="fr-FR" sz="1100" kern="1200" spc="-3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Calibri Light"/>
                        </a:rPr>
                        <a:t> D’où</a:t>
                      </a:r>
                      <a:r>
                        <a:rPr lang="fr-FR" sz="1100" kern="1200" spc="-5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Calibri Light"/>
                        </a:rPr>
                        <a:t> </a:t>
                      </a:r>
                      <a:r>
                        <a:rPr lang="fr-FR" sz="1100" kern="1200" spc="-1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Calibri Light"/>
                        </a:rPr>
                        <a:t>vient</a:t>
                      </a:r>
                      <a:r>
                        <a:rPr lang="fr-FR" sz="11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Calibri Light"/>
                        </a:rPr>
                        <a:t> </a:t>
                      </a:r>
                      <a:r>
                        <a:rPr lang="fr-FR" sz="1100" kern="1200" spc="-1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Calibri Light"/>
                        </a:rPr>
                        <a:t>l’énergie </a:t>
                      </a:r>
                      <a:r>
                        <a:rPr lang="fr-FR" sz="11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Calibri Light"/>
                        </a:rPr>
                        <a:t>que</a:t>
                      </a:r>
                      <a:r>
                        <a:rPr lang="fr-FR" sz="1100" kern="1200" spc="-1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Calibri Light"/>
                        </a:rPr>
                        <a:t> </a:t>
                      </a:r>
                      <a:r>
                        <a:rPr lang="fr-FR" sz="1100" kern="1200" spc="-5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Calibri Light"/>
                        </a:rPr>
                        <a:t>nous </a:t>
                      </a:r>
                      <a:r>
                        <a:rPr lang="fr-FR" sz="1100" kern="1200" spc="-254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Calibri Light"/>
                        </a:rPr>
                        <a:t> </a:t>
                      </a:r>
                      <a:r>
                        <a:rPr lang="fr-FR" sz="1100" kern="1200" spc="-5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Calibri Light"/>
                        </a:rPr>
                        <a:t>utilisons </a:t>
                      </a:r>
                      <a:r>
                        <a:rPr lang="fr-FR" sz="11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Calibri Light"/>
                        </a:rPr>
                        <a:t>?</a:t>
                      </a:r>
                    </a:p>
                    <a:p>
                      <a:pPr marL="93345" indent="-81280">
                        <a:lnSpc>
                          <a:spcPct val="100000"/>
                        </a:lnSpc>
                        <a:spcBef>
                          <a:spcPts val="615"/>
                        </a:spcBef>
                        <a:buChar char="-"/>
                        <a:tabLst>
                          <a:tab pos="93980" algn="l"/>
                        </a:tabLst>
                      </a:pPr>
                      <a:r>
                        <a:rPr lang="fr-FR" sz="1100" kern="1200" spc="-2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Calibri Light"/>
                        </a:rPr>
                        <a:t>L’énergie</a:t>
                      </a:r>
                      <a:r>
                        <a:rPr lang="fr-FR" sz="1100" kern="1200" spc="-15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Calibri Light"/>
                        </a:rPr>
                        <a:t> est-elle </a:t>
                      </a:r>
                      <a:r>
                        <a:rPr lang="fr-FR" sz="1100" kern="1200" spc="-5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Calibri Light"/>
                        </a:rPr>
                        <a:t>inépuisable ?</a:t>
                      </a:r>
                      <a:endParaRPr lang="fr-FR" sz="11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Calibri Light"/>
                      </a:endParaRPr>
                    </a:p>
                    <a:p>
                      <a:pPr marL="12700" marR="90805">
                        <a:lnSpc>
                          <a:spcPct val="100000"/>
                        </a:lnSpc>
                        <a:spcBef>
                          <a:spcPts val="735"/>
                        </a:spcBef>
                        <a:buChar char="-"/>
                        <a:tabLst>
                          <a:tab pos="93980" algn="l"/>
                        </a:tabLst>
                      </a:pPr>
                      <a:r>
                        <a:rPr lang="fr-FR" sz="1100" kern="1200" spc="-1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Calibri Light"/>
                        </a:rPr>
                        <a:t> Pourquoi</a:t>
                      </a:r>
                      <a:r>
                        <a:rPr lang="fr-FR" sz="1100" kern="1200" spc="-5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Calibri Light"/>
                        </a:rPr>
                        <a:t> </a:t>
                      </a:r>
                      <a:r>
                        <a:rPr lang="fr-FR" sz="1100" kern="1200" spc="-15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Calibri Light"/>
                        </a:rPr>
                        <a:t>faut-il</a:t>
                      </a:r>
                      <a:r>
                        <a:rPr lang="fr-FR" sz="11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Calibri Light"/>
                        </a:rPr>
                        <a:t> </a:t>
                      </a:r>
                      <a:r>
                        <a:rPr lang="fr-FR" sz="1100" kern="1200" spc="-1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Calibri Light"/>
                        </a:rPr>
                        <a:t>économiser </a:t>
                      </a:r>
                      <a:r>
                        <a:rPr lang="fr-FR" sz="1100" kern="1200" spc="-254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Calibri Light"/>
                        </a:rPr>
                        <a:t> </a:t>
                      </a:r>
                      <a:r>
                        <a:rPr lang="fr-FR" sz="1100" kern="1200" spc="-1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Calibri Light"/>
                        </a:rPr>
                        <a:t>l’énergie </a:t>
                      </a:r>
                      <a:r>
                        <a:rPr lang="fr-FR" sz="11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Calibri Light"/>
                        </a:rPr>
                        <a:t>?</a:t>
                      </a:r>
                    </a:p>
                    <a:p>
                      <a:pPr marL="12700" marR="426720">
                        <a:lnSpc>
                          <a:spcPct val="100000"/>
                        </a:lnSpc>
                        <a:spcBef>
                          <a:spcPts val="490"/>
                        </a:spcBef>
                        <a:buChar char="-"/>
                        <a:tabLst>
                          <a:tab pos="93980" algn="l"/>
                        </a:tabLst>
                      </a:pPr>
                      <a:r>
                        <a:rPr lang="fr-FR" sz="1100" kern="1200" spc="-1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Calibri Light"/>
                        </a:rPr>
                        <a:t> Comment économiser </a:t>
                      </a:r>
                      <a:r>
                        <a:rPr lang="fr-FR" sz="1100" kern="1200" spc="-26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Calibri Light"/>
                        </a:rPr>
                        <a:t> </a:t>
                      </a:r>
                      <a:r>
                        <a:rPr lang="fr-FR" sz="1100" kern="1200" spc="-1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Calibri Light"/>
                        </a:rPr>
                        <a:t>l’énergie </a:t>
                      </a:r>
                      <a:r>
                        <a:rPr lang="fr-FR" sz="11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Calibri Light"/>
                        </a:rPr>
                        <a:t>?</a:t>
                      </a:r>
                    </a:p>
                    <a:p>
                      <a:pPr marL="12700" marR="169545">
                        <a:lnSpc>
                          <a:spcPct val="100000"/>
                        </a:lnSpc>
                        <a:spcBef>
                          <a:spcPts val="545"/>
                        </a:spcBef>
                        <a:buChar char="-"/>
                        <a:tabLst>
                          <a:tab pos="93980" algn="l"/>
                        </a:tabLst>
                      </a:pPr>
                      <a:r>
                        <a:rPr lang="fr-FR" sz="1100" kern="1200" spc="-1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Calibri Light"/>
                        </a:rPr>
                        <a:t> Comment </a:t>
                      </a:r>
                      <a:r>
                        <a:rPr lang="fr-FR" sz="1100" kern="1200" spc="-15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Calibri Light"/>
                        </a:rPr>
                        <a:t>transforme-t-on </a:t>
                      </a:r>
                      <a:r>
                        <a:rPr lang="fr-FR" sz="1100" kern="1200" spc="-26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Calibri Light"/>
                        </a:rPr>
                        <a:t> </a:t>
                      </a:r>
                      <a:r>
                        <a:rPr lang="fr-FR" sz="11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Calibri Light"/>
                        </a:rPr>
                        <a:t>une </a:t>
                      </a:r>
                      <a:r>
                        <a:rPr lang="fr-FR" sz="1100" kern="1200" spc="-5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Calibri Light"/>
                        </a:rPr>
                        <a:t>source </a:t>
                      </a:r>
                      <a:r>
                        <a:rPr lang="fr-FR" sz="1100" kern="1200" spc="-1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Calibri Light"/>
                        </a:rPr>
                        <a:t>d’énergie </a:t>
                      </a:r>
                      <a:r>
                        <a:rPr lang="fr-FR" sz="1100" kern="1200" spc="-5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Calibri Light"/>
                        </a:rPr>
                        <a:t>en </a:t>
                      </a:r>
                      <a:r>
                        <a:rPr lang="fr-FR" sz="11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Calibri Light"/>
                        </a:rPr>
                        <a:t> </a:t>
                      </a:r>
                      <a:r>
                        <a:rPr lang="fr-FR" sz="1100" kern="1200" spc="-5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Calibri Light"/>
                        </a:rPr>
                        <a:t>électricité</a:t>
                      </a:r>
                      <a:r>
                        <a:rPr lang="fr-FR" sz="1100" kern="1200" spc="-1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Calibri Light"/>
                        </a:rPr>
                        <a:t> </a:t>
                      </a:r>
                      <a:r>
                        <a:rPr lang="fr-FR" sz="11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Calibri Light"/>
                        </a:rPr>
                        <a:t>?</a:t>
                      </a:r>
                    </a:p>
                    <a:p>
                      <a:pPr marL="16510" marR="9525"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lang="fr-FR" sz="1100" b="1" kern="1200" spc="15" dirty="0">
                          <a:solidFill>
                            <a:srgbClr val="A6A6A6"/>
                          </a:solidFill>
                          <a:latin typeface="+mj-lt"/>
                          <a:ea typeface="+mn-ea"/>
                          <a:cs typeface="Calibri Light"/>
                        </a:rPr>
                        <a:t>Concevoir </a:t>
                      </a:r>
                      <a:r>
                        <a:rPr lang="fr-FR" sz="1100" b="1" kern="1200" spc="20" dirty="0">
                          <a:solidFill>
                            <a:srgbClr val="A6A6A6"/>
                          </a:solidFill>
                          <a:latin typeface="+mj-lt"/>
                          <a:ea typeface="+mn-ea"/>
                          <a:cs typeface="Calibri Light"/>
                        </a:rPr>
                        <a:t>ou </a:t>
                      </a:r>
                      <a:r>
                        <a:rPr lang="fr-FR" sz="1100" b="1" kern="1200" spc="10" dirty="0">
                          <a:solidFill>
                            <a:srgbClr val="A6A6A6"/>
                          </a:solidFill>
                          <a:latin typeface="+mj-lt"/>
                          <a:ea typeface="+mn-ea"/>
                          <a:cs typeface="Calibri Light"/>
                        </a:rPr>
                        <a:t>produire </a:t>
                      </a:r>
                      <a:r>
                        <a:rPr lang="fr-FR" sz="1100" b="1" kern="1200" spc="15" dirty="0">
                          <a:solidFill>
                            <a:srgbClr val="A6A6A6"/>
                          </a:solidFill>
                          <a:latin typeface="+mj-lt"/>
                          <a:ea typeface="+mn-ea"/>
                          <a:cs typeface="Calibri Light"/>
                        </a:rPr>
                        <a:t>tout </a:t>
                      </a:r>
                      <a:r>
                        <a:rPr lang="fr-FR" sz="1100" b="1" kern="1200" spc="20" dirty="0">
                          <a:solidFill>
                            <a:srgbClr val="A6A6A6"/>
                          </a:solidFill>
                          <a:latin typeface="+mj-lt"/>
                          <a:ea typeface="+mn-ea"/>
                          <a:cs typeface="Calibri Light"/>
                        </a:rPr>
                        <a:t>ou </a:t>
                      </a:r>
                      <a:r>
                        <a:rPr lang="fr-FR" sz="1100" b="1" kern="1200" spc="-245" dirty="0">
                          <a:solidFill>
                            <a:srgbClr val="A6A6A6"/>
                          </a:solidFill>
                          <a:latin typeface="+mj-lt"/>
                          <a:ea typeface="+mn-ea"/>
                          <a:cs typeface="Calibri Light"/>
                        </a:rPr>
                        <a:t> </a:t>
                      </a:r>
                      <a:r>
                        <a:rPr lang="fr-FR" sz="1100" b="1" kern="1200" spc="15" dirty="0">
                          <a:solidFill>
                            <a:srgbClr val="A6A6A6"/>
                          </a:solidFill>
                          <a:latin typeface="+mj-lt"/>
                          <a:ea typeface="+mn-ea"/>
                          <a:cs typeface="Calibri Light"/>
                        </a:rPr>
                        <a:t>partie d’un objet technique </a:t>
                      </a:r>
                      <a:r>
                        <a:rPr lang="fr-FR" sz="1100" b="1" kern="1200" spc="20" dirty="0">
                          <a:solidFill>
                            <a:srgbClr val="A6A6A6"/>
                          </a:solidFill>
                          <a:latin typeface="+mj-lt"/>
                          <a:ea typeface="+mn-ea"/>
                          <a:cs typeface="Calibri Light"/>
                        </a:rPr>
                        <a:t> en </a:t>
                      </a:r>
                      <a:r>
                        <a:rPr lang="fr-FR" sz="1100" b="1" kern="1200" spc="15" dirty="0">
                          <a:solidFill>
                            <a:srgbClr val="A6A6A6"/>
                          </a:solidFill>
                          <a:latin typeface="+mj-lt"/>
                          <a:ea typeface="+mn-ea"/>
                          <a:cs typeface="Calibri Light"/>
                        </a:rPr>
                        <a:t>équipe </a:t>
                      </a:r>
                      <a:r>
                        <a:rPr lang="fr-FR" sz="1100" b="1" kern="1200" spc="20" dirty="0">
                          <a:solidFill>
                            <a:srgbClr val="A6A6A6"/>
                          </a:solidFill>
                          <a:latin typeface="+mj-lt"/>
                          <a:ea typeface="+mn-ea"/>
                          <a:cs typeface="Calibri Light"/>
                        </a:rPr>
                        <a:t>pour </a:t>
                      </a:r>
                      <a:r>
                        <a:rPr lang="fr-FR" sz="1100" b="1" kern="1200" spc="10" dirty="0">
                          <a:solidFill>
                            <a:srgbClr val="A6A6A6"/>
                          </a:solidFill>
                          <a:latin typeface="+mj-lt"/>
                          <a:ea typeface="+mn-ea"/>
                          <a:cs typeface="Calibri Light"/>
                        </a:rPr>
                        <a:t>traduire </a:t>
                      </a:r>
                      <a:r>
                        <a:rPr lang="fr-FR" sz="1100" b="1" kern="1200" spc="25" dirty="0">
                          <a:solidFill>
                            <a:srgbClr val="A6A6A6"/>
                          </a:solidFill>
                          <a:latin typeface="+mj-lt"/>
                          <a:ea typeface="+mn-ea"/>
                          <a:cs typeface="Calibri Light"/>
                        </a:rPr>
                        <a:t>une </a:t>
                      </a:r>
                      <a:r>
                        <a:rPr lang="fr-FR" sz="1100" b="1" kern="1200" spc="30" dirty="0">
                          <a:solidFill>
                            <a:srgbClr val="A6A6A6"/>
                          </a:solidFill>
                          <a:latin typeface="+mj-lt"/>
                          <a:ea typeface="+mn-ea"/>
                          <a:cs typeface="Calibri Light"/>
                        </a:rPr>
                        <a:t> </a:t>
                      </a:r>
                      <a:r>
                        <a:rPr lang="fr-FR" sz="1100" b="1" kern="1200" spc="15" dirty="0">
                          <a:solidFill>
                            <a:srgbClr val="A6A6A6"/>
                          </a:solidFill>
                          <a:latin typeface="+mj-lt"/>
                          <a:ea typeface="+mn-ea"/>
                          <a:cs typeface="Calibri Light"/>
                        </a:rPr>
                        <a:t>solution technologique </a:t>
                      </a:r>
                      <a:r>
                        <a:rPr lang="fr-FR" sz="1100" b="1" kern="1200" spc="20" dirty="0">
                          <a:solidFill>
                            <a:srgbClr val="A6A6A6"/>
                          </a:solidFill>
                          <a:latin typeface="+mj-lt"/>
                          <a:ea typeface="+mn-ea"/>
                          <a:cs typeface="Calibri Light"/>
                        </a:rPr>
                        <a:t> </a:t>
                      </a:r>
                      <a:r>
                        <a:rPr lang="fr-FR" sz="1100" b="1" kern="1200" spc="15" dirty="0">
                          <a:solidFill>
                            <a:srgbClr val="A6A6A6"/>
                          </a:solidFill>
                          <a:latin typeface="+mj-lt"/>
                          <a:ea typeface="+mn-ea"/>
                          <a:cs typeface="Calibri Light"/>
                        </a:rPr>
                        <a:t>répondant</a:t>
                      </a:r>
                      <a:r>
                        <a:rPr lang="fr-FR" sz="1100" b="1" kern="1200" spc="10" dirty="0">
                          <a:solidFill>
                            <a:srgbClr val="A6A6A6"/>
                          </a:solidFill>
                          <a:latin typeface="+mj-lt"/>
                          <a:ea typeface="+mn-ea"/>
                          <a:cs typeface="Calibri Light"/>
                        </a:rPr>
                        <a:t> </a:t>
                      </a:r>
                      <a:r>
                        <a:rPr lang="fr-FR" sz="1100" b="1" kern="1200" spc="20" dirty="0">
                          <a:solidFill>
                            <a:srgbClr val="A6A6A6"/>
                          </a:solidFill>
                          <a:latin typeface="+mj-lt"/>
                          <a:ea typeface="+mn-ea"/>
                          <a:cs typeface="Calibri Light"/>
                        </a:rPr>
                        <a:t>à</a:t>
                      </a:r>
                      <a:r>
                        <a:rPr lang="fr-FR" sz="1100" b="1" kern="1200" spc="5" dirty="0">
                          <a:solidFill>
                            <a:srgbClr val="A6A6A6"/>
                          </a:solidFill>
                          <a:latin typeface="+mj-lt"/>
                          <a:ea typeface="+mn-ea"/>
                          <a:cs typeface="Calibri Light"/>
                        </a:rPr>
                        <a:t> </a:t>
                      </a:r>
                      <a:r>
                        <a:rPr lang="fr-FR" sz="1100" b="1" kern="1200" spc="25" dirty="0">
                          <a:solidFill>
                            <a:srgbClr val="A6A6A6"/>
                          </a:solidFill>
                          <a:latin typeface="+mj-lt"/>
                          <a:ea typeface="+mn-ea"/>
                          <a:cs typeface="Calibri Light"/>
                        </a:rPr>
                        <a:t>un</a:t>
                      </a:r>
                      <a:r>
                        <a:rPr lang="fr-FR" sz="1100" b="1" kern="1200" spc="10" dirty="0">
                          <a:solidFill>
                            <a:srgbClr val="A6A6A6"/>
                          </a:solidFill>
                          <a:latin typeface="+mj-lt"/>
                          <a:ea typeface="+mn-ea"/>
                          <a:cs typeface="Calibri Light"/>
                        </a:rPr>
                        <a:t> </a:t>
                      </a:r>
                      <a:r>
                        <a:rPr lang="fr-FR" sz="1100" b="1" kern="1200" spc="15" dirty="0">
                          <a:solidFill>
                            <a:srgbClr val="A6A6A6"/>
                          </a:solidFill>
                          <a:latin typeface="+mj-lt"/>
                          <a:ea typeface="+mn-ea"/>
                          <a:cs typeface="Calibri Light"/>
                        </a:rPr>
                        <a:t>besoin</a:t>
                      </a:r>
                      <a:endParaRPr lang="fr-FR" sz="1100" b="1" kern="1200" dirty="0">
                        <a:solidFill>
                          <a:srgbClr val="A6A6A6"/>
                        </a:solidFill>
                        <a:latin typeface="+mj-lt"/>
                        <a:ea typeface="+mn-ea"/>
                        <a:cs typeface="Calibri Light"/>
                      </a:endParaRPr>
                    </a:p>
                    <a:p>
                      <a:pPr marL="12700" marR="93345">
                        <a:lnSpc>
                          <a:spcPct val="100000"/>
                        </a:lnSpc>
                        <a:spcBef>
                          <a:spcPts val="570"/>
                        </a:spcBef>
                        <a:buChar char="-"/>
                        <a:tabLst>
                          <a:tab pos="93980" algn="l"/>
                        </a:tabLst>
                      </a:pPr>
                      <a:r>
                        <a:rPr lang="fr-FR" sz="1100" kern="1200" spc="-1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Calibri Light"/>
                        </a:rPr>
                        <a:t> Fabriquons</a:t>
                      </a:r>
                      <a:r>
                        <a:rPr lang="fr-FR" sz="1100" kern="1200" spc="-5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Calibri Light"/>
                        </a:rPr>
                        <a:t> des objets </a:t>
                      </a:r>
                      <a:r>
                        <a:rPr lang="fr-FR" sz="11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Calibri Light"/>
                        </a:rPr>
                        <a:t> </a:t>
                      </a:r>
                      <a:r>
                        <a:rPr lang="fr-FR" sz="1100" kern="1200" spc="-5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Calibri Light"/>
                        </a:rPr>
                        <a:t>techniques </a:t>
                      </a:r>
                      <a:r>
                        <a:rPr lang="fr-FR" sz="1100" kern="1200" spc="-1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Calibri Light"/>
                        </a:rPr>
                        <a:t>convertissant </a:t>
                      </a:r>
                      <a:r>
                        <a:rPr lang="fr-FR" sz="1100" kern="1200" spc="-5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Calibri Light"/>
                        </a:rPr>
                        <a:t>des </a:t>
                      </a:r>
                      <a:r>
                        <a:rPr lang="fr-FR" sz="1100" kern="1200" spc="-26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Calibri Light"/>
                        </a:rPr>
                        <a:t> </a:t>
                      </a:r>
                      <a:r>
                        <a:rPr lang="fr-FR" sz="1100" kern="1200" spc="-1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Calibri Light"/>
                        </a:rPr>
                        <a:t>sources</a:t>
                      </a:r>
                      <a:r>
                        <a:rPr lang="fr-FR" sz="1100" kern="1200" spc="-5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Calibri Light"/>
                        </a:rPr>
                        <a:t> </a:t>
                      </a:r>
                      <a:r>
                        <a:rPr lang="fr-FR" sz="1100" kern="1200" spc="-1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Calibri Light"/>
                        </a:rPr>
                        <a:t>d’énergie </a:t>
                      </a:r>
                      <a:r>
                        <a:rPr lang="fr-FR" sz="1100" kern="1200" spc="-5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Calibri Light"/>
                        </a:rPr>
                        <a:t>en </a:t>
                      </a:r>
                      <a:r>
                        <a:rPr lang="fr-FR" sz="1100" kern="1200" spc="-1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Calibri Light"/>
                        </a:rPr>
                        <a:t>énergie </a:t>
                      </a:r>
                      <a:r>
                        <a:rPr lang="fr-FR" sz="1100" kern="1200" spc="-254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Calibri Light"/>
                        </a:rPr>
                        <a:t> </a:t>
                      </a:r>
                      <a:r>
                        <a:rPr lang="fr-FR" sz="1100" kern="1200" spc="-5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Calibri Light"/>
                        </a:rPr>
                        <a:t>thermique, lumineuse, </a:t>
                      </a:r>
                      <a:r>
                        <a:rPr lang="fr-FR" sz="11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Calibri Light"/>
                        </a:rPr>
                        <a:t> </a:t>
                      </a:r>
                      <a:r>
                        <a:rPr lang="fr-FR" sz="1100" kern="1200" spc="-5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Calibri Light"/>
                        </a:rPr>
                        <a:t>mécanique,</a:t>
                      </a:r>
                      <a:r>
                        <a:rPr lang="fr-FR" sz="1100" kern="1200" spc="-15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Calibri Light"/>
                        </a:rPr>
                        <a:t> </a:t>
                      </a:r>
                      <a:r>
                        <a:rPr lang="fr-FR" sz="1100" kern="1200" spc="-5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Calibri Light"/>
                        </a:rPr>
                        <a:t>électrique…</a:t>
                      </a:r>
                      <a:endParaRPr lang="fr-FR" sz="11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Calibri Light"/>
                      </a:endParaRPr>
                    </a:p>
                  </a:txBody>
                  <a:tcPr>
                    <a:lnR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lang="fr-FR" sz="1100" b="1" i="0" kern="1200" spc="15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 Light"/>
                        </a:rPr>
                        <a:t>MATIÈRE, MOUVEMENT, ÉNERGIE, INFORMATION</a:t>
                      </a:r>
                    </a:p>
                    <a:p>
                      <a:pPr marL="4445" algn="ct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lang="fr-FR" sz="1100" b="1" i="0" kern="1200" spc="15" dirty="0">
                          <a:solidFill>
                            <a:srgbClr val="A6A6A6"/>
                          </a:solidFill>
                          <a:latin typeface="+mj-lt"/>
                          <a:ea typeface="+mn-ea"/>
                          <a:cs typeface="Calibri Light"/>
                        </a:rPr>
                        <a:t>Décrire les états et la constitution de la matière à l’échelle macroscopique</a:t>
                      </a:r>
                    </a:p>
                    <a:p>
                      <a:pPr marL="4445" algn="ct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lang="fr-FR" sz="1100" b="1" i="1" kern="1200" spc="15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Calibri Light"/>
                        </a:rPr>
                        <a:t>Les</a:t>
                      </a:r>
                      <a:r>
                        <a:rPr lang="fr-FR" sz="1100" b="1" i="1" kern="1200" spc="-15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Calibri Light"/>
                        </a:rPr>
                        <a:t> </a:t>
                      </a:r>
                      <a:r>
                        <a:rPr lang="fr-FR" sz="1100" b="1" i="1" kern="1200" spc="15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Calibri Light"/>
                        </a:rPr>
                        <a:t>déchets</a:t>
                      </a:r>
                      <a:endParaRPr lang="fr-FR" sz="11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Calibri Light"/>
                      </a:endParaRPr>
                    </a:p>
                    <a:p>
                      <a:pPr marL="12700" marR="241300">
                        <a:lnSpc>
                          <a:spcPct val="97500"/>
                        </a:lnSpc>
                        <a:spcBef>
                          <a:spcPts val="715"/>
                        </a:spcBef>
                        <a:buChar char="-"/>
                        <a:tabLst>
                          <a:tab pos="93980" algn="l"/>
                        </a:tabLst>
                      </a:pPr>
                      <a:r>
                        <a:rPr lang="fr-FR" sz="1100" kern="1200" spc="-3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Calibri Light"/>
                        </a:rPr>
                        <a:t> Notre mode de vie produit-il beaucoup de déchets ?</a:t>
                      </a:r>
                    </a:p>
                    <a:p>
                      <a:pPr marL="12700" marR="241300">
                        <a:lnSpc>
                          <a:spcPct val="97500"/>
                        </a:lnSpc>
                        <a:spcBef>
                          <a:spcPts val="715"/>
                        </a:spcBef>
                        <a:buChar char="-"/>
                        <a:tabLst>
                          <a:tab pos="93980" algn="l"/>
                        </a:tabLst>
                      </a:pPr>
                      <a:r>
                        <a:rPr lang="fr-FR" sz="1100" kern="1200" spc="-3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Calibri Light"/>
                        </a:rPr>
                        <a:t> Tous</a:t>
                      </a:r>
                      <a:r>
                        <a:rPr lang="fr-FR" sz="1100" kern="1200" spc="-1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Calibri Light"/>
                        </a:rPr>
                        <a:t> </a:t>
                      </a:r>
                      <a:r>
                        <a:rPr lang="fr-FR" sz="1100" kern="1200" spc="-5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Calibri Light"/>
                        </a:rPr>
                        <a:t>les déchets se </a:t>
                      </a:r>
                      <a:r>
                        <a:rPr lang="fr-FR" sz="11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Calibri Light"/>
                        </a:rPr>
                        <a:t> </a:t>
                      </a:r>
                      <a:r>
                        <a:rPr lang="fr-FR" sz="1100" kern="1200" spc="-1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Calibri Light"/>
                        </a:rPr>
                        <a:t>dégradent-ils </a:t>
                      </a:r>
                      <a:r>
                        <a:rPr lang="fr-FR" sz="11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Calibri Light"/>
                        </a:rPr>
                        <a:t>de </a:t>
                      </a:r>
                      <a:r>
                        <a:rPr lang="fr-FR" sz="1100" kern="1200" spc="-5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Calibri Light"/>
                        </a:rPr>
                        <a:t>la même </a:t>
                      </a:r>
                      <a:r>
                        <a:rPr lang="fr-FR" sz="1100" kern="1200" spc="-26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Calibri Light"/>
                        </a:rPr>
                        <a:t> </a:t>
                      </a:r>
                      <a:r>
                        <a:rPr lang="fr-FR" sz="1100" kern="1200" spc="-1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Calibri Light"/>
                        </a:rPr>
                        <a:t>façon</a:t>
                      </a:r>
                      <a:r>
                        <a:rPr lang="fr-FR" sz="1100" kern="1200" spc="-5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Calibri Light"/>
                        </a:rPr>
                        <a:t> </a:t>
                      </a:r>
                      <a:r>
                        <a:rPr lang="fr-FR" sz="11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Calibri Light"/>
                        </a:rPr>
                        <a:t>?</a:t>
                      </a:r>
                    </a:p>
                    <a:p>
                      <a:pPr marL="12700" marR="241300">
                        <a:lnSpc>
                          <a:spcPct val="97500"/>
                        </a:lnSpc>
                        <a:spcBef>
                          <a:spcPts val="715"/>
                        </a:spcBef>
                        <a:buChar char="-"/>
                        <a:tabLst>
                          <a:tab pos="93980" algn="l"/>
                        </a:tabLst>
                      </a:pPr>
                      <a:r>
                        <a:rPr lang="fr-FR" sz="11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Calibri Light"/>
                        </a:rPr>
                        <a:t> Pourquoi faut-il réduire la quantité de déchets ?</a:t>
                      </a:r>
                    </a:p>
                    <a:p>
                      <a:pPr marL="12700" marR="144780">
                        <a:lnSpc>
                          <a:spcPct val="100800"/>
                        </a:lnSpc>
                        <a:spcBef>
                          <a:spcPts val="635"/>
                        </a:spcBef>
                        <a:buChar char="-"/>
                        <a:tabLst>
                          <a:tab pos="93980" algn="l"/>
                        </a:tabLst>
                      </a:pPr>
                      <a:r>
                        <a:rPr lang="fr-FR" sz="1100" kern="1200" spc="-1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Calibri Light"/>
                        </a:rPr>
                        <a:t> Comment </a:t>
                      </a:r>
                      <a:r>
                        <a:rPr lang="fr-FR" sz="1100" kern="1200" spc="-5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Calibri Light"/>
                        </a:rPr>
                        <a:t>mieux gérer nos déchets </a:t>
                      </a:r>
                      <a:r>
                        <a:rPr lang="fr-FR" sz="11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Calibri Light"/>
                        </a:rPr>
                        <a:t>? (1) </a:t>
                      </a:r>
                      <a:r>
                        <a:rPr lang="fr-FR" sz="1100" kern="1200" spc="-5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Calibri Light"/>
                        </a:rPr>
                        <a:t>Le </a:t>
                      </a:r>
                      <a:r>
                        <a:rPr lang="fr-FR" sz="11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Calibri Light"/>
                        </a:rPr>
                        <a:t>tri </a:t>
                      </a:r>
                      <a:r>
                        <a:rPr lang="fr-FR" sz="1100" kern="1200" spc="5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Calibri Light"/>
                        </a:rPr>
                        <a:t> </a:t>
                      </a:r>
                      <a:r>
                        <a:rPr lang="fr-FR" sz="1100" kern="1200" spc="-5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Calibri Light"/>
                        </a:rPr>
                        <a:t>sélectif</a:t>
                      </a:r>
                      <a:endParaRPr lang="fr-FR" sz="11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Calibri Light"/>
                      </a:endParaRPr>
                    </a:p>
                    <a:p>
                      <a:pPr marL="12700" marR="144780">
                        <a:lnSpc>
                          <a:spcPct val="100000"/>
                        </a:lnSpc>
                        <a:spcBef>
                          <a:spcPts val="575"/>
                        </a:spcBef>
                        <a:buChar char="-"/>
                        <a:tabLst>
                          <a:tab pos="93980" algn="l"/>
                        </a:tabLst>
                      </a:pPr>
                      <a:r>
                        <a:rPr lang="fr-FR" sz="1100" kern="1200" spc="-1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Calibri Light"/>
                        </a:rPr>
                        <a:t> Comment </a:t>
                      </a:r>
                      <a:r>
                        <a:rPr lang="fr-FR" sz="1100" kern="1200" spc="-5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Calibri Light"/>
                        </a:rPr>
                        <a:t>mieux gérer nos déchets </a:t>
                      </a:r>
                      <a:r>
                        <a:rPr lang="fr-FR" sz="11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Calibri Light"/>
                        </a:rPr>
                        <a:t>? (2) </a:t>
                      </a:r>
                      <a:r>
                        <a:rPr lang="fr-FR" sz="1100" kern="1200" spc="-5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Calibri Light"/>
                        </a:rPr>
                        <a:t>Le </a:t>
                      </a:r>
                      <a:r>
                        <a:rPr lang="fr-FR" sz="11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Calibri Light"/>
                        </a:rPr>
                        <a:t> </a:t>
                      </a:r>
                      <a:r>
                        <a:rPr lang="fr-FR" sz="1100" kern="1200" spc="-1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Calibri Light"/>
                        </a:rPr>
                        <a:t>compostage</a:t>
                      </a:r>
                      <a:endParaRPr lang="fr-FR" sz="11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Calibri Light"/>
                      </a:endParaRPr>
                    </a:p>
                    <a:p>
                      <a:pPr marL="16510" marR="5080" algn="l">
                        <a:lnSpc>
                          <a:spcPct val="104800"/>
                        </a:lnSpc>
                        <a:spcBef>
                          <a:spcPts val="545"/>
                        </a:spcBef>
                      </a:pPr>
                      <a:r>
                        <a:rPr lang="fr-FR" sz="1100" kern="1200" spc="-1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Calibri Light"/>
                        </a:rPr>
                        <a:t>- Fabriquons </a:t>
                      </a:r>
                      <a:r>
                        <a:rPr lang="fr-FR" sz="1100" kern="1200" spc="-5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Calibri Light"/>
                        </a:rPr>
                        <a:t>nos produits </a:t>
                      </a:r>
                      <a:r>
                        <a:rPr lang="fr-FR" sz="1100" kern="1200" spc="-26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Calibri Light"/>
                        </a:rPr>
                        <a:t> </a:t>
                      </a:r>
                      <a:r>
                        <a:rPr lang="fr-FR" sz="1100" kern="1200" spc="-1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Calibri Light"/>
                        </a:rPr>
                        <a:t>ménagers OU</a:t>
                      </a:r>
                      <a:r>
                        <a:rPr lang="fr-FR" sz="1100" kern="1200" spc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Calibri Light"/>
                        </a:rPr>
                        <a:t> p</a:t>
                      </a:r>
                      <a:r>
                        <a:rPr lang="fr-FR" sz="1100" kern="1200" spc="-1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Calibri Light"/>
                        </a:rPr>
                        <a:t>réparons </a:t>
                      </a:r>
                      <a:r>
                        <a:rPr lang="fr-FR" sz="11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Calibri Light"/>
                        </a:rPr>
                        <a:t>un </a:t>
                      </a:r>
                      <a:r>
                        <a:rPr lang="fr-FR" sz="1100" kern="1200" spc="-1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Calibri Light"/>
                        </a:rPr>
                        <a:t>gouter </a:t>
                      </a:r>
                      <a:r>
                        <a:rPr lang="fr-FR" sz="11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Calibri Light"/>
                        </a:rPr>
                        <a:t>« </a:t>
                      </a:r>
                      <a:r>
                        <a:rPr lang="fr-FR" sz="1100" kern="1200" spc="-2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Calibri Light"/>
                        </a:rPr>
                        <a:t>zéro </a:t>
                      </a:r>
                      <a:r>
                        <a:rPr lang="fr-FR" sz="1100" kern="1200" spc="-26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Calibri Light"/>
                        </a:rPr>
                        <a:t> </a:t>
                      </a:r>
                      <a:r>
                        <a:rPr lang="fr-FR" sz="1100" kern="1200" spc="-5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Calibri Light"/>
                        </a:rPr>
                        <a:t>déchets</a:t>
                      </a:r>
                      <a:r>
                        <a:rPr lang="fr-FR" sz="1100" kern="1200" spc="-1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Calibri Light"/>
                        </a:rPr>
                        <a:t> </a:t>
                      </a:r>
                      <a:r>
                        <a:rPr lang="fr-FR" sz="11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Calibri Light"/>
                        </a:rPr>
                        <a:t>»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endParaRPr lang="fr-FR" sz="1200" b="0" i="0" kern="1200" dirty="0">
                        <a:solidFill>
                          <a:schemeClr val="tx1"/>
                        </a:solidFill>
                        <a:effectLst/>
                        <a:highlight>
                          <a:srgbClr val="DDEFB8"/>
                        </a:highlight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FR" sz="1100" b="1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MATÉRIAUX ET OBJETS TECHNIQUES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FR" sz="1100" b="1" kern="1200" dirty="0">
                          <a:solidFill>
                            <a:srgbClr val="A6A6A6"/>
                          </a:solidFill>
                          <a:latin typeface="+mj-lt"/>
                          <a:ea typeface="+mn-ea"/>
                          <a:cs typeface="+mn-cs"/>
                        </a:rPr>
                        <a:t>Décrire le fonctionnement d’objets techniques, leurs fonctions et leurs constitutions</a:t>
                      </a:r>
                    </a:p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dirty="0">
                          <a:solidFill>
                            <a:srgbClr val="A6A6A6"/>
                          </a:solidFill>
                          <a:latin typeface="+mj-lt"/>
                          <a:ea typeface="+mn-ea"/>
                          <a:cs typeface="+mn-cs"/>
                        </a:rPr>
                        <a:t>Identifier les principales évolutions du besoin et des objets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FR" sz="1100" b="1" i="1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Les objets techniques : l’exemple du vélo</a:t>
                      </a: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fr-FR" sz="11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- Pourquoi crée-t-on des objets techniques ?</a:t>
                      </a: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fr-FR" sz="11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- Pourquoi les objets techniques évoluent-ils ?</a:t>
                      </a:r>
                    </a:p>
                    <a:p>
                      <a:pPr marL="0" indent="0" algn="l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fr-FR" sz="11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Calibri Light"/>
                        </a:rPr>
                        <a:t>- Comment décrire le fonctionnement du vélo ?</a:t>
                      </a:r>
                    </a:p>
                    <a:p>
                      <a:pPr marL="196215" marR="189865" algn="ctr">
                        <a:lnSpc>
                          <a:spcPct val="103800"/>
                        </a:lnSpc>
                        <a:spcBef>
                          <a:spcPts val="150"/>
                        </a:spcBef>
                      </a:pPr>
                      <a:endParaRPr lang="fr-FR" sz="1100" dirty="0">
                        <a:latin typeface="+mj-lt"/>
                        <a:cs typeface="Calibri Light"/>
                      </a:endParaRPr>
                    </a:p>
                  </a:txBody>
                  <a:tcPr>
                    <a:lnL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FR" sz="1100" b="1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LE VIVANT, SA DIVERSITÉ ET LES FONCTIONS QUI LE CARACTÉRISENT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FR" sz="1100" b="1" kern="1200" dirty="0">
                          <a:solidFill>
                            <a:srgbClr val="A6A6A6"/>
                          </a:solidFill>
                          <a:latin typeface="+mj-lt"/>
                          <a:ea typeface="+mn-ea"/>
                          <a:cs typeface="+mn-cs"/>
                        </a:rPr>
                        <a:t>Décrire comment les êtres vivants se développent et deviennent aptes à se reproduire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FR" sz="1100" b="1" i="1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Croissance et reproduction des êtres humains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100" kern="1200" spc="-5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Calibri Light"/>
                        </a:rPr>
                        <a:t>- Qu’est-ce qui change à la puberté ?</a:t>
                      </a:r>
                      <a:endParaRPr lang="fr-FR" sz="11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Calibri Light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100" kern="1200" spc="-5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Calibri Light"/>
                        </a:rPr>
                        <a:t>- Comment fait-on un bébé ?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100" kern="1200" spc="-5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Calibri Light"/>
                        </a:rPr>
                        <a:t>- D’où viennent les spermatozoïdes et les ovules ?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100" kern="1200" spc="-5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Calibri Light"/>
                        </a:rPr>
                        <a:t>- Comment grandit le futur bébé dans le ventre de sa mère ?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100" kern="1200" spc="-5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Calibri Light"/>
                        </a:rPr>
                        <a:t>- Que se passe-t-il quand un bébé vient au monde ?</a:t>
                      </a:r>
                      <a:endParaRPr lang="fr-FR" sz="1100" kern="1200" spc="-1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Calibri Light"/>
                      </a:endParaRPr>
                    </a:p>
                    <a:p>
                      <a:pPr marL="171450" indent="-171450" algn="l">
                        <a:spcAft>
                          <a:spcPts val="600"/>
                        </a:spcAft>
                        <a:buFontTx/>
                        <a:buChar char="-"/>
                      </a:pPr>
                      <a:endParaRPr lang="fr-FR" sz="11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Calibri Light"/>
                      </a:endParaRPr>
                    </a:p>
                  </a:txBody>
                  <a:tcPr>
                    <a:lnL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FR" sz="1100" b="1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LA PLANÈTE TERRE. LES ÊTRES VIVANTS DANS LEUR ENVIRONNEMENT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FR" sz="1100" b="1" i="0" kern="1200" dirty="0">
                          <a:solidFill>
                            <a:srgbClr val="A6A6A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Identifier des enjeux liés à l’environnement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FR" sz="1100" b="1" i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L’étude d’un écosystème : la mangrove </a:t>
                      </a:r>
                      <a:endParaRPr lang="fr-FR" sz="1100" b="0" i="0" kern="1200" dirty="0">
                        <a:solidFill>
                          <a:schemeClr val="tx1"/>
                        </a:solidFill>
                        <a:effectLst/>
                        <a:highlight>
                          <a:srgbClr val="DDEFB8"/>
                        </a:highlight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indent="0" algn="l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fr-FR" sz="11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Comment décrire les mangroves ?</a:t>
                      </a:r>
                    </a:p>
                    <a:p>
                      <a:pPr marL="0" indent="0" algn="l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fr-FR" sz="11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Quelles espèces animales vivent dans les mangroves ?</a:t>
                      </a:r>
                    </a:p>
                    <a:p>
                      <a:pPr marL="0" indent="0" algn="l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fr-FR" sz="11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Quelles espèces végétales vivent dans les mangroves ?</a:t>
                      </a:r>
                    </a:p>
                    <a:p>
                      <a:pPr marL="0" indent="0" algn="l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fr-FR" sz="11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Comment les êtres vivants de la mangrove interagissent-ils ensemble et avec leur milieu ?</a:t>
                      </a:r>
                    </a:p>
                    <a:p>
                      <a:pPr marL="0" indent="0" algn="l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fr-FR" sz="11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Les mangroves sont-elles menacées ?</a:t>
                      </a:r>
                    </a:p>
                    <a:p>
                      <a:pPr marL="0" indent="0" algn="l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fr-FR" sz="11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Pourquoi faut-il protéger les mangroves ? </a:t>
                      </a:r>
                    </a:p>
                    <a:p>
                      <a:pPr marL="0" indent="0" algn="l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fr-FR" sz="11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Comment protéger les mangroves ?</a:t>
                      </a:r>
                    </a:p>
                  </a:txBody>
                  <a:tcPr>
                    <a:lnL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4695241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BDE97791-A337-034A-AF48-B00836658925}"/>
              </a:ext>
            </a:extLst>
          </p:cNvPr>
          <p:cNvSpPr/>
          <p:nvPr/>
        </p:nvSpPr>
        <p:spPr>
          <a:xfrm>
            <a:off x="0" y="7200193"/>
            <a:ext cx="10691814" cy="359482"/>
          </a:xfrm>
          <a:prstGeom prst="rect">
            <a:avLst/>
          </a:prstGeom>
          <a:solidFill>
            <a:srgbClr val="C3E686"/>
          </a:solidFill>
          <a:ln>
            <a:solidFill>
              <a:srgbClr val="C3E6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A46D68E-FAE6-6446-AED0-650FFBF9A236}"/>
              </a:ext>
            </a:extLst>
          </p:cNvPr>
          <p:cNvSpPr txBox="1"/>
          <p:nvPr/>
        </p:nvSpPr>
        <p:spPr>
          <a:xfrm>
            <a:off x="9058032" y="7252976"/>
            <a:ext cx="163378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>
                <a:latin typeface="+mj-lt"/>
              </a:rPr>
              <a:t>m</a:t>
            </a:r>
            <a:r>
              <a:rPr lang="fr-GP" sz="1050" dirty="0">
                <a:latin typeface="+mj-lt"/>
              </a:rPr>
              <a:t>onpetitbazardeprof.com</a:t>
            </a:r>
          </a:p>
        </p:txBody>
      </p:sp>
    </p:spTree>
    <p:extLst>
      <p:ext uri="{BB962C8B-B14F-4D97-AF65-F5344CB8AC3E}">
        <p14:creationId xmlns:p14="http://schemas.microsoft.com/office/powerpoint/2010/main" val="4179160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DE97791-A337-034A-AF48-B00836658925}"/>
              </a:ext>
            </a:extLst>
          </p:cNvPr>
          <p:cNvSpPr/>
          <p:nvPr/>
        </p:nvSpPr>
        <p:spPr>
          <a:xfrm>
            <a:off x="0" y="7200193"/>
            <a:ext cx="10691814" cy="359482"/>
          </a:xfrm>
          <a:prstGeom prst="rect">
            <a:avLst/>
          </a:prstGeom>
          <a:solidFill>
            <a:srgbClr val="C3E686"/>
          </a:solidFill>
          <a:ln>
            <a:solidFill>
              <a:srgbClr val="C3E6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177D897-DA96-AA46-8824-84BC04A94A3F}"/>
              </a:ext>
            </a:extLst>
          </p:cNvPr>
          <p:cNvSpPr txBox="1"/>
          <p:nvPr/>
        </p:nvSpPr>
        <p:spPr>
          <a:xfrm>
            <a:off x="255040" y="89781"/>
            <a:ext cx="1018173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800" dirty="0">
                <a:latin typeface="Springwood Line DEMO" pitchFamily="2" charset="77"/>
              </a:rPr>
              <a:t>Programmations annuelles   </a:t>
            </a:r>
            <a:r>
              <a:rPr lang="fr-FR" sz="2800" dirty="0">
                <a:latin typeface="KG Second Chances Solid" panose="02000000000000000000" pitchFamily="2" charset="77"/>
              </a:rPr>
              <a:t>Mathématiques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B9D2AE36-7470-EB4C-8031-C5E40ABA58D2}"/>
              </a:ext>
            </a:extLst>
          </p:cNvPr>
          <p:cNvCxnSpPr>
            <a:cxnSpLocks/>
          </p:cNvCxnSpPr>
          <p:nvPr/>
        </p:nvCxnSpPr>
        <p:spPr>
          <a:xfrm rot="5400000">
            <a:off x="5345906" y="-4335851"/>
            <a:ext cx="0" cy="10181731"/>
          </a:xfrm>
          <a:prstGeom prst="line">
            <a:avLst/>
          </a:prstGeom>
          <a:ln w="60325">
            <a:solidFill>
              <a:srgbClr val="C3E6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leau 9">
            <a:extLst>
              <a:ext uri="{FF2B5EF4-FFF2-40B4-BE49-F238E27FC236}">
                <a16:creationId xmlns:a16="http://schemas.microsoft.com/office/drawing/2014/main" id="{2EC30883-5EA7-754A-86CA-C40D743CD540}"/>
              </a:ext>
            </a:extLst>
          </p:cNvPr>
          <p:cNvGraphicFramePr>
            <a:graphicFrameLocks noGrp="1"/>
          </p:cNvGraphicFramePr>
          <p:nvPr/>
        </p:nvGraphicFramePr>
        <p:xfrm>
          <a:off x="384945" y="922279"/>
          <a:ext cx="99219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4384">
                  <a:extLst>
                    <a:ext uri="{9D8B030D-6E8A-4147-A177-3AD203B41FA5}">
                      <a16:colId xmlns:a16="http://schemas.microsoft.com/office/drawing/2014/main" val="910199854"/>
                    </a:ext>
                  </a:extLst>
                </a:gridCol>
                <a:gridCol w="1984384">
                  <a:extLst>
                    <a:ext uri="{9D8B030D-6E8A-4147-A177-3AD203B41FA5}">
                      <a16:colId xmlns:a16="http://schemas.microsoft.com/office/drawing/2014/main" val="2981681790"/>
                    </a:ext>
                  </a:extLst>
                </a:gridCol>
                <a:gridCol w="1984384">
                  <a:extLst>
                    <a:ext uri="{9D8B030D-6E8A-4147-A177-3AD203B41FA5}">
                      <a16:colId xmlns:a16="http://schemas.microsoft.com/office/drawing/2014/main" val="1507770813"/>
                    </a:ext>
                  </a:extLst>
                </a:gridCol>
                <a:gridCol w="1984384">
                  <a:extLst>
                    <a:ext uri="{9D8B030D-6E8A-4147-A177-3AD203B41FA5}">
                      <a16:colId xmlns:a16="http://schemas.microsoft.com/office/drawing/2014/main" val="3357656199"/>
                    </a:ext>
                  </a:extLst>
                </a:gridCol>
                <a:gridCol w="1984384">
                  <a:extLst>
                    <a:ext uri="{9D8B030D-6E8A-4147-A177-3AD203B41FA5}">
                      <a16:colId xmlns:a16="http://schemas.microsoft.com/office/drawing/2014/main" val="1684622841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fr-GP" sz="1800" b="0" dirty="0">
                          <a:solidFill>
                            <a:schemeClr val="tx1"/>
                          </a:solidFill>
                          <a:latin typeface="+mj-lt"/>
                        </a:rPr>
                        <a:t>Nombres et calcul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GP" sz="1200" b="1" dirty="0"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GP" sz="1200" b="1" dirty="0"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GP" sz="1200" b="1" dirty="0"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GP" sz="1200" b="1" dirty="0"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5909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GP" sz="1200" b="1" dirty="0">
                          <a:solidFill>
                            <a:schemeClr val="bg1"/>
                          </a:solidFill>
                          <a:latin typeface="+mj-lt"/>
                        </a:rPr>
                        <a:t>PÉRIODE 1</a:t>
                      </a:r>
                    </a:p>
                  </a:txBody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GP" sz="1200" b="1" dirty="0">
                          <a:solidFill>
                            <a:schemeClr val="bg1"/>
                          </a:solidFill>
                          <a:latin typeface="+mj-lt"/>
                        </a:rPr>
                        <a:t>PÉRIODE 2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GP" sz="1200" b="1" dirty="0">
                          <a:solidFill>
                            <a:schemeClr val="bg1"/>
                          </a:solidFill>
                          <a:latin typeface="+mj-lt"/>
                        </a:rPr>
                        <a:t>PÉRIODE 3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GP" sz="1200" b="1" dirty="0">
                          <a:solidFill>
                            <a:schemeClr val="bg1"/>
                          </a:solidFill>
                          <a:latin typeface="+mj-lt"/>
                        </a:rPr>
                        <a:t>PÉRIODE 4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GP" sz="1200" b="1" dirty="0">
                          <a:solidFill>
                            <a:schemeClr val="bg1"/>
                          </a:solidFill>
                          <a:latin typeface="+mj-lt"/>
                        </a:rPr>
                        <a:t>PÉRIODE 5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0043538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r>
                        <a:rPr lang="fr-GP" sz="1200" b="1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j-lt"/>
                        </a:rPr>
                        <a:t>Utiliser et représenter les grands nombres entiers, des fractions simples, les nombres décimaux</a:t>
                      </a:r>
                    </a:p>
                  </a:txBody>
                  <a:tcPr>
                    <a:lnB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GP" sz="1200" dirty="0"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GP" sz="1200" dirty="0"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GP" sz="1200" dirty="0"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GP" sz="1200" dirty="0"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5733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fr-FR" sz="1200" b="1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Les nombres entiers jusqu’au milliard</a:t>
                      </a:r>
                    </a:p>
                    <a:p>
                      <a:pPr algn="ctr">
                        <a:spcAft>
                          <a:spcPts val="300"/>
                        </a:spcAft>
                      </a:pPr>
                      <a:endParaRPr lang="fr-FR" sz="600" b="1" dirty="0">
                        <a:effectLst/>
                        <a:latin typeface="+mj-lt"/>
                      </a:endParaRPr>
                    </a:p>
                    <a:p>
                      <a:pPr mar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fr-FR" sz="12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Comprendre et appliquer les règles de la numération </a:t>
                      </a:r>
                      <a:endParaRPr lang="fr-FR" sz="600" dirty="0">
                        <a:effectLst/>
                        <a:latin typeface="+mj-lt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fr-FR" sz="6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Associer la désignation orale et la désignation écrite </a:t>
                      </a:r>
                      <a:endParaRPr lang="fr-FR" sz="6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fr-FR" sz="6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Déterminer la valeur de chacun des chiffres composant l’écriture d’un nombre entier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fr-FR" sz="6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Composer et décomposer des nombres entiers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fr-FR" sz="6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fr-FR" sz="12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Placer des nombres entiers sur une demi-droite graduée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buFontTx/>
                        <a:buNone/>
                      </a:pPr>
                      <a:endParaRPr lang="fr-FR" sz="6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fr-FR" sz="12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Comparer des nombres entiers </a:t>
                      </a:r>
                      <a:endParaRPr lang="fr-FR" sz="1200" dirty="0">
                        <a:effectLst/>
                        <a:latin typeface="+mj-lt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fr-FR" sz="6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Ranger des nombres entiers </a:t>
                      </a:r>
                      <a:endParaRPr lang="fr-FR" sz="1200" dirty="0">
                        <a:effectLst/>
                        <a:latin typeface="+mj-lt"/>
                      </a:endParaRPr>
                    </a:p>
                    <a:p>
                      <a:endParaRPr lang="fr-FR" sz="6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Encadrer des nombres entiers </a:t>
                      </a:r>
                      <a:endParaRPr lang="fr-FR" sz="1200" dirty="0">
                        <a:effectLst/>
                        <a:latin typeface="+mj-lt"/>
                      </a:endParaRPr>
                    </a:p>
                    <a:p>
                      <a:endParaRPr lang="fr-FR" sz="6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Arrondir des nombres entiers </a:t>
                      </a:r>
                      <a:endParaRPr lang="fr-FR" sz="1200" dirty="0">
                        <a:effectLst/>
                        <a:latin typeface="+mj-lt"/>
                      </a:endParaRPr>
                    </a:p>
                  </a:txBody>
                  <a:tcPr>
                    <a:lnR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fr-FR" sz="1200" b="1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Les nombres entiers supérieurs au milliard</a:t>
                      </a:r>
                    </a:p>
                    <a:p>
                      <a:pPr algn="ctr">
                        <a:spcAft>
                          <a:spcPts val="300"/>
                        </a:spcAft>
                      </a:pPr>
                      <a:endParaRPr lang="fr-FR" sz="600" b="1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fr-FR" sz="12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Comprendre et appliquer les règles de la numération </a:t>
                      </a:r>
                      <a:endParaRPr lang="fr-FR" sz="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fr-FR" sz="6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Associer la désignation orale et la désignation écrite </a:t>
                      </a:r>
                      <a:endParaRPr lang="fr-FR" sz="6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fr-FR" sz="6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Déterminer la valeur de chacun des chiffres composant l’écriture d’un nombre entier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fr-FR" sz="6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Composer et décomposer des nombres entiers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fr-FR" sz="6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fr-FR" sz="12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Placer des nombres entiers sur une demi-droite graduée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buFontTx/>
                        <a:buNone/>
                      </a:pPr>
                      <a:endParaRPr lang="fr-FR" sz="6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fr-FR" sz="12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Comparer des nombres entiers </a:t>
                      </a:r>
                      <a:endParaRPr lang="fr-FR" sz="12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fr-FR" sz="6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Ranger des nombres entiers </a:t>
                      </a:r>
                      <a:endParaRPr lang="fr-FR" sz="12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endParaRPr lang="fr-FR" sz="6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Encadrer des nombres entiers </a:t>
                      </a:r>
                      <a:endParaRPr lang="fr-FR" sz="12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endParaRPr lang="fr-FR" sz="6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Arrondir des nombres entiers </a:t>
                      </a:r>
                      <a:endParaRPr lang="fr-FR" sz="12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Les fractions simples </a:t>
                      </a:r>
                      <a:endParaRPr lang="fr-FR" sz="1200" b="1" dirty="0">
                        <a:effectLst/>
                        <a:latin typeface="+mj-lt"/>
                      </a:endParaRPr>
                    </a:p>
                    <a:p>
                      <a:endParaRPr lang="fr-FR" sz="6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Lire et nommer des fractions </a:t>
                      </a:r>
                      <a:endParaRPr lang="fr-FR" sz="1200" dirty="0">
                        <a:effectLst/>
                        <a:latin typeface="+mj-lt"/>
                      </a:endParaRPr>
                    </a:p>
                    <a:p>
                      <a:endParaRPr lang="fr-FR" sz="6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Écrire des fractions en lettres ou en chiffres </a:t>
                      </a:r>
                      <a:endParaRPr lang="fr-FR" sz="1200" dirty="0">
                        <a:effectLst/>
                        <a:latin typeface="+mj-lt"/>
                      </a:endParaRPr>
                    </a:p>
                    <a:p>
                      <a:endParaRPr lang="fr-FR" sz="6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Représenter des fractions </a:t>
                      </a:r>
                      <a:endParaRPr lang="fr-FR" sz="1200" dirty="0">
                        <a:effectLst/>
                        <a:latin typeface="+mj-lt"/>
                      </a:endParaRPr>
                    </a:p>
                    <a:p>
                      <a:endParaRPr lang="fr-FR" sz="6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Utiliser des fractions pour mesurer </a:t>
                      </a:r>
                      <a:endParaRPr lang="fr-FR" sz="1200" dirty="0">
                        <a:effectLst/>
                        <a:latin typeface="+mj-lt"/>
                      </a:endParaRPr>
                    </a:p>
                    <a:p>
                      <a:endParaRPr lang="fr-FR" sz="6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Utiliser des fractions pour partager </a:t>
                      </a:r>
                      <a:endParaRPr lang="fr-FR" sz="1200" dirty="0">
                        <a:effectLst/>
                        <a:latin typeface="+mj-lt"/>
                      </a:endParaRPr>
                    </a:p>
                    <a:p>
                      <a:endParaRPr lang="fr-FR" sz="6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Comparer des fractions entre elles </a:t>
                      </a:r>
                      <a:endParaRPr lang="fr-FR" sz="1200" dirty="0">
                        <a:effectLst/>
                        <a:latin typeface="+mj-lt"/>
                      </a:endParaRPr>
                    </a:p>
                    <a:p>
                      <a:endParaRPr lang="fr-FR" sz="6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Comparer des fractions avec 1 </a:t>
                      </a:r>
                      <a:endParaRPr lang="fr-FR" sz="1200" dirty="0">
                        <a:effectLst/>
                        <a:latin typeface="+mj-lt"/>
                      </a:endParaRPr>
                    </a:p>
                    <a:p>
                      <a:endParaRPr lang="fr-FR" sz="6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fr-FR" sz="12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Ranger des fractions</a:t>
                      </a:r>
                      <a:br>
                        <a:rPr lang="fr-FR" sz="12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endParaRPr lang="fr-FR" sz="6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fr-FR" sz="12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Décomposer des fractions </a:t>
                      </a:r>
                      <a:endParaRPr lang="fr-FR" sz="1200" dirty="0">
                        <a:effectLst/>
                        <a:latin typeface="+mj-lt"/>
                      </a:endParaRPr>
                    </a:p>
                    <a:p>
                      <a:endParaRPr lang="fr-FR" sz="6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Placer des fractions sur une demi-droite graduée </a:t>
                      </a:r>
                      <a:endParaRPr lang="fr-FR" sz="1200" dirty="0">
                        <a:effectLst/>
                        <a:latin typeface="+mj-lt"/>
                      </a:endParaRPr>
                    </a:p>
                    <a:p>
                      <a:endParaRPr lang="fr-FR" sz="6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Encadrer des fractions entre deux entiers consécutifs </a:t>
                      </a:r>
                      <a:endParaRPr lang="fr-FR" sz="1200" dirty="0">
                        <a:effectLst/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Les fractions décimales </a:t>
                      </a:r>
                      <a:endParaRPr lang="fr-FR" sz="1200" b="1" dirty="0">
                        <a:effectLst/>
                        <a:latin typeface="+mj-lt"/>
                      </a:endParaRPr>
                    </a:p>
                    <a:p>
                      <a:endParaRPr lang="fr-FR" sz="6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Utiliser des fractions décimales </a:t>
                      </a:r>
                      <a:endParaRPr lang="fr-FR" sz="1200" dirty="0">
                        <a:effectLst/>
                        <a:latin typeface="+mj-lt"/>
                      </a:endParaRPr>
                    </a:p>
                    <a:p>
                      <a:endParaRPr lang="fr-FR" sz="6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Désigner des fractions décimales en chiffres et en lettres </a:t>
                      </a:r>
                      <a:endParaRPr lang="fr-FR" sz="1200" dirty="0">
                        <a:effectLst/>
                        <a:latin typeface="+mj-lt"/>
                      </a:endParaRPr>
                    </a:p>
                    <a:p>
                      <a:endParaRPr lang="fr-FR" sz="6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Décomposer des fractions décimales </a:t>
                      </a:r>
                      <a:endParaRPr lang="fr-FR" sz="1200" dirty="0">
                        <a:effectLst/>
                        <a:latin typeface="+mj-lt"/>
                      </a:endParaRPr>
                    </a:p>
                    <a:p>
                      <a:endParaRPr lang="fr-FR" sz="6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Passer d’une fraction décimale à un nombre décimal </a:t>
                      </a:r>
                      <a:endParaRPr lang="fr-FR" sz="1200" dirty="0">
                        <a:effectLst/>
                        <a:latin typeface="+mj-lt"/>
                      </a:endParaRPr>
                    </a:p>
                    <a:p>
                      <a:endParaRPr lang="fr-GP" sz="1200" dirty="0"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Les nombres décimaux </a:t>
                      </a:r>
                      <a:endParaRPr lang="fr-FR" sz="6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endParaRPr lang="fr-FR" sz="6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Associer la désignation orale et la désignation écrite des nombres décimaux </a:t>
                      </a:r>
                      <a:endParaRPr lang="fr-FR" sz="1200" dirty="0">
                        <a:effectLst/>
                        <a:latin typeface="+mj-lt"/>
                      </a:endParaRPr>
                    </a:p>
                    <a:p>
                      <a:endParaRPr lang="fr-FR" sz="6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Déterminer la valeur de chacun des chiffres composant l’écriture d’un nombre décimal </a:t>
                      </a:r>
                      <a:endParaRPr lang="fr-FR" sz="1200" dirty="0">
                        <a:effectLst/>
                        <a:latin typeface="+mj-lt"/>
                      </a:endParaRPr>
                    </a:p>
                    <a:p>
                      <a:endParaRPr lang="fr-FR" sz="6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Composer et décomposer des nombres décimaux </a:t>
                      </a:r>
                      <a:endParaRPr lang="fr-FR" sz="1200" dirty="0">
                        <a:effectLst/>
                        <a:latin typeface="+mj-lt"/>
                      </a:endParaRPr>
                    </a:p>
                    <a:p>
                      <a:endParaRPr lang="fr-FR" sz="6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Comparer des nombres décimaux </a:t>
                      </a:r>
                      <a:endParaRPr lang="fr-FR" sz="1200" dirty="0">
                        <a:effectLst/>
                        <a:latin typeface="+mj-lt"/>
                      </a:endParaRPr>
                    </a:p>
                    <a:p>
                      <a:endParaRPr lang="fr-FR" sz="6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Ranger des nombres décimaux </a:t>
                      </a:r>
                      <a:endParaRPr lang="fr-FR" sz="1200" dirty="0">
                        <a:effectLst/>
                        <a:latin typeface="+mj-lt"/>
                      </a:endParaRPr>
                    </a:p>
                    <a:p>
                      <a:endParaRPr lang="fr-FR" sz="6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Arrondir et encadrer des nombres décimaux </a:t>
                      </a:r>
                      <a:endParaRPr lang="fr-FR" sz="1200" dirty="0">
                        <a:effectLst/>
                        <a:latin typeface="+mj-lt"/>
                      </a:endParaRPr>
                    </a:p>
                    <a:p>
                      <a:endParaRPr lang="fr-FR" sz="6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Intercaler des nombres décimaux </a:t>
                      </a:r>
                      <a:endParaRPr lang="fr-FR" sz="1200" dirty="0">
                        <a:effectLst/>
                        <a:latin typeface="+mj-lt"/>
                      </a:endParaRPr>
                    </a:p>
                    <a:p>
                      <a:endParaRPr lang="fr-FR" sz="6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Placer des nombres décimaux sur une demi-droite graduée </a:t>
                      </a:r>
                      <a:endParaRPr lang="fr-FR" sz="1200" dirty="0">
                        <a:effectLst/>
                        <a:latin typeface="+mj-lt"/>
                      </a:endParaRPr>
                    </a:p>
                    <a:p>
                      <a:endParaRPr lang="fr-GP" sz="1200" dirty="0"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3726762"/>
                  </a:ext>
                </a:extLst>
              </a:tr>
            </a:tbl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B56C6EBE-5F2E-2040-A675-3A9E39B74ABB}"/>
              </a:ext>
            </a:extLst>
          </p:cNvPr>
          <p:cNvSpPr txBox="1"/>
          <p:nvPr/>
        </p:nvSpPr>
        <p:spPr>
          <a:xfrm>
            <a:off x="9058032" y="7252976"/>
            <a:ext cx="163378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>
                <a:latin typeface="+mj-lt"/>
              </a:rPr>
              <a:t>m</a:t>
            </a:r>
            <a:r>
              <a:rPr lang="fr-GP" sz="1050" dirty="0">
                <a:latin typeface="+mj-lt"/>
              </a:rPr>
              <a:t>onpetitbazardeprof.com</a:t>
            </a:r>
          </a:p>
        </p:txBody>
      </p:sp>
    </p:spTree>
    <p:extLst>
      <p:ext uri="{BB962C8B-B14F-4D97-AF65-F5344CB8AC3E}">
        <p14:creationId xmlns:p14="http://schemas.microsoft.com/office/powerpoint/2010/main" val="338311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DE97791-A337-034A-AF48-B00836658925}"/>
              </a:ext>
            </a:extLst>
          </p:cNvPr>
          <p:cNvSpPr/>
          <p:nvPr/>
        </p:nvSpPr>
        <p:spPr>
          <a:xfrm>
            <a:off x="0" y="7200193"/>
            <a:ext cx="10691814" cy="359482"/>
          </a:xfrm>
          <a:prstGeom prst="rect">
            <a:avLst/>
          </a:prstGeom>
          <a:solidFill>
            <a:srgbClr val="C3E686"/>
          </a:solidFill>
          <a:ln>
            <a:solidFill>
              <a:srgbClr val="C3E6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aphicFrame>
        <p:nvGraphicFramePr>
          <p:cNvPr id="9" name="Tableau 9">
            <a:extLst>
              <a:ext uri="{FF2B5EF4-FFF2-40B4-BE49-F238E27FC236}">
                <a16:creationId xmlns:a16="http://schemas.microsoft.com/office/drawing/2014/main" id="{2EC30883-5EA7-754A-86CA-C40D743CD540}"/>
              </a:ext>
            </a:extLst>
          </p:cNvPr>
          <p:cNvGraphicFramePr>
            <a:graphicFrameLocks noGrp="1"/>
          </p:cNvGraphicFramePr>
          <p:nvPr/>
        </p:nvGraphicFramePr>
        <p:xfrm>
          <a:off x="384945" y="201557"/>
          <a:ext cx="992192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4384">
                  <a:extLst>
                    <a:ext uri="{9D8B030D-6E8A-4147-A177-3AD203B41FA5}">
                      <a16:colId xmlns:a16="http://schemas.microsoft.com/office/drawing/2014/main" val="910199854"/>
                    </a:ext>
                  </a:extLst>
                </a:gridCol>
                <a:gridCol w="1984384">
                  <a:extLst>
                    <a:ext uri="{9D8B030D-6E8A-4147-A177-3AD203B41FA5}">
                      <a16:colId xmlns:a16="http://schemas.microsoft.com/office/drawing/2014/main" val="2981681790"/>
                    </a:ext>
                  </a:extLst>
                </a:gridCol>
                <a:gridCol w="1984384">
                  <a:extLst>
                    <a:ext uri="{9D8B030D-6E8A-4147-A177-3AD203B41FA5}">
                      <a16:colId xmlns:a16="http://schemas.microsoft.com/office/drawing/2014/main" val="1507770813"/>
                    </a:ext>
                  </a:extLst>
                </a:gridCol>
                <a:gridCol w="1984384">
                  <a:extLst>
                    <a:ext uri="{9D8B030D-6E8A-4147-A177-3AD203B41FA5}">
                      <a16:colId xmlns:a16="http://schemas.microsoft.com/office/drawing/2014/main" val="3357656199"/>
                    </a:ext>
                  </a:extLst>
                </a:gridCol>
                <a:gridCol w="1984384">
                  <a:extLst>
                    <a:ext uri="{9D8B030D-6E8A-4147-A177-3AD203B41FA5}">
                      <a16:colId xmlns:a16="http://schemas.microsoft.com/office/drawing/2014/main" val="1684622841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fr-GP" sz="1800" b="0" dirty="0">
                          <a:solidFill>
                            <a:schemeClr val="tx1"/>
                          </a:solidFill>
                          <a:latin typeface="+mj-lt"/>
                        </a:rPr>
                        <a:t>Nombres et calcul (suite)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GP" sz="1200" b="1" dirty="0"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GP" sz="1200" b="1" dirty="0"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GP" sz="1200" b="1" dirty="0"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GP" sz="1200" b="1" dirty="0"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5909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GP" sz="1200" b="1" dirty="0">
                          <a:solidFill>
                            <a:schemeClr val="bg1"/>
                          </a:solidFill>
                          <a:latin typeface="+mj-lt"/>
                        </a:rPr>
                        <a:t>PÉRIODE 1</a:t>
                      </a:r>
                    </a:p>
                  </a:txBody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GP" sz="1200" b="1" dirty="0">
                          <a:solidFill>
                            <a:schemeClr val="bg1"/>
                          </a:solidFill>
                          <a:latin typeface="+mj-lt"/>
                        </a:rPr>
                        <a:t>PÉRIODE 2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GP" sz="1200" b="1" dirty="0">
                          <a:solidFill>
                            <a:schemeClr val="bg1"/>
                          </a:solidFill>
                          <a:latin typeface="+mj-lt"/>
                        </a:rPr>
                        <a:t>PÉRIODE 3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GP" sz="1200" b="1" dirty="0">
                          <a:solidFill>
                            <a:schemeClr val="bg1"/>
                          </a:solidFill>
                          <a:latin typeface="+mj-lt"/>
                        </a:rPr>
                        <a:t>PÉRIODE 4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GP" sz="1200" b="1" dirty="0">
                          <a:solidFill>
                            <a:schemeClr val="bg1"/>
                          </a:solidFill>
                          <a:latin typeface="+mj-lt"/>
                        </a:rPr>
                        <a:t>PÉRIODE 5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0043538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r>
                        <a:rPr lang="fr-GP" sz="1200" b="1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j-lt"/>
                        </a:rPr>
                        <a:t>Calculer avec des nombres entiers et des nombres décimaux</a:t>
                      </a:r>
                    </a:p>
                  </a:txBody>
                  <a:tcPr>
                    <a:lnB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GP" sz="1200" dirty="0"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GP" sz="1200" dirty="0"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GP" sz="1200" dirty="0"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GP" sz="1200" dirty="0"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5733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200" b="1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Les additions et soustractions avec des nombres entiers</a:t>
                      </a:r>
                      <a:endParaRPr lang="fr-FR" sz="1200" b="1" dirty="0">
                        <a:effectLst/>
                        <a:latin typeface="+mj-lt"/>
                      </a:endParaRPr>
                    </a:p>
                    <a:p>
                      <a:endParaRPr lang="fr-FR" sz="6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Vérifier la vraisemblance d’un résultat en calculant l’ordre de grandeur d’une addition ou d’une soustraction </a:t>
                      </a:r>
                      <a:endParaRPr lang="fr-FR" sz="1200" b="0" dirty="0">
                        <a:effectLst/>
                        <a:latin typeface="+mj-lt"/>
                      </a:endParaRPr>
                    </a:p>
                    <a:p>
                      <a:endParaRPr lang="fr-FR" sz="6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Calculer en ligne des additions et des soustractions avec des nombres entiers </a:t>
                      </a:r>
                      <a:endParaRPr lang="fr-FR" sz="1200" b="0" dirty="0">
                        <a:effectLst/>
                        <a:latin typeface="+mj-lt"/>
                      </a:endParaRPr>
                    </a:p>
                    <a:p>
                      <a:endParaRPr lang="fr-FR" sz="6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Poser et calculer des additions et des soustractions avec des nombres entiers </a:t>
                      </a:r>
                      <a:endParaRPr lang="fr-FR" sz="1200" b="0" dirty="0">
                        <a:effectLst/>
                        <a:latin typeface="+mj-lt"/>
                      </a:endParaRPr>
                    </a:p>
                  </a:txBody>
                  <a:tcPr>
                    <a:lnR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Les multiplications avec des nombres entiers </a:t>
                      </a:r>
                      <a:endParaRPr lang="fr-FR" sz="1200" b="1" dirty="0">
                        <a:effectLst/>
                        <a:latin typeface="+mj-lt"/>
                      </a:endParaRPr>
                    </a:p>
                    <a:p>
                      <a:endParaRPr lang="fr-FR" sz="6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Vérifier la vraisemblance d’un résultat en calculant l’ordre de grandeur d’une multiplication </a:t>
                      </a:r>
                      <a:endParaRPr lang="fr-FR" sz="1200" dirty="0">
                        <a:effectLst/>
                        <a:latin typeface="+mj-lt"/>
                      </a:endParaRPr>
                    </a:p>
                    <a:p>
                      <a:endParaRPr lang="fr-FR" sz="6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Calculer en ligne des multiplications avec des nombres entiers </a:t>
                      </a:r>
                      <a:endParaRPr lang="fr-FR" sz="1200" dirty="0">
                        <a:effectLst/>
                        <a:latin typeface="+mj-lt"/>
                      </a:endParaRPr>
                    </a:p>
                    <a:p>
                      <a:endParaRPr lang="fr-FR" sz="6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Poser et calculer des multiplications avec des nombres entiers </a:t>
                      </a:r>
                      <a:endParaRPr lang="fr-FR" sz="1200" dirty="0">
                        <a:effectLst/>
                        <a:latin typeface="+mj-lt"/>
                      </a:endParaRPr>
                    </a:p>
                    <a:p>
                      <a:endParaRPr lang="fr-FR" sz="600" b="0" i="1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fr-FR" sz="1200" b="1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Multiples et diviseurs </a:t>
                      </a:r>
                      <a:endParaRPr lang="fr-FR" sz="1200" b="1" i="1" dirty="0">
                        <a:effectLst/>
                        <a:latin typeface="+mj-lt"/>
                      </a:endParaRPr>
                    </a:p>
                    <a:p>
                      <a:endParaRPr lang="fr-FR" sz="6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fr-FR" sz="12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Connaitre les multiples et les diviseurs d’un nombre 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fr-FR" sz="6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Connaitre les critères de divisibilité d’un nombre</a:t>
                      </a:r>
                      <a:endParaRPr lang="fr-FR" sz="12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fr-FR" sz="600" b="1" i="1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fr-FR" sz="1200" b="1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Les divisions avec des nombres entiers </a:t>
                      </a:r>
                      <a:endParaRPr lang="fr-FR" sz="1200" b="1" dirty="0">
                        <a:effectLst/>
                        <a:latin typeface="+mj-lt"/>
                      </a:endParaRPr>
                    </a:p>
                    <a:p>
                      <a:endParaRPr lang="fr-FR" sz="6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Calculer en ligne des divisions avec des nombres entiers </a:t>
                      </a:r>
                      <a:endParaRPr lang="fr-FR" sz="1200" dirty="0">
                        <a:effectLst/>
                        <a:latin typeface="+mj-lt"/>
                      </a:endParaRPr>
                    </a:p>
                    <a:p>
                      <a:endParaRPr lang="fr-FR" sz="6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Poser et calculer des divisions avec des nombres entiers (1 chiffre au diviseur) </a:t>
                      </a:r>
                      <a:endParaRPr lang="fr-FR" sz="1200" dirty="0">
                        <a:effectLst/>
                        <a:latin typeface="+mj-lt"/>
                      </a:endParaRPr>
                    </a:p>
                    <a:p>
                      <a:endParaRPr lang="fr-FR" sz="6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Poser et calculer des divisions avec des nombres entiers (2 chiffres au diviseur) </a:t>
                      </a:r>
                      <a:endParaRPr lang="fr-FR" sz="1200" dirty="0">
                        <a:effectLst/>
                        <a:latin typeface="+mj-lt"/>
                      </a:endParaRPr>
                    </a:p>
                    <a:p>
                      <a:pPr algn="ctr"/>
                      <a:endParaRPr lang="fr-FR" sz="1200" dirty="0">
                        <a:effectLst/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Les additions et soustractions avec des nombres décimaux </a:t>
                      </a:r>
                      <a:endParaRPr lang="fr-FR" sz="1200" b="1" dirty="0">
                        <a:effectLst/>
                        <a:latin typeface="+mj-lt"/>
                      </a:endParaRPr>
                    </a:p>
                    <a:p>
                      <a:endParaRPr lang="fr-FR" sz="6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Vérifier la vraisemblance d’un résultat en calculant l’ordre de grandeur d’une addition ou soustraction avec des nombres décimaux </a:t>
                      </a:r>
                      <a:endParaRPr lang="fr-FR" sz="1200" dirty="0">
                        <a:effectLst/>
                        <a:latin typeface="+mj-lt"/>
                      </a:endParaRPr>
                    </a:p>
                    <a:p>
                      <a:endParaRPr lang="fr-FR" sz="6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Calculer en ligne des additions et des soustractions avec des nombres décimaux </a:t>
                      </a:r>
                      <a:endParaRPr lang="fr-FR" sz="1200" dirty="0">
                        <a:effectLst/>
                        <a:latin typeface="+mj-lt"/>
                      </a:endParaRPr>
                    </a:p>
                    <a:p>
                      <a:endParaRPr lang="fr-FR" sz="6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Poser et calculer des additions et des soustractions avec des nombres décimaux </a:t>
                      </a:r>
                      <a:endParaRPr lang="fr-FR" sz="1200" dirty="0">
                        <a:effectLst/>
                        <a:latin typeface="+mj-lt"/>
                      </a:endParaRPr>
                    </a:p>
                    <a:p>
                      <a:endParaRPr lang="fr-GP" sz="1200" dirty="0"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Les multiplications et divisions d’un nombre décimal par un nombre entier </a:t>
                      </a:r>
                      <a:endParaRPr lang="fr-FR" sz="1200" b="1" dirty="0">
                        <a:effectLst/>
                        <a:latin typeface="+mj-lt"/>
                      </a:endParaRPr>
                    </a:p>
                    <a:p>
                      <a:endParaRPr lang="fr-FR" sz="6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Vérifier la vraisemblance d’un résultat en calculant l’ordre de grandeur d’une multiplication avec des nombres décimaux </a:t>
                      </a:r>
                      <a:endParaRPr lang="fr-FR" sz="1200" dirty="0">
                        <a:effectLst/>
                        <a:latin typeface="+mj-lt"/>
                      </a:endParaRPr>
                    </a:p>
                    <a:p>
                      <a:endParaRPr lang="fr-FR" sz="6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Calculer en ligne des multiplications et divisions d’un nombre décimal par un nombre entier </a:t>
                      </a:r>
                      <a:endParaRPr lang="fr-FR" sz="1200" dirty="0">
                        <a:effectLst/>
                        <a:latin typeface="+mj-lt"/>
                      </a:endParaRPr>
                    </a:p>
                    <a:p>
                      <a:endParaRPr lang="fr-FR" sz="6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Poser et calculer des multiplications et divisions d’un nombre décimal par un nombre entier </a:t>
                      </a:r>
                      <a:endParaRPr lang="fr-FR" sz="1200" dirty="0">
                        <a:effectLst/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3726762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+mj-lt"/>
                        </a:rPr>
                        <a:t>Résoudre des problèmes en utilisant des fractions, des nombres décimaux et le calcul</a:t>
                      </a:r>
                    </a:p>
                  </a:txBody>
                  <a:tcPr>
                    <a:lnT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fr-FR" sz="1200" dirty="0">
                        <a:effectLst/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dirty="0">
                        <a:effectLst/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GP" sz="1200" dirty="0"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sz="1200" dirty="0">
                        <a:effectLst/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00130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Résoudre des problèmes de composition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6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Résoudre des problèmes de transformation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6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Prélever des données numériques à partir d’un tableau </a:t>
                      </a:r>
                      <a:endParaRPr lang="fr-FR" sz="1200" dirty="0">
                        <a:effectLst/>
                        <a:latin typeface="+mj-lt"/>
                      </a:endParaRPr>
                    </a:p>
                    <a:p>
                      <a:endParaRPr lang="fr-FR" sz="6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Produire des tableaux organisant des données numériques </a:t>
                      </a:r>
                      <a:endParaRPr lang="fr-FR" sz="1200" dirty="0">
                        <a:effectLst/>
                        <a:latin typeface="+mj-lt"/>
                      </a:endParaRPr>
                    </a:p>
                  </a:txBody>
                  <a:tcPr>
                    <a:lnR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Résoudre des problèmes de comparaison (1)</a:t>
                      </a:r>
                    </a:p>
                    <a:p>
                      <a:pPr marL="171450" marR="0" lvl="0" indent="-17145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fr-FR" sz="6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Prélever des données numériques à partir d’un graphique simple </a:t>
                      </a:r>
                      <a:endParaRPr lang="fr-FR" sz="1200" dirty="0">
                        <a:effectLst/>
                        <a:latin typeface="+mj-lt"/>
                      </a:endParaRPr>
                    </a:p>
                    <a:p>
                      <a:endParaRPr lang="fr-FR" sz="6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Produire des graphiques simples organisant des données numériques </a:t>
                      </a:r>
                      <a:endParaRPr lang="fr-FR" sz="1200" dirty="0">
                        <a:effectLst/>
                        <a:latin typeface="+mj-lt"/>
                      </a:endParaRPr>
                    </a:p>
                    <a:p>
                      <a:pPr marL="171450" marR="0" lvl="0" indent="-17145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fr-FR" sz="12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dirty="0">
                          <a:effectLst/>
                          <a:latin typeface="+mj-lt"/>
                        </a:rPr>
                        <a:t>- Résoudre des problèmes de configuration rectangulaire et produit cartésien</a:t>
                      </a: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fr-GP" sz="1200" dirty="0">
                          <a:latin typeface="+mj-lt"/>
                        </a:rPr>
                        <a:t>- Résoudre des problèmes de multiplication</a:t>
                      </a:r>
                    </a:p>
                    <a:p>
                      <a:endParaRPr lang="fr-FR" sz="6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Reconnaitre des situations de proportionnalité </a:t>
                      </a:r>
                      <a:endParaRPr lang="fr-FR" sz="1200" dirty="0">
                        <a:effectLst/>
                        <a:latin typeface="+mj-lt"/>
                      </a:endParaRPr>
                    </a:p>
                    <a:p>
                      <a:endParaRPr lang="fr-FR" sz="6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Résoudre des problèmes de proportionnalité par la propriété de linéarité </a:t>
                      </a:r>
                      <a:endParaRPr lang="fr-FR" sz="1200" dirty="0">
                        <a:effectLst/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fr-FR" sz="1200" dirty="0">
                          <a:effectLst/>
                          <a:latin typeface="+mj-lt"/>
                        </a:rPr>
                        <a:t>- Résoudre des problèmes de division-</a:t>
                      </a:r>
                      <a:r>
                        <a:rPr lang="fr-FR" sz="1200" dirty="0" err="1">
                          <a:effectLst/>
                          <a:latin typeface="+mj-lt"/>
                        </a:rPr>
                        <a:t>quotition</a:t>
                      </a:r>
                      <a:r>
                        <a:rPr lang="fr-FR" sz="1200" dirty="0">
                          <a:effectLst/>
                          <a:latin typeface="+mj-lt"/>
                        </a:rPr>
                        <a:t>, division-partition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600" dirty="0">
                        <a:effectLst/>
                        <a:latin typeface="+mj-lt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effectLst/>
                          <a:latin typeface="+mj-lt"/>
                        </a:rPr>
                        <a:t>-</a:t>
                      </a:r>
                      <a:r>
                        <a:rPr lang="fr-FR" sz="12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Résoudre des problèmes de proportionnalité par le passage à l’unité</a:t>
                      </a:r>
                      <a:endParaRPr lang="fr-FR" sz="1200" dirty="0">
                        <a:effectLst/>
                        <a:latin typeface="+mj-lt"/>
                      </a:endParaRPr>
                    </a:p>
                    <a:p>
                      <a:pPr marL="0" indent="0">
                        <a:buFontTx/>
                        <a:buNone/>
                      </a:pPr>
                      <a:endParaRPr lang="fr-FR" sz="600" dirty="0">
                        <a:effectLst/>
                        <a:latin typeface="+mj-lt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effectLst/>
                          <a:latin typeface="+mj-lt"/>
                        </a:rPr>
                        <a:t>-</a:t>
                      </a:r>
                      <a:r>
                        <a:rPr lang="fr-FR" sz="12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Résoudre des problèmes de proportionnalité par la règle de trois </a:t>
                      </a:r>
                      <a:endParaRPr lang="fr-FR" sz="1200" dirty="0">
                        <a:effectLst/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3316516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1A0E3EDE-711E-CB44-AEDD-12B06F841B88}"/>
              </a:ext>
            </a:extLst>
          </p:cNvPr>
          <p:cNvSpPr txBox="1"/>
          <p:nvPr/>
        </p:nvSpPr>
        <p:spPr>
          <a:xfrm>
            <a:off x="9058032" y="7252976"/>
            <a:ext cx="163378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>
                <a:latin typeface="+mj-lt"/>
              </a:rPr>
              <a:t>m</a:t>
            </a:r>
            <a:r>
              <a:rPr lang="fr-GP" sz="1050" dirty="0">
                <a:latin typeface="+mj-lt"/>
              </a:rPr>
              <a:t>onpetitbazardeprof.com</a:t>
            </a:r>
          </a:p>
        </p:txBody>
      </p:sp>
    </p:spTree>
    <p:extLst>
      <p:ext uri="{BB962C8B-B14F-4D97-AF65-F5344CB8AC3E}">
        <p14:creationId xmlns:p14="http://schemas.microsoft.com/office/powerpoint/2010/main" val="8930322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DE97791-A337-034A-AF48-B00836658925}"/>
              </a:ext>
            </a:extLst>
          </p:cNvPr>
          <p:cNvSpPr/>
          <p:nvPr/>
        </p:nvSpPr>
        <p:spPr>
          <a:xfrm>
            <a:off x="0" y="7200193"/>
            <a:ext cx="10691814" cy="359482"/>
          </a:xfrm>
          <a:prstGeom prst="rect">
            <a:avLst/>
          </a:prstGeom>
          <a:solidFill>
            <a:srgbClr val="C3E686"/>
          </a:solidFill>
          <a:ln>
            <a:solidFill>
              <a:srgbClr val="C3E6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177D897-DA96-AA46-8824-84BC04A94A3F}"/>
              </a:ext>
            </a:extLst>
          </p:cNvPr>
          <p:cNvSpPr txBox="1"/>
          <p:nvPr/>
        </p:nvSpPr>
        <p:spPr>
          <a:xfrm>
            <a:off x="255040" y="89781"/>
            <a:ext cx="1018173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800" dirty="0">
                <a:latin typeface="Springwood Line DEMO" pitchFamily="2" charset="77"/>
              </a:rPr>
              <a:t>Programmations annuelles   </a:t>
            </a:r>
            <a:r>
              <a:rPr lang="fr-FR" sz="2800" dirty="0">
                <a:latin typeface="KG Second Chances Solid" panose="02000000000000000000" pitchFamily="2" charset="77"/>
              </a:rPr>
              <a:t>Mathématiques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B9D2AE36-7470-EB4C-8031-C5E40ABA58D2}"/>
              </a:ext>
            </a:extLst>
          </p:cNvPr>
          <p:cNvCxnSpPr>
            <a:cxnSpLocks/>
          </p:cNvCxnSpPr>
          <p:nvPr/>
        </p:nvCxnSpPr>
        <p:spPr>
          <a:xfrm rot="5400000">
            <a:off x="5345906" y="-4335851"/>
            <a:ext cx="0" cy="10181731"/>
          </a:xfrm>
          <a:prstGeom prst="line">
            <a:avLst/>
          </a:prstGeom>
          <a:ln w="60325">
            <a:solidFill>
              <a:srgbClr val="C3E6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leau 9">
            <a:extLst>
              <a:ext uri="{FF2B5EF4-FFF2-40B4-BE49-F238E27FC236}">
                <a16:creationId xmlns:a16="http://schemas.microsoft.com/office/drawing/2014/main" id="{2EC30883-5EA7-754A-86CA-C40D743CD540}"/>
              </a:ext>
            </a:extLst>
          </p:cNvPr>
          <p:cNvGraphicFramePr>
            <a:graphicFrameLocks noGrp="1"/>
          </p:cNvGraphicFramePr>
          <p:nvPr/>
        </p:nvGraphicFramePr>
        <p:xfrm>
          <a:off x="384945" y="862319"/>
          <a:ext cx="9921920" cy="621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4384">
                  <a:extLst>
                    <a:ext uri="{9D8B030D-6E8A-4147-A177-3AD203B41FA5}">
                      <a16:colId xmlns:a16="http://schemas.microsoft.com/office/drawing/2014/main" val="910199854"/>
                    </a:ext>
                  </a:extLst>
                </a:gridCol>
                <a:gridCol w="1984384">
                  <a:extLst>
                    <a:ext uri="{9D8B030D-6E8A-4147-A177-3AD203B41FA5}">
                      <a16:colId xmlns:a16="http://schemas.microsoft.com/office/drawing/2014/main" val="2981681790"/>
                    </a:ext>
                  </a:extLst>
                </a:gridCol>
                <a:gridCol w="1984384">
                  <a:extLst>
                    <a:ext uri="{9D8B030D-6E8A-4147-A177-3AD203B41FA5}">
                      <a16:colId xmlns:a16="http://schemas.microsoft.com/office/drawing/2014/main" val="1507770813"/>
                    </a:ext>
                  </a:extLst>
                </a:gridCol>
                <a:gridCol w="1984384">
                  <a:extLst>
                    <a:ext uri="{9D8B030D-6E8A-4147-A177-3AD203B41FA5}">
                      <a16:colId xmlns:a16="http://schemas.microsoft.com/office/drawing/2014/main" val="3357656199"/>
                    </a:ext>
                  </a:extLst>
                </a:gridCol>
                <a:gridCol w="1984384">
                  <a:extLst>
                    <a:ext uri="{9D8B030D-6E8A-4147-A177-3AD203B41FA5}">
                      <a16:colId xmlns:a16="http://schemas.microsoft.com/office/drawing/2014/main" val="1684622841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fr-GP" sz="1800" b="0" dirty="0">
                          <a:solidFill>
                            <a:schemeClr val="tx1"/>
                          </a:solidFill>
                          <a:latin typeface="+mj-lt"/>
                        </a:rPr>
                        <a:t>Espace et géométrie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GP" sz="1200" b="1" dirty="0"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GP" sz="1200" b="1" dirty="0"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GP" sz="1200" b="1" dirty="0"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GP" sz="1200" b="1" dirty="0"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5909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GP" sz="1200" b="1" dirty="0">
                          <a:solidFill>
                            <a:schemeClr val="bg1"/>
                          </a:solidFill>
                          <a:latin typeface="+mj-lt"/>
                        </a:rPr>
                        <a:t>PÉRIODE 1</a:t>
                      </a:r>
                    </a:p>
                  </a:txBody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GP" sz="1200" b="1" dirty="0">
                          <a:solidFill>
                            <a:schemeClr val="bg1"/>
                          </a:solidFill>
                          <a:latin typeface="+mj-lt"/>
                        </a:rPr>
                        <a:t>PÉRIODE 2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GP" sz="1200" b="1" dirty="0">
                          <a:solidFill>
                            <a:schemeClr val="bg1"/>
                          </a:solidFill>
                          <a:latin typeface="+mj-lt"/>
                        </a:rPr>
                        <a:t>PÉRIODE 3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GP" sz="1200" b="1" dirty="0">
                          <a:solidFill>
                            <a:schemeClr val="bg1"/>
                          </a:solidFill>
                          <a:latin typeface="+mj-lt"/>
                        </a:rPr>
                        <a:t>PÉRIODE 4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GP" sz="1200" b="1" dirty="0">
                          <a:solidFill>
                            <a:schemeClr val="bg1"/>
                          </a:solidFill>
                          <a:latin typeface="+mj-lt"/>
                        </a:rPr>
                        <a:t>PÉRIODE 5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0043538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Reconnaitre, nommer, décrire, reproduire, représenter, construire quelques solides et figures géométriques </a:t>
                      </a:r>
                      <a:endParaRPr lang="fr-FR" sz="1200" b="1" dirty="0"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>
                    <a:lnB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GP" sz="1200" dirty="0"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GP" sz="1200" dirty="0"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GP" sz="1200" dirty="0"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GP" sz="1200" dirty="0"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5733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200" b="1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Le vocabulaire et les outils de la géométrie </a:t>
                      </a:r>
                    </a:p>
                    <a:p>
                      <a:pPr algn="ctr"/>
                      <a:endParaRPr lang="fr-FR" sz="600" dirty="0">
                        <a:effectLst/>
                        <a:latin typeface="+mj-lt"/>
                      </a:endParaRPr>
                    </a:p>
                    <a:p>
                      <a:r>
                        <a:rPr lang="fr-FR" sz="12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Connaitre le vocabulaire de la géométrie </a:t>
                      </a:r>
                      <a:endParaRPr lang="fr-FR" sz="1200" dirty="0">
                        <a:effectLst/>
                        <a:latin typeface="+mj-lt"/>
                      </a:endParaRPr>
                    </a:p>
                    <a:p>
                      <a:endParaRPr lang="fr-FR" sz="6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Connaitre le codage de la géométrie </a:t>
                      </a:r>
                      <a:endParaRPr lang="fr-FR" sz="1200" dirty="0">
                        <a:effectLst/>
                        <a:latin typeface="+mj-lt"/>
                      </a:endParaRPr>
                    </a:p>
                    <a:p>
                      <a:endParaRPr lang="fr-FR" sz="6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Connaitre les outils de la géométrie </a:t>
                      </a:r>
                      <a:endParaRPr lang="fr-FR" sz="1200" dirty="0">
                        <a:effectLst/>
                        <a:latin typeface="+mj-lt"/>
                      </a:endParaRPr>
                    </a:p>
                  </a:txBody>
                  <a:tcPr>
                    <a:lnR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Les polygones </a:t>
                      </a:r>
                    </a:p>
                    <a:p>
                      <a:pPr algn="ctr"/>
                      <a:endParaRPr lang="fr-FR" sz="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Reconnaitre des polygones </a:t>
                      </a:r>
                      <a:endParaRPr lang="fr-FR" sz="12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endParaRPr lang="fr-FR" sz="6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Identifier des familles de polygones </a:t>
                      </a:r>
                      <a:endParaRPr lang="fr-FR" sz="12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endParaRPr lang="fr-FR" sz="6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fr-FR" sz="12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Décrire des polygones</a:t>
                      </a:r>
                      <a:endParaRPr lang="fr-FR" sz="6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Tx/>
                        <a:buChar char="-"/>
                      </a:pPr>
                      <a:endParaRPr lang="fr-FR" sz="6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Construire des polygones </a:t>
                      </a:r>
                      <a:endParaRPr lang="fr-FR" sz="12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fr-FR" sz="600" b="1" i="1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fr-FR" sz="1200" b="1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Les cercles </a:t>
                      </a:r>
                      <a:endParaRPr lang="fr-FR" sz="1200" b="1" dirty="0">
                        <a:effectLst/>
                        <a:latin typeface="+mj-lt"/>
                      </a:endParaRPr>
                    </a:p>
                    <a:p>
                      <a:endParaRPr lang="fr-FR" sz="6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Connaitre le vocabulaire associé aux cercles : cercle, diamètre, rayon, centre </a:t>
                      </a:r>
                      <a:endParaRPr lang="fr-FR" sz="1200" dirty="0">
                        <a:effectLst/>
                        <a:latin typeface="+mj-lt"/>
                      </a:endParaRPr>
                    </a:p>
                    <a:p>
                      <a:endParaRPr lang="fr-FR" sz="6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Décrire des cercles </a:t>
                      </a:r>
                      <a:endParaRPr lang="fr-FR" sz="1200" dirty="0">
                        <a:effectLst/>
                        <a:latin typeface="+mj-lt"/>
                      </a:endParaRPr>
                    </a:p>
                    <a:p>
                      <a:endParaRPr lang="fr-FR" sz="6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Reproduire et construire des cercles </a:t>
                      </a:r>
                      <a:endParaRPr lang="fr-FR" sz="1200" dirty="0">
                        <a:effectLst/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Les triangles particuliers </a:t>
                      </a:r>
                      <a:endParaRPr lang="fr-FR" sz="1200" b="1" dirty="0">
                        <a:effectLst/>
                        <a:latin typeface="+mj-lt"/>
                      </a:endParaRPr>
                    </a:p>
                    <a:p>
                      <a:endParaRPr lang="fr-FR" sz="6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Reconnaitre des triangles </a:t>
                      </a:r>
                      <a:endParaRPr lang="fr-FR" sz="1200" dirty="0">
                        <a:effectLst/>
                        <a:latin typeface="+mj-lt"/>
                      </a:endParaRPr>
                    </a:p>
                    <a:p>
                      <a:endParaRPr lang="fr-FR" sz="6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Identifier les propriétés des </a:t>
                      </a:r>
                    </a:p>
                    <a:p>
                      <a:r>
                        <a:rPr lang="fr-FR" sz="12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triangles particuliers </a:t>
                      </a:r>
                      <a:endParaRPr lang="fr-FR" sz="1200" dirty="0">
                        <a:effectLst/>
                        <a:latin typeface="+mj-lt"/>
                      </a:endParaRPr>
                    </a:p>
                    <a:p>
                      <a:endParaRPr lang="fr-FR" sz="6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Reproduire des triangles particuliers </a:t>
                      </a:r>
                      <a:endParaRPr lang="fr-FR" sz="1200" dirty="0">
                        <a:effectLst/>
                        <a:latin typeface="+mj-lt"/>
                      </a:endParaRPr>
                    </a:p>
                    <a:p>
                      <a:endParaRPr lang="fr-FR" sz="6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Construire des triangles particuliers </a:t>
                      </a:r>
                      <a:endParaRPr lang="fr-FR" sz="1200" dirty="0">
                        <a:effectLst/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Les quadrilatères particuliers </a:t>
                      </a:r>
                      <a:endParaRPr lang="fr-FR" sz="1200" b="1" dirty="0">
                        <a:effectLst/>
                        <a:latin typeface="+mj-lt"/>
                      </a:endParaRPr>
                    </a:p>
                    <a:p>
                      <a:endParaRPr lang="fr-FR" sz="6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Reconnaitre des quadrilatères </a:t>
                      </a:r>
                      <a:endParaRPr lang="fr-FR" sz="1200" dirty="0">
                        <a:effectLst/>
                        <a:latin typeface="+mj-lt"/>
                      </a:endParaRPr>
                    </a:p>
                    <a:p>
                      <a:endParaRPr lang="fr-FR" sz="6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Identifier les propriétés des quadrilatères particuliers </a:t>
                      </a:r>
                      <a:endParaRPr lang="fr-FR" sz="1200" dirty="0">
                        <a:effectLst/>
                        <a:latin typeface="+mj-lt"/>
                      </a:endParaRPr>
                    </a:p>
                    <a:p>
                      <a:endParaRPr lang="fr-FR" sz="6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Tracer des quadrilatères particuliers : carré, losange, rectangle </a:t>
                      </a:r>
                      <a:endParaRPr lang="fr-FR" sz="1200" dirty="0">
                        <a:effectLst/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Les figures complexes </a:t>
                      </a:r>
                      <a:endParaRPr lang="fr-FR" sz="1200" b="1" dirty="0">
                        <a:effectLst/>
                        <a:latin typeface="+mj-lt"/>
                      </a:endParaRPr>
                    </a:p>
                    <a:p>
                      <a:endParaRPr lang="fr-FR" sz="6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Décomposer des figures complexes </a:t>
                      </a:r>
                      <a:endParaRPr lang="fr-FR" sz="1200" dirty="0">
                        <a:effectLst/>
                        <a:latin typeface="+mj-lt"/>
                      </a:endParaRPr>
                    </a:p>
                    <a:p>
                      <a:endParaRPr lang="fr-FR" sz="6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Reproduire des figures complexes </a:t>
                      </a:r>
                      <a:endParaRPr lang="fr-FR" sz="1200" dirty="0">
                        <a:effectLst/>
                        <a:latin typeface="+mj-lt"/>
                      </a:endParaRPr>
                    </a:p>
                    <a:p>
                      <a:endParaRPr lang="fr-FR" sz="600" b="0" i="1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fr-FR" sz="1200" b="1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Les programmes de construction </a:t>
                      </a:r>
                      <a:endParaRPr lang="fr-FR" sz="1200" b="1" dirty="0">
                        <a:effectLst/>
                        <a:latin typeface="+mj-lt"/>
                      </a:endParaRPr>
                    </a:p>
                    <a:p>
                      <a:endParaRPr lang="fr-FR" sz="6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Associer une figure et un programme de construction </a:t>
                      </a:r>
                      <a:endParaRPr lang="fr-FR" sz="1200" dirty="0">
                        <a:effectLst/>
                        <a:latin typeface="+mj-lt"/>
                      </a:endParaRPr>
                    </a:p>
                    <a:p>
                      <a:endParaRPr lang="fr-FR" sz="6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Suivre un programme de construction </a:t>
                      </a:r>
                      <a:endParaRPr lang="fr-FR" sz="1200" dirty="0">
                        <a:effectLst/>
                        <a:latin typeface="+mj-lt"/>
                      </a:endParaRPr>
                    </a:p>
                    <a:p>
                      <a:endParaRPr lang="fr-FR" sz="6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Compléter ou rédiger un programme de construction </a:t>
                      </a:r>
                      <a:endParaRPr lang="fr-FR" sz="1200" dirty="0">
                        <a:effectLst/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3726762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Reconnaitre et utiliser quelques relations géométriques </a:t>
                      </a:r>
                      <a:endParaRPr lang="fr-FR" sz="1200" b="1" dirty="0"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>
                    <a:lnT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endParaRPr lang="fr-FR" sz="1200" kern="1200" dirty="0">
                        <a:solidFill>
                          <a:schemeClr val="dk1"/>
                        </a:solidFill>
                        <a:effectLst/>
                        <a:highlight>
                          <a:srgbClr val="FFFF00"/>
                        </a:highlight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dirty="0">
                        <a:effectLst/>
                        <a:highlight>
                          <a:srgbClr val="FFFF00"/>
                        </a:highlight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GP" sz="1200" dirty="0">
                        <a:highlight>
                          <a:srgbClr val="FFFF00"/>
                        </a:highlight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GP" sz="1200" dirty="0">
                        <a:highlight>
                          <a:srgbClr val="FFFF00"/>
                        </a:highlight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63126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200" b="1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Les droites perpendiculaires et parallèles </a:t>
                      </a:r>
                      <a:endParaRPr lang="fr-FR" sz="1200" b="1" dirty="0">
                        <a:effectLst/>
                        <a:latin typeface="+mj-lt"/>
                      </a:endParaRPr>
                    </a:p>
                    <a:p>
                      <a:endParaRPr lang="fr-FR" sz="6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Reconnaitre des droites perpendiculaires </a:t>
                      </a:r>
                      <a:endParaRPr lang="fr-FR" sz="1200" dirty="0">
                        <a:effectLst/>
                        <a:latin typeface="+mj-lt"/>
                      </a:endParaRPr>
                    </a:p>
                    <a:p>
                      <a:endParaRPr lang="fr-FR" sz="6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Reconnaitre des droites parallèles </a:t>
                      </a:r>
                      <a:endParaRPr lang="fr-FR" sz="1200" dirty="0">
                        <a:effectLst/>
                        <a:latin typeface="+mj-lt"/>
                      </a:endParaRPr>
                    </a:p>
                    <a:p>
                      <a:endParaRPr lang="fr-FR" sz="6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Tracer des droites perpendiculaires </a:t>
                      </a:r>
                      <a:r>
                        <a:rPr lang="fr-FR" sz="1200" dirty="0">
                          <a:effectLst/>
                          <a:latin typeface="+mj-lt"/>
                        </a:rPr>
                        <a:t>et </a:t>
                      </a:r>
                      <a:r>
                        <a:rPr lang="fr-FR" sz="12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parallèles </a:t>
                      </a:r>
                      <a:endParaRPr lang="fr-FR" sz="1200" dirty="0">
                        <a:effectLst/>
                        <a:latin typeface="+mj-lt"/>
                      </a:endParaRPr>
                    </a:p>
                  </a:txBody>
                  <a:tcPr>
                    <a:lnR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00"/>
                        </a:spcAft>
                      </a:pPr>
                      <a:endParaRPr lang="fr-FR" sz="1200" kern="1200" dirty="0">
                        <a:solidFill>
                          <a:schemeClr val="dk1"/>
                        </a:solidFill>
                        <a:effectLst/>
                        <a:highlight>
                          <a:srgbClr val="FFFF00"/>
                        </a:highlight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La symétrie axiale </a:t>
                      </a:r>
                      <a:endParaRPr lang="fr-FR" sz="1200" b="1" dirty="0">
                        <a:effectLst/>
                        <a:latin typeface="+mj-lt"/>
                      </a:endParaRPr>
                    </a:p>
                    <a:p>
                      <a:endParaRPr lang="fr-FR" sz="6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Identifier l’axe de symétrie d’une figure </a:t>
                      </a:r>
                      <a:endParaRPr lang="fr-FR" sz="1200" dirty="0">
                        <a:effectLst/>
                        <a:latin typeface="+mj-lt"/>
                      </a:endParaRPr>
                    </a:p>
                    <a:p>
                      <a:endParaRPr lang="fr-FR" sz="6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Tracer l’axe de symétrie d’une figure </a:t>
                      </a:r>
                      <a:endParaRPr lang="fr-FR" sz="1200" dirty="0">
                        <a:effectLst/>
                        <a:latin typeface="+mj-lt"/>
                      </a:endParaRPr>
                    </a:p>
                    <a:p>
                      <a:endParaRPr lang="fr-FR" sz="6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Construire le symétrique d’une figure </a:t>
                      </a:r>
                      <a:endParaRPr lang="fr-FR" sz="1200" dirty="0">
                        <a:effectLst/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GP" sz="1200" dirty="0">
                        <a:highlight>
                          <a:srgbClr val="FFFF00"/>
                        </a:highlight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GP" sz="1200" dirty="0">
                        <a:highlight>
                          <a:srgbClr val="FFFF00"/>
                        </a:highlight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1101602"/>
                  </a:ext>
                </a:extLst>
              </a:tr>
            </a:tbl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710993F3-8877-AB4E-9DF7-CCAF9A6CDB1E}"/>
              </a:ext>
            </a:extLst>
          </p:cNvPr>
          <p:cNvSpPr txBox="1"/>
          <p:nvPr/>
        </p:nvSpPr>
        <p:spPr>
          <a:xfrm>
            <a:off x="9058032" y="7252976"/>
            <a:ext cx="163378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>
                <a:latin typeface="+mj-lt"/>
              </a:rPr>
              <a:t>m</a:t>
            </a:r>
            <a:r>
              <a:rPr lang="fr-GP" sz="1050" dirty="0">
                <a:latin typeface="+mj-lt"/>
              </a:rPr>
              <a:t>onpetitbazardeprof.com</a:t>
            </a:r>
          </a:p>
        </p:txBody>
      </p:sp>
    </p:spTree>
    <p:extLst>
      <p:ext uri="{BB962C8B-B14F-4D97-AF65-F5344CB8AC3E}">
        <p14:creationId xmlns:p14="http://schemas.microsoft.com/office/powerpoint/2010/main" val="41925630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DE97791-A337-034A-AF48-B00836658925}"/>
              </a:ext>
            </a:extLst>
          </p:cNvPr>
          <p:cNvSpPr/>
          <p:nvPr/>
        </p:nvSpPr>
        <p:spPr>
          <a:xfrm>
            <a:off x="0" y="7200193"/>
            <a:ext cx="10691814" cy="359482"/>
          </a:xfrm>
          <a:prstGeom prst="rect">
            <a:avLst/>
          </a:prstGeom>
          <a:solidFill>
            <a:srgbClr val="C3E686"/>
          </a:solidFill>
          <a:ln>
            <a:solidFill>
              <a:srgbClr val="C3E6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177D897-DA96-AA46-8824-84BC04A94A3F}"/>
              </a:ext>
            </a:extLst>
          </p:cNvPr>
          <p:cNvSpPr txBox="1"/>
          <p:nvPr/>
        </p:nvSpPr>
        <p:spPr>
          <a:xfrm>
            <a:off x="255040" y="89781"/>
            <a:ext cx="1018173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800" dirty="0">
                <a:latin typeface="Springwood Line DEMO" pitchFamily="2" charset="77"/>
              </a:rPr>
              <a:t>Programmations annuelles   </a:t>
            </a:r>
            <a:r>
              <a:rPr lang="fr-FR" sz="2800" dirty="0">
                <a:latin typeface="KG Second Chances Solid" panose="02000000000000000000" pitchFamily="2" charset="77"/>
              </a:rPr>
              <a:t>Mathématiques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B9D2AE36-7470-EB4C-8031-C5E40ABA58D2}"/>
              </a:ext>
            </a:extLst>
          </p:cNvPr>
          <p:cNvCxnSpPr>
            <a:cxnSpLocks/>
          </p:cNvCxnSpPr>
          <p:nvPr/>
        </p:nvCxnSpPr>
        <p:spPr>
          <a:xfrm rot="5400000">
            <a:off x="5345906" y="-4335851"/>
            <a:ext cx="0" cy="10181731"/>
          </a:xfrm>
          <a:prstGeom prst="line">
            <a:avLst/>
          </a:prstGeom>
          <a:ln w="60325">
            <a:solidFill>
              <a:srgbClr val="C3E6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leau 9">
            <a:extLst>
              <a:ext uri="{FF2B5EF4-FFF2-40B4-BE49-F238E27FC236}">
                <a16:creationId xmlns:a16="http://schemas.microsoft.com/office/drawing/2014/main" id="{2EC30883-5EA7-754A-86CA-C40D743CD540}"/>
              </a:ext>
            </a:extLst>
          </p:cNvPr>
          <p:cNvGraphicFramePr>
            <a:graphicFrameLocks noGrp="1"/>
          </p:cNvGraphicFramePr>
          <p:nvPr/>
        </p:nvGraphicFramePr>
        <p:xfrm>
          <a:off x="384945" y="862319"/>
          <a:ext cx="9921920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4384">
                  <a:extLst>
                    <a:ext uri="{9D8B030D-6E8A-4147-A177-3AD203B41FA5}">
                      <a16:colId xmlns:a16="http://schemas.microsoft.com/office/drawing/2014/main" val="910199854"/>
                    </a:ext>
                  </a:extLst>
                </a:gridCol>
                <a:gridCol w="1984384">
                  <a:extLst>
                    <a:ext uri="{9D8B030D-6E8A-4147-A177-3AD203B41FA5}">
                      <a16:colId xmlns:a16="http://schemas.microsoft.com/office/drawing/2014/main" val="2981681790"/>
                    </a:ext>
                  </a:extLst>
                </a:gridCol>
                <a:gridCol w="1984384">
                  <a:extLst>
                    <a:ext uri="{9D8B030D-6E8A-4147-A177-3AD203B41FA5}">
                      <a16:colId xmlns:a16="http://schemas.microsoft.com/office/drawing/2014/main" val="1507770813"/>
                    </a:ext>
                  </a:extLst>
                </a:gridCol>
                <a:gridCol w="1984384">
                  <a:extLst>
                    <a:ext uri="{9D8B030D-6E8A-4147-A177-3AD203B41FA5}">
                      <a16:colId xmlns:a16="http://schemas.microsoft.com/office/drawing/2014/main" val="3357656199"/>
                    </a:ext>
                  </a:extLst>
                </a:gridCol>
                <a:gridCol w="1984384">
                  <a:extLst>
                    <a:ext uri="{9D8B030D-6E8A-4147-A177-3AD203B41FA5}">
                      <a16:colId xmlns:a16="http://schemas.microsoft.com/office/drawing/2014/main" val="1684622841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fr-GP" sz="1800" b="0" dirty="0">
                          <a:solidFill>
                            <a:schemeClr val="tx1"/>
                          </a:solidFill>
                          <a:latin typeface="+mj-lt"/>
                        </a:rPr>
                        <a:t>Grandeurs et mesures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GP" sz="1200" b="1" dirty="0"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GP" sz="1200" b="1" dirty="0"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GP" sz="1200" b="1" dirty="0"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GP" sz="1200" b="1" dirty="0"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5909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GP" sz="1200" b="1" dirty="0">
                          <a:solidFill>
                            <a:schemeClr val="bg1"/>
                          </a:solidFill>
                          <a:latin typeface="+mj-lt"/>
                        </a:rPr>
                        <a:t>PÉRIODE 1</a:t>
                      </a:r>
                    </a:p>
                  </a:txBody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GP" sz="1200" b="1" dirty="0">
                          <a:solidFill>
                            <a:schemeClr val="bg1"/>
                          </a:solidFill>
                          <a:latin typeface="+mj-lt"/>
                        </a:rPr>
                        <a:t>PÉRIODE 2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GP" sz="1200" b="1" dirty="0">
                          <a:solidFill>
                            <a:schemeClr val="bg1"/>
                          </a:solidFill>
                          <a:latin typeface="+mj-lt"/>
                        </a:rPr>
                        <a:t>PÉRIODE 3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GP" sz="1200" b="1" dirty="0">
                          <a:solidFill>
                            <a:schemeClr val="bg1"/>
                          </a:solidFill>
                          <a:latin typeface="+mj-lt"/>
                        </a:rPr>
                        <a:t>PÉRIODE 4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GP" sz="1200" b="1" dirty="0">
                          <a:solidFill>
                            <a:schemeClr val="bg1"/>
                          </a:solidFill>
                          <a:latin typeface="+mj-lt"/>
                        </a:rPr>
                        <a:t>PÉRIODE 5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0043538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chemeClr val="bg2">
                              <a:lumMod val="90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Comparer, estimer, mesurer des grandeurs géométriques avec des nombres entiers et des nombres décimaux : longueur (périmètre), aire, volume, angle. Utiliser le lexique, les unités, les instruments de mesures spécifiques de ces grandeurs </a:t>
                      </a:r>
                      <a:endParaRPr lang="fr-FR" sz="1200" b="1" dirty="0">
                        <a:solidFill>
                          <a:schemeClr val="bg2">
                            <a:lumMod val="9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>
                    <a:lnB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GP" sz="1200" dirty="0"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GP" sz="1200" dirty="0"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GP" sz="1200" dirty="0"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GP" sz="1200" dirty="0"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5733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200" b="1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Les mesures de longueurs </a:t>
                      </a:r>
                      <a:endParaRPr lang="fr-FR" sz="1200" b="1" dirty="0">
                        <a:effectLst/>
                        <a:latin typeface="+mj-lt"/>
                      </a:endParaRPr>
                    </a:p>
                    <a:p>
                      <a:endParaRPr lang="fr-FR" sz="6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Connaitre les unités de longueurs et leurs équivalences </a:t>
                      </a:r>
                      <a:endParaRPr lang="fr-FR" sz="1200" dirty="0">
                        <a:effectLst/>
                        <a:latin typeface="+mj-lt"/>
                      </a:endParaRPr>
                    </a:p>
                    <a:p>
                      <a:endParaRPr lang="fr-FR" sz="6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Estimer les unités de longueurs </a:t>
                      </a:r>
                      <a:endParaRPr lang="fr-FR" sz="1200" dirty="0">
                        <a:effectLst/>
                        <a:latin typeface="+mj-lt"/>
                      </a:endParaRPr>
                    </a:p>
                    <a:p>
                      <a:endParaRPr lang="fr-FR" sz="6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Calculer avec des longueurs</a:t>
                      </a:r>
                      <a:br>
                        <a:rPr lang="fr-FR" sz="12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endParaRPr lang="fr-FR" sz="6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fr-FR" sz="12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Convertir des longueurs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fr-FR" sz="6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fr-FR" sz="12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Comparer des longueurs </a:t>
                      </a:r>
                      <a:endParaRPr lang="fr-FR" sz="1200" dirty="0">
                        <a:effectLst/>
                        <a:latin typeface="+mj-lt"/>
                      </a:endParaRPr>
                    </a:p>
                    <a:p>
                      <a:pPr algn="ctr"/>
                      <a:endParaRPr lang="fr-FR" sz="600" b="0" i="1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fr-FR" sz="1200" b="1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Les périmètres </a:t>
                      </a:r>
                      <a:endParaRPr lang="fr-FR" sz="1200" b="1" dirty="0">
                        <a:effectLst/>
                        <a:latin typeface="+mj-lt"/>
                      </a:endParaRPr>
                    </a:p>
                    <a:p>
                      <a:endParaRPr lang="fr-FR" sz="6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Mesurer et calculer des périmètres </a:t>
                      </a:r>
                      <a:endParaRPr lang="fr-FR" sz="1200" dirty="0">
                        <a:effectLst/>
                        <a:latin typeface="+mj-lt"/>
                      </a:endParaRPr>
                    </a:p>
                    <a:p>
                      <a:endParaRPr lang="fr-FR" sz="6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Comparer des périmètres </a:t>
                      </a:r>
                      <a:endParaRPr lang="fr-FR" sz="1200" dirty="0">
                        <a:effectLst/>
                        <a:latin typeface="+mj-lt"/>
                      </a:endParaRPr>
                    </a:p>
                    <a:p>
                      <a:endParaRPr lang="fr-FR" sz="6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Tracer des polygones en fonction de leur périmètre </a:t>
                      </a:r>
                      <a:endParaRPr lang="fr-FR" sz="1200" dirty="0">
                        <a:effectLst/>
                        <a:latin typeface="+mj-lt"/>
                      </a:endParaRPr>
                    </a:p>
                    <a:p>
                      <a:endParaRPr lang="fr-FR" sz="6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Utiliser des formules pour calculer le périmètre du carré et du rectangle</a:t>
                      </a:r>
                      <a:endParaRPr lang="fr-FR" sz="1200" dirty="0">
                        <a:effectLst/>
                        <a:latin typeface="+mj-lt"/>
                      </a:endParaRPr>
                    </a:p>
                  </a:txBody>
                  <a:tcPr>
                    <a:lnR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Les mesures de durées </a:t>
                      </a:r>
                      <a:endParaRPr lang="fr-FR" sz="1200" b="1" dirty="0">
                        <a:effectLst/>
                        <a:latin typeface="+mj-lt"/>
                      </a:endParaRPr>
                    </a:p>
                    <a:p>
                      <a:endParaRPr lang="fr-FR" sz="6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Connaitre les unités de durées et leurs équivalences </a:t>
                      </a:r>
                      <a:endParaRPr lang="fr-FR" sz="1200" dirty="0">
                        <a:effectLst/>
                        <a:latin typeface="+mj-lt"/>
                      </a:endParaRPr>
                    </a:p>
                    <a:p>
                      <a:endParaRPr lang="fr-FR" sz="6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Lire l’heure </a:t>
                      </a:r>
                      <a:endParaRPr lang="fr-FR" sz="1200" dirty="0">
                        <a:effectLst/>
                        <a:latin typeface="+mj-lt"/>
                      </a:endParaRPr>
                    </a:p>
                    <a:p>
                      <a:endParaRPr lang="fr-FR" sz="6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Convertir les unités de durées </a:t>
                      </a:r>
                      <a:endParaRPr lang="fr-FR" sz="1200" dirty="0">
                        <a:effectLst/>
                        <a:latin typeface="+mj-lt"/>
                      </a:endParaRPr>
                    </a:p>
                    <a:p>
                      <a:endParaRPr lang="fr-FR" sz="6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Calculer avec des durées </a:t>
                      </a:r>
                      <a:endParaRPr lang="fr-FR" sz="1200" dirty="0">
                        <a:effectLst/>
                        <a:latin typeface="+mj-lt"/>
                      </a:endParaRPr>
                    </a:p>
                    <a:p>
                      <a:endParaRPr lang="fr-FR" sz="6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Déterminer un instant à partir de la connaissance d’un instant et d’une durée </a:t>
                      </a:r>
                      <a:endParaRPr lang="fr-FR" sz="1200" dirty="0">
                        <a:effectLst/>
                        <a:latin typeface="+mj-lt"/>
                      </a:endParaRPr>
                    </a:p>
                    <a:p>
                      <a:endParaRPr lang="fr-FR" sz="6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Calculer la durée écoulée entre deux instants donnés </a:t>
                      </a:r>
                      <a:endParaRPr lang="fr-FR" sz="1200" dirty="0">
                        <a:effectLst/>
                        <a:latin typeface="+mj-lt"/>
                      </a:endParaRPr>
                    </a:p>
                    <a:p>
                      <a:pPr algn="ctr"/>
                      <a:endParaRPr lang="fr-FR" sz="1200" dirty="0">
                        <a:effectLst/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i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Les angles </a:t>
                      </a:r>
                      <a:endParaRPr lang="fr-FR" sz="1200" b="1" dirty="0">
                        <a:effectLst/>
                        <a:latin typeface="+mj-lt"/>
                      </a:endParaRPr>
                    </a:p>
                    <a:p>
                      <a:endParaRPr lang="fr-FR" sz="6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Identifier des angles dans une figure géométrique </a:t>
                      </a:r>
                      <a:endParaRPr lang="fr-FR" sz="1200" dirty="0">
                        <a:effectLst/>
                        <a:latin typeface="+mj-lt"/>
                      </a:endParaRPr>
                    </a:p>
                    <a:p>
                      <a:endParaRPr lang="fr-FR" sz="6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Estimer puis vérifier, en utilisant l’équerre, qu'un angle est droit, aigu ou obtus </a:t>
                      </a:r>
                      <a:endParaRPr lang="fr-FR" sz="1200" dirty="0">
                        <a:effectLst/>
                        <a:latin typeface="+mj-lt"/>
                      </a:endParaRPr>
                    </a:p>
                    <a:p>
                      <a:endParaRPr lang="fr-FR" sz="6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Comparer des angles en ayant recours ou non à leur mesure par superposition avec un calque </a:t>
                      </a:r>
                      <a:endParaRPr lang="fr-FR" sz="1200" dirty="0">
                        <a:effectLst/>
                        <a:latin typeface="+mj-lt"/>
                      </a:endParaRPr>
                    </a:p>
                    <a:p>
                      <a:endParaRPr lang="fr-FR" sz="600" b="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Reproduire des angles </a:t>
                      </a:r>
                      <a:endParaRPr lang="fr-FR" sz="1200" dirty="0">
                        <a:effectLst/>
                        <a:latin typeface="+mj-lt"/>
                      </a:endParaRPr>
                    </a:p>
                    <a:p>
                      <a:pPr algn="ctr"/>
                      <a:endParaRPr lang="fr-FR" sz="1200" dirty="0">
                        <a:effectLst/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2550" algn="ct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lang="fr-FR" sz="1200" b="1" i="1" spc="15" dirty="0">
                          <a:latin typeface="+mj-lt"/>
                          <a:cs typeface="Calibri Light"/>
                        </a:rPr>
                        <a:t>Les</a:t>
                      </a:r>
                      <a:r>
                        <a:rPr lang="fr-FR" sz="1200" b="1" i="1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lang="fr-FR" sz="1200" b="1" i="1" spc="15" dirty="0">
                          <a:latin typeface="+mj-lt"/>
                          <a:cs typeface="Calibri Light"/>
                        </a:rPr>
                        <a:t>mesures</a:t>
                      </a:r>
                      <a:r>
                        <a:rPr lang="fr-FR" sz="1200" b="1" i="1" spc="5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lang="fr-FR" sz="1200" b="1" i="1" spc="20" dirty="0">
                          <a:latin typeface="+mj-lt"/>
                          <a:cs typeface="Calibri Light"/>
                        </a:rPr>
                        <a:t>de</a:t>
                      </a:r>
                      <a:r>
                        <a:rPr lang="fr-FR" sz="1200" b="1" i="1" spc="5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lang="fr-FR" sz="1200" b="1" i="1" spc="15" dirty="0">
                          <a:latin typeface="+mj-lt"/>
                          <a:cs typeface="Calibri Light"/>
                        </a:rPr>
                        <a:t>contenances</a:t>
                      </a:r>
                      <a:endParaRPr lang="fr-FR" sz="1200" b="1" dirty="0">
                        <a:latin typeface="+mj-lt"/>
                        <a:cs typeface="Calibri Light"/>
                      </a:endParaRPr>
                    </a:p>
                    <a:p>
                      <a:pPr marL="12700" marR="448945">
                        <a:lnSpc>
                          <a:spcPts val="1390"/>
                        </a:lnSpc>
                        <a:spcBef>
                          <a:spcPts val="570"/>
                        </a:spcBef>
                        <a:buChar char="-"/>
                        <a:tabLst>
                          <a:tab pos="93980" algn="l"/>
                        </a:tabLst>
                      </a:pPr>
                      <a:r>
                        <a:rPr lang="fr-FR" sz="1200" spc="-5" dirty="0">
                          <a:latin typeface="+mj-lt"/>
                          <a:cs typeface="Calibri Light"/>
                        </a:rPr>
                        <a:t> Estimer</a:t>
                      </a:r>
                      <a:r>
                        <a:rPr lang="fr-FR" sz="1200" spc="-30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lang="fr-FR" sz="1200" spc="-5" dirty="0">
                          <a:latin typeface="+mj-lt"/>
                          <a:cs typeface="Calibri Light"/>
                        </a:rPr>
                        <a:t>les</a:t>
                      </a:r>
                      <a:r>
                        <a:rPr lang="fr-FR" sz="1200" spc="-30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lang="fr-FR" sz="1200" spc="-5" dirty="0">
                          <a:latin typeface="+mj-lt"/>
                          <a:cs typeface="Calibri Light"/>
                        </a:rPr>
                        <a:t>unités</a:t>
                      </a:r>
                      <a:r>
                        <a:rPr lang="fr-FR" sz="1200" spc="-30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lang="fr-FR" sz="1200" dirty="0">
                          <a:latin typeface="+mj-lt"/>
                          <a:cs typeface="Calibri Light"/>
                        </a:rPr>
                        <a:t>de </a:t>
                      </a:r>
                      <a:r>
                        <a:rPr lang="fr-FR" sz="1200" spc="-254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lang="fr-FR" sz="1200" spc="-10" dirty="0">
                          <a:latin typeface="+mj-lt"/>
                          <a:cs typeface="Calibri Light"/>
                        </a:rPr>
                        <a:t>contenance</a:t>
                      </a:r>
                      <a:endParaRPr lang="fr-FR" sz="1200" dirty="0">
                        <a:latin typeface="+mj-lt"/>
                        <a:cs typeface="Calibri Light"/>
                      </a:endParaRPr>
                    </a:p>
                    <a:p>
                      <a:pPr marL="93345" indent="-81280">
                        <a:lnSpc>
                          <a:spcPct val="100000"/>
                        </a:lnSpc>
                        <a:spcBef>
                          <a:spcPts val="325"/>
                        </a:spcBef>
                        <a:buChar char="-"/>
                        <a:tabLst>
                          <a:tab pos="93980" algn="l"/>
                        </a:tabLst>
                      </a:pPr>
                      <a:r>
                        <a:rPr lang="fr-FR" sz="1200" spc="-10" dirty="0">
                          <a:latin typeface="+mj-lt"/>
                          <a:cs typeface="Calibri Light"/>
                        </a:rPr>
                        <a:t>Mesurer </a:t>
                      </a:r>
                      <a:r>
                        <a:rPr lang="fr-FR" sz="1200" spc="-5" dirty="0">
                          <a:latin typeface="+mj-lt"/>
                          <a:cs typeface="Calibri Light"/>
                        </a:rPr>
                        <a:t>des</a:t>
                      </a:r>
                      <a:r>
                        <a:rPr lang="fr-FR" sz="1200" spc="-10" dirty="0">
                          <a:latin typeface="+mj-lt"/>
                          <a:cs typeface="Calibri Light"/>
                        </a:rPr>
                        <a:t> contenances</a:t>
                      </a:r>
                      <a:endParaRPr lang="fr-FR" sz="1200" dirty="0">
                        <a:latin typeface="+mj-lt"/>
                        <a:cs typeface="Calibri Light"/>
                      </a:endParaRPr>
                    </a:p>
                    <a:p>
                      <a:pPr marL="93345" indent="-81280">
                        <a:lnSpc>
                          <a:spcPct val="100000"/>
                        </a:lnSpc>
                        <a:spcBef>
                          <a:spcPts val="455"/>
                        </a:spcBef>
                        <a:buChar char="-"/>
                        <a:tabLst>
                          <a:tab pos="93980" algn="l"/>
                        </a:tabLst>
                      </a:pPr>
                      <a:r>
                        <a:rPr lang="fr-FR" sz="1200" spc="-10" dirty="0">
                          <a:latin typeface="+mj-lt"/>
                          <a:cs typeface="Calibri Light"/>
                        </a:rPr>
                        <a:t>Convertir </a:t>
                      </a:r>
                      <a:r>
                        <a:rPr lang="fr-FR" sz="1200" spc="-5" dirty="0">
                          <a:latin typeface="+mj-lt"/>
                          <a:cs typeface="Calibri Light"/>
                        </a:rPr>
                        <a:t>des</a:t>
                      </a:r>
                      <a:r>
                        <a:rPr lang="fr-FR" sz="1200" spc="-10" dirty="0">
                          <a:latin typeface="+mj-lt"/>
                          <a:cs typeface="Calibri Light"/>
                        </a:rPr>
                        <a:t> contenances</a:t>
                      </a:r>
                      <a:endParaRPr lang="fr-FR" sz="1200" dirty="0">
                        <a:latin typeface="+mj-lt"/>
                        <a:cs typeface="Calibri Light"/>
                      </a:endParaRPr>
                    </a:p>
                    <a:p>
                      <a:pPr marL="93345" indent="-81280">
                        <a:lnSpc>
                          <a:spcPct val="100000"/>
                        </a:lnSpc>
                        <a:spcBef>
                          <a:spcPts val="360"/>
                        </a:spcBef>
                        <a:buChar char="-"/>
                        <a:tabLst>
                          <a:tab pos="93980" algn="l"/>
                        </a:tabLst>
                      </a:pPr>
                      <a:r>
                        <a:rPr lang="fr-FR" sz="1200" spc="-10" dirty="0">
                          <a:latin typeface="+mj-lt"/>
                          <a:cs typeface="Calibri Light"/>
                        </a:rPr>
                        <a:t>Comparer </a:t>
                      </a:r>
                      <a:r>
                        <a:rPr lang="fr-FR" sz="1200" spc="-5" dirty="0">
                          <a:latin typeface="+mj-lt"/>
                          <a:cs typeface="Calibri Light"/>
                        </a:rPr>
                        <a:t>des </a:t>
                      </a:r>
                      <a:r>
                        <a:rPr lang="fr-FR" sz="1200" spc="-10" dirty="0">
                          <a:latin typeface="+mj-lt"/>
                          <a:cs typeface="Calibri Light"/>
                        </a:rPr>
                        <a:t>contenances</a:t>
                      </a:r>
                      <a:endParaRPr lang="fr-FR" sz="1200" dirty="0">
                        <a:latin typeface="+mj-lt"/>
                        <a:cs typeface="Calibri Light"/>
                      </a:endParaRPr>
                    </a:p>
                    <a:p>
                      <a:pPr marL="12700" marR="665480">
                        <a:lnSpc>
                          <a:spcPts val="1420"/>
                        </a:lnSpc>
                        <a:spcBef>
                          <a:spcPts val="520"/>
                        </a:spcBef>
                        <a:buChar char="-"/>
                        <a:tabLst>
                          <a:tab pos="93980" algn="l"/>
                        </a:tabLst>
                      </a:pPr>
                      <a:r>
                        <a:rPr lang="fr-FR" sz="1200" spc="-5" dirty="0">
                          <a:latin typeface="+mj-lt"/>
                          <a:cs typeface="Calibri Light"/>
                        </a:rPr>
                        <a:t> Calculer</a:t>
                      </a:r>
                      <a:r>
                        <a:rPr lang="fr-FR" sz="1200" spc="-35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lang="fr-FR" sz="1200" spc="-15" dirty="0">
                          <a:latin typeface="+mj-lt"/>
                          <a:cs typeface="Calibri Light"/>
                        </a:rPr>
                        <a:t>avec</a:t>
                      </a:r>
                      <a:r>
                        <a:rPr lang="fr-FR" sz="1200" spc="-35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lang="fr-FR" sz="1200" spc="-5" dirty="0">
                          <a:latin typeface="+mj-lt"/>
                          <a:cs typeface="Calibri Light"/>
                        </a:rPr>
                        <a:t>des </a:t>
                      </a:r>
                      <a:r>
                        <a:rPr lang="fr-FR" sz="1200" spc="-260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lang="fr-FR" sz="1200" spc="-10" dirty="0">
                          <a:latin typeface="+mj-lt"/>
                          <a:cs typeface="Calibri Light"/>
                        </a:rPr>
                        <a:t>contenances</a:t>
                      </a:r>
                      <a:endParaRPr lang="fr-FR" sz="1200" dirty="0">
                        <a:latin typeface="+mj-lt"/>
                        <a:cs typeface="Calibri Light"/>
                      </a:endParaRPr>
                    </a:p>
                    <a:p>
                      <a:pPr algn="ctr"/>
                      <a:endParaRPr lang="fr-FR" sz="1200" dirty="0">
                        <a:effectLst/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57505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lang="fr-FR" sz="1200" b="1" i="1" spc="15" dirty="0">
                          <a:latin typeface="+mj-lt"/>
                          <a:cs typeface="Calibri Light"/>
                        </a:rPr>
                        <a:t>Les</a:t>
                      </a:r>
                      <a:r>
                        <a:rPr lang="fr-FR" sz="1200" b="1" i="1" spc="-5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lang="fr-FR" sz="1200" b="1" i="1" spc="15" dirty="0">
                          <a:latin typeface="+mj-lt"/>
                          <a:cs typeface="Calibri Light"/>
                        </a:rPr>
                        <a:t>mesures</a:t>
                      </a:r>
                      <a:r>
                        <a:rPr lang="fr-FR" sz="1200" b="1" i="1" dirty="0">
                          <a:latin typeface="+mj-lt"/>
                          <a:cs typeface="Calibri Light"/>
                        </a:rPr>
                        <a:t> d’aires</a:t>
                      </a:r>
                      <a:endParaRPr lang="fr-FR" sz="1200" b="1" dirty="0">
                        <a:latin typeface="+mj-lt"/>
                        <a:cs typeface="Calibri Light"/>
                      </a:endParaRPr>
                    </a:p>
                    <a:p>
                      <a:pPr marL="12700" marR="337185" algn="l">
                        <a:lnSpc>
                          <a:spcPts val="1390"/>
                        </a:lnSpc>
                        <a:spcBef>
                          <a:spcPts val="570"/>
                        </a:spcBef>
                        <a:buChar char="-"/>
                        <a:tabLst>
                          <a:tab pos="93980" algn="l"/>
                        </a:tabLst>
                      </a:pPr>
                      <a:r>
                        <a:rPr lang="fr-FR" sz="1200" spc="-5" dirty="0">
                          <a:latin typeface="Calibri Light"/>
                          <a:cs typeface="Calibri Light"/>
                        </a:rPr>
                        <a:t> Distinguer </a:t>
                      </a:r>
                      <a:r>
                        <a:rPr lang="fr-FR" sz="1200" spc="-25" dirty="0">
                          <a:latin typeface="Calibri Light"/>
                          <a:cs typeface="Calibri Light"/>
                        </a:rPr>
                        <a:t>l’aire </a:t>
                      </a:r>
                      <a:r>
                        <a:rPr lang="fr-FR" sz="1200" spc="-10" dirty="0">
                          <a:latin typeface="Calibri Light"/>
                          <a:cs typeface="Calibri Light"/>
                        </a:rPr>
                        <a:t>et </a:t>
                      </a:r>
                      <a:r>
                        <a:rPr lang="fr-FR" sz="1200" spc="-5" dirty="0">
                          <a:latin typeface="Calibri Light"/>
                          <a:cs typeface="Calibri Light"/>
                        </a:rPr>
                        <a:t>le </a:t>
                      </a:r>
                      <a:r>
                        <a:rPr lang="fr-FR" sz="1200" spc="-26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lang="fr-FR" sz="1200" spc="-10" dirty="0">
                          <a:latin typeface="Calibri Light"/>
                          <a:cs typeface="Calibri Light"/>
                        </a:rPr>
                        <a:t>périmètre</a:t>
                      </a:r>
                      <a:endParaRPr lang="fr-FR" sz="1200" dirty="0">
                        <a:latin typeface="Calibri Light"/>
                        <a:cs typeface="Calibri Light"/>
                      </a:endParaRPr>
                    </a:p>
                    <a:p>
                      <a:pPr marL="12700" marR="60960" algn="l">
                        <a:lnSpc>
                          <a:spcPct val="105000"/>
                        </a:lnSpc>
                        <a:spcBef>
                          <a:spcPts val="254"/>
                        </a:spcBef>
                        <a:buChar char="-"/>
                        <a:tabLst>
                          <a:tab pos="93980" algn="l"/>
                        </a:tabLst>
                      </a:pPr>
                      <a:r>
                        <a:rPr lang="fr-FR" sz="1200" spc="-10" dirty="0">
                          <a:latin typeface="Calibri Light"/>
                          <a:cs typeface="Calibri Light"/>
                        </a:rPr>
                        <a:t> Déterminer </a:t>
                      </a:r>
                      <a:r>
                        <a:rPr lang="fr-FR" sz="1200" spc="-5" dirty="0">
                          <a:latin typeface="Calibri Light"/>
                          <a:cs typeface="Calibri Light"/>
                        </a:rPr>
                        <a:t>la </a:t>
                      </a:r>
                      <a:r>
                        <a:rPr lang="fr-FR" sz="1200" spc="-10" dirty="0">
                          <a:latin typeface="Calibri Light"/>
                          <a:cs typeface="Calibri Light"/>
                        </a:rPr>
                        <a:t>mesure </a:t>
                      </a:r>
                      <a:r>
                        <a:rPr lang="fr-FR" sz="1200" dirty="0">
                          <a:latin typeface="Calibri Light"/>
                          <a:cs typeface="Calibri Light"/>
                        </a:rPr>
                        <a:t>de </a:t>
                      </a:r>
                      <a:r>
                        <a:rPr lang="fr-FR" sz="1200" spc="-26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lang="fr-FR" sz="1200" spc="-25" dirty="0">
                          <a:latin typeface="Calibri Light"/>
                          <a:cs typeface="Calibri Light"/>
                        </a:rPr>
                        <a:t>l’aire</a:t>
                      </a:r>
                      <a:r>
                        <a:rPr lang="fr-FR" sz="1200" spc="-10" dirty="0">
                          <a:latin typeface="Calibri Light"/>
                          <a:cs typeface="Calibri Light"/>
                        </a:rPr>
                        <a:t> d’une surface</a:t>
                      </a:r>
                      <a:endParaRPr lang="fr-FR" sz="1200" dirty="0">
                        <a:latin typeface="Calibri Light"/>
                        <a:cs typeface="Calibri Light"/>
                      </a:endParaRPr>
                    </a:p>
                    <a:p>
                      <a:pPr marL="12700" marR="51435" algn="l">
                        <a:lnSpc>
                          <a:spcPct val="100800"/>
                        </a:lnSpc>
                        <a:spcBef>
                          <a:spcPts val="320"/>
                        </a:spcBef>
                        <a:buChar char="-"/>
                        <a:tabLst>
                          <a:tab pos="93980" algn="l"/>
                        </a:tabLst>
                      </a:pPr>
                      <a:r>
                        <a:rPr lang="fr-FR" sz="1200" spc="-20" dirty="0">
                          <a:latin typeface="Calibri Light"/>
                          <a:cs typeface="Calibri Light"/>
                        </a:rPr>
                        <a:t> Comparer, </a:t>
                      </a:r>
                      <a:r>
                        <a:rPr lang="fr-FR" sz="1200" spc="-25" dirty="0">
                          <a:latin typeface="Calibri Light"/>
                          <a:cs typeface="Calibri Light"/>
                        </a:rPr>
                        <a:t>ranger, </a:t>
                      </a:r>
                      <a:r>
                        <a:rPr lang="fr-FR" sz="1200" spc="-5" dirty="0">
                          <a:latin typeface="Calibri Light"/>
                          <a:cs typeface="Calibri Light"/>
                        </a:rPr>
                        <a:t>classer </a:t>
                      </a:r>
                      <a:r>
                        <a:rPr lang="fr-FR" sz="1200" spc="-26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lang="fr-FR" sz="1200" spc="-5" dirty="0">
                          <a:latin typeface="Calibri Light"/>
                          <a:cs typeface="Calibri Light"/>
                        </a:rPr>
                        <a:t>des</a:t>
                      </a:r>
                      <a:r>
                        <a:rPr lang="fr-FR" sz="1200" spc="-10" dirty="0">
                          <a:latin typeface="Calibri Light"/>
                          <a:cs typeface="Calibri Light"/>
                        </a:rPr>
                        <a:t> surfaces</a:t>
                      </a:r>
                      <a:r>
                        <a:rPr lang="fr-FR" sz="1200" spc="-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lang="fr-FR" sz="1200" spc="-10" dirty="0">
                          <a:latin typeface="Calibri Light"/>
                          <a:cs typeface="Calibri Light"/>
                        </a:rPr>
                        <a:t>suivant</a:t>
                      </a:r>
                      <a:r>
                        <a:rPr lang="fr-FR" sz="1200" spc="-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lang="fr-FR" sz="1200" spc="-10" dirty="0">
                          <a:latin typeface="Calibri Light"/>
                          <a:cs typeface="Calibri Light"/>
                        </a:rPr>
                        <a:t>leurs </a:t>
                      </a:r>
                      <a:r>
                        <a:rPr lang="fr-FR" sz="1200" spc="-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lang="fr-FR" sz="1200" spc="-10" dirty="0">
                          <a:latin typeface="Calibri Light"/>
                          <a:cs typeface="Calibri Light"/>
                        </a:rPr>
                        <a:t>aires</a:t>
                      </a:r>
                      <a:endParaRPr lang="fr-FR" sz="1200" dirty="0">
                        <a:latin typeface="Calibri Light"/>
                        <a:cs typeface="Calibri Light"/>
                      </a:endParaRPr>
                    </a:p>
                    <a:p>
                      <a:pPr marL="12700" marR="5080" algn="l">
                        <a:lnSpc>
                          <a:spcPct val="100800"/>
                        </a:lnSpc>
                        <a:spcBef>
                          <a:spcPts val="350"/>
                        </a:spcBef>
                        <a:buChar char="-"/>
                        <a:tabLst>
                          <a:tab pos="93980" algn="l"/>
                        </a:tabLst>
                      </a:pPr>
                      <a:r>
                        <a:rPr lang="fr-FR" sz="1200" spc="-5" dirty="0">
                          <a:latin typeface="Calibri Light"/>
                          <a:cs typeface="Calibri Light"/>
                        </a:rPr>
                        <a:t> Utiliser des </a:t>
                      </a:r>
                      <a:r>
                        <a:rPr lang="fr-FR" sz="1200" spc="-10" dirty="0">
                          <a:latin typeface="Calibri Light"/>
                          <a:cs typeface="Calibri Light"/>
                        </a:rPr>
                        <a:t>formules </a:t>
                      </a:r>
                      <a:r>
                        <a:rPr lang="fr-FR" sz="1200" spc="-5" dirty="0">
                          <a:latin typeface="Calibri Light"/>
                          <a:cs typeface="Calibri Light"/>
                        </a:rPr>
                        <a:t>pour </a:t>
                      </a:r>
                      <a:r>
                        <a:rPr lang="fr-FR" sz="1200" spc="-26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lang="fr-FR" sz="1200" spc="-5" dirty="0">
                          <a:latin typeface="Calibri Light"/>
                          <a:cs typeface="Calibri Light"/>
                        </a:rPr>
                        <a:t>calculer </a:t>
                      </a:r>
                      <a:r>
                        <a:rPr lang="fr-FR" sz="1200" spc="-25" dirty="0">
                          <a:latin typeface="Calibri Light"/>
                          <a:cs typeface="Calibri Light"/>
                        </a:rPr>
                        <a:t>l’aire </a:t>
                      </a:r>
                      <a:r>
                        <a:rPr lang="fr-FR" sz="1200" spc="-10" dirty="0">
                          <a:latin typeface="Calibri Light"/>
                          <a:cs typeface="Calibri Light"/>
                        </a:rPr>
                        <a:t>d’un carré </a:t>
                      </a:r>
                      <a:r>
                        <a:rPr lang="fr-FR" sz="1200" spc="-5" dirty="0">
                          <a:latin typeface="Calibri Light"/>
                          <a:cs typeface="Calibri Light"/>
                        </a:rPr>
                        <a:t>ou </a:t>
                      </a:r>
                      <a:r>
                        <a:rPr lang="fr-FR" sz="1200" spc="-26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lang="fr-FR" sz="1200" spc="-10" dirty="0">
                          <a:latin typeface="Calibri Light"/>
                          <a:cs typeface="Calibri Light"/>
                        </a:rPr>
                        <a:t>d’un</a:t>
                      </a:r>
                      <a:r>
                        <a:rPr lang="fr-FR" sz="120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lang="fr-FR" sz="1200" spc="-10" dirty="0">
                          <a:latin typeface="Calibri Light"/>
                          <a:cs typeface="Calibri Light"/>
                        </a:rPr>
                        <a:t>rectangle</a:t>
                      </a:r>
                      <a:endParaRPr lang="fr-FR" sz="1200" dirty="0">
                        <a:latin typeface="Calibri Light"/>
                        <a:cs typeface="Calibri Light"/>
                      </a:endParaRPr>
                    </a:p>
                    <a:p>
                      <a:pPr marL="93345" indent="-81280" algn="l">
                        <a:lnSpc>
                          <a:spcPct val="100000"/>
                        </a:lnSpc>
                        <a:spcBef>
                          <a:spcPts val="455"/>
                        </a:spcBef>
                        <a:buChar char="-"/>
                        <a:tabLst>
                          <a:tab pos="93980" algn="l"/>
                        </a:tabLst>
                      </a:pPr>
                      <a:r>
                        <a:rPr lang="fr-FR" sz="1200" spc="-10" dirty="0">
                          <a:latin typeface="Calibri Light"/>
                          <a:cs typeface="Calibri Light"/>
                        </a:rPr>
                        <a:t>Convertir</a:t>
                      </a:r>
                      <a:r>
                        <a:rPr lang="fr-FR" sz="1200" spc="-2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lang="fr-FR" sz="1200" spc="-5" dirty="0">
                          <a:latin typeface="Calibri Light"/>
                          <a:cs typeface="Calibri Light"/>
                        </a:rPr>
                        <a:t>des</a:t>
                      </a:r>
                      <a:r>
                        <a:rPr lang="fr-FR" sz="1200" spc="-1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lang="fr-FR" sz="1200" spc="-10" dirty="0">
                          <a:latin typeface="Calibri Light"/>
                          <a:cs typeface="Calibri Light"/>
                        </a:rPr>
                        <a:t>aires</a:t>
                      </a:r>
                      <a:endParaRPr lang="fr-FR" sz="1200" dirty="0">
                        <a:latin typeface="Calibri Light"/>
                        <a:cs typeface="Calibri Light"/>
                      </a:endParaRPr>
                    </a:p>
                    <a:p>
                      <a:pPr algn="ctr"/>
                      <a:endParaRPr lang="fr-FR" sz="1200" dirty="0">
                        <a:effectLst/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3726762"/>
                  </a:ext>
                </a:extLst>
              </a:tr>
            </a:tbl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688DF276-C4C3-184E-A0CA-6C2107C91FEF}"/>
              </a:ext>
            </a:extLst>
          </p:cNvPr>
          <p:cNvSpPr txBox="1"/>
          <p:nvPr/>
        </p:nvSpPr>
        <p:spPr>
          <a:xfrm>
            <a:off x="9058032" y="7252976"/>
            <a:ext cx="163378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>
                <a:latin typeface="+mj-lt"/>
              </a:rPr>
              <a:t>m</a:t>
            </a:r>
            <a:r>
              <a:rPr lang="fr-GP" sz="1050" dirty="0">
                <a:latin typeface="+mj-lt"/>
              </a:rPr>
              <a:t>onpetitbazardeprof.com</a:t>
            </a:r>
          </a:p>
        </p:txBody>
      </p:sp>
    </p:spTree>
    <p:extLst>
      <p:ext uri="{BB962C8B-B14F-4D97-AF65-F5344CB8AC3E}">
        <p14:creationId xmlns:p14="http://schemas.microsoft.com/office/powerpoint/2010/main" val="3886821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DE97791-A337-034A-AF48-B00836658925}"/>
              </a:ext>
            </a:extLst>
          </p:cNvPr>
          <p:cNvSpPr/>
          <p:nvPr/>
        </p:nvSpPr>
        <p:spPr>
          <a:xfrm>
            <a:off x="0" y="7200193"/>
            <a:ext cx="10691814" cy="359482"/>
          </a:xfrm>
          <a:prstGeom prst="rect">
            <a:avLst/>
          </a:prstGeom>
          <a:solidFill>
            <a:srgbClr val="C3E686"/>
          </a:solidFill>
          <a:ln>
            <a:solidFill>
              <a:srgbClr val="C3E6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177D897-DA96-AA46-8824-84BC04A94A3F}"/>
              </a:ext>
            </a:extLst>
          </p:cNvPr>
          <p:cNvSpPr txBox="1"/>
          <p:nvPr/>
        </p:nvSpPr>
        <p:spPr>
          <a:xfrm>
            <a:off x="255040" y="89781"/>
            <a:ext cx="1018173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800" dirty="0">
                <a:latin typeface="Springwood Line DEMO" pitchFamily="2" charset="77"/>
              </a:rPr>
              <a:t>Programmations annuelles           </a:t>
            </a:r>
            <a:r>
              <a:rPr lang="fr-FR" sz="2800" dirty="0">
                <a:latin typeface="KG Second Chances Solid" panose="02000000000000000000" pitchFamily="2" charset="77"/>
              </a:rPr>
              <a:t>Français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B9D2AE36-7470-EB4C-8031-C5E40ABA58D2}"/>
              </a:ext>
            </a:extLst>
          </p:cNvPr>
          <p:cNvCxnSpPr>
            <a:cxnSpLocks/>
          </p:cNvCxnSpPr>
          <p:nvPr/>
        </p:nvCxnSpPr>
        <p:spPr>
          <a:xfrm rot="5400000">
            <a:off x="5345906" y="-4335851"/>
            <a:ext cx="0" cy="10181731"/>
          </a:xfrm>
          <a:prstGeom prst="line">
            <a:avLst/>
          </a:prstGeom>
          <a:ln w="60325">
            <a:solidFill>
              <a:srgbClr val="C3E6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ct 3">
            <a:extLst>
              <a:ext uri="{FF2B5EF4-FFF2-40B4-BE49-F238E27FC236}">
                <a16:creationId xmlns:a16="http://schemas.microsoft.com/office/drawing/2014/main" id="{85B1277E-2B1B-6540-B5F5-0A974481C6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1919386"/>
              </p:ext>
            </p:extLst>
          </p:nvPr>
        </p:nvGraphicFramePr>
        <p:xfrm>
          <a:off x="245586" y="846656"/>
          <a:ext cx="10200637" cy="600006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44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07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97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07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44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3311"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latin typeface="+mj-lt"/>
                          <a:cs typeface="Calibri Light"/>
                        </a:rPr>
                        <a:t>Écriture</a:t>
                      </a:r>
                      <a:endParaRPr sz="1800" dirty="0">
                        <a:solidFill>
                          <a:schemeClr val="tx1"/>
                        </a:solidFill>
                        <a:latin typeface="+mj-lt"/>
                        <a:cs typeface="Calibri Light"/>
                      </a:endParaRPr>
                    </a:p>
                  </a:txBody>
                  <a:tcPr marL="0" marR="0" marT="3619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endParaRPr sz="1150">
                        <a:latin typeface="Calibri Light"/>
                        <a:cs typeface="Calibri Light"/>
                      </a:endParaRPr>
                    </a:p>
                  </a:txBody>
                  <a:tcPr marL="0" marR="0" marT="36195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B0D2F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endParaRPr sz="1150">
                        <a:latin typeface="Calibri Light"/>
                        <a:cs typeface="Calibri Light"/>
                      </a:endParaRPr>
                    </a:p>
                  </a:txBody>
                  <a:tcPr marL="0" marR="0" marT="36195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B0D2F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endParaRPr sz="1150">
                        <a:latin typeface="Calibri Light"/>
                        <a:cs typeface="Calibri Light"/>
                      </a:endParaRPr>
                    </a:p>
                  </a:txBody>
                  <a:tcPr marL="0" marR="0" marT="36195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B0D2F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endParaRPr sz="1150" dirty="0">
                        <a:latin typeface="Calibri Light"/>
                        <a:cs typeface="Calibri Light"/>
                      </a:endParaRPr>
                    </a:p>
                  </a:txBody>
                  <a:tcPr marL="0" marR="0" marT="36195" marB="0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B0D2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8760057"/>
                  </a:ext>
                </a:extLst>
              </a:tr>
              <a:tr h="27385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150" spc="2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PÉRIODE</a:t>
                      </a:r>
                      <a:r>
                        <a:rPr sz="1150" spc="-2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50" spc="2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1</a:t>
                      </a:r>
                      <a:endParaRPr sz="1150" dirty="0">
                        <a:latin typeface="Calibri Light"/>
                        <a:cs typeface="Calibri Light"/>
                      </a:endParaRPr>
                    </a:p>
                  </a:txBody>
                  <a:tcPr marL="0" marR="0" marT="3619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150" spc="2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PÉRIODE</a:t>
                      </a:r>
                      <a:r>
                        <a:rPr sz="1150" spc="-2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50" spc="2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2</a:t>
                      </a:r>
                      <a:endParaRPr sz="1150">
                        <a:latin typeface="Calibri Light"/>
                        <a:cs typeface="Calibri Light"/>
                      </a:endParaRPr>
                    </a:p>
                  </a:txBody>
                  <a:tcPr marL="0" marR="0" marT="36195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150" spc="2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PÉRIODE</a:t>
                      </a:r>
                      <a:r>
                        <a:rPr sz="1150" spc="-2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50" spc="2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3</a:t>
                      </a:r>
                      <a:endParaRPr sz="1150">
                        <a:latin typeface="Calibri Light"/>
                        <a:cs typeface="Calibri Light"/>
                      </a:endParaRPr>
                    </a:p>
                  </a:txBody>
                  <a:tcPr marL="0" marR="0" marT="36195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150" spc="2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PÉRIODE</a:t>
                      </a:r>
                      <a:r>
                        <a:rPr sz="1150" spc="-2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50" spc="2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4</a:t>
                      </a:r>
                      <a:endParaRPr sz="1150">
                        <a:latin typeface="Calibri Light"/>
                        <a:cs typeface="Calibri Light"/>
                      </a:endParaRPr>
                    </a:p>
                  </a:txBody>
                  <a:tcPr marL="0" marR="0" marT="36195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CECE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150" spc="2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PÉRIODE</a:t>
                      </a:r>
                      <a:r>
                        <a:rPr sz="1150" spc="-20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150" spc="25" dirty="0">
                          <a:solidFill>
                            <a:srgbClr val="FFFFFF"/>
                          </a:solidFill>
                          <a:latin typeface="Calibri Light"/>
                          <a:cs typeface="Calibri Light"/>
                        </a:rPr>
                        <a:t>5</a:t>
                      </a:r>
                      <a:endParaRPr sz="1150" dirty="0">
                        <a:latin typeface="Calibri Light"/>
                        <a:cs typeface="Calibri Light"/>
                      </a:endParaRPr>
                    </a:p>
                  </a:txBody>
                  <a:tcPr marL="0" marR="0" marT="36195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1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305">
                <a:tc gridSpan="5"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200" b="1" spc="10" dirty="0">
                          <a:solidFill>
                            <a:srgbClr val="A6A6A6"/>
                          </a:solidFill>
                          <a:latin typeface="+mj-lt"/>
                          <a:cs typeface="Calibri Light"/>
                        </a:rPr>
                        <a:t>Écrire</a:t>
                      </a:r>
                      <a:r>
                        <a:rPr sz="1200" b="1" spc="5" dirty="0">
                          <a:solidFill>
                            <a:srgbClr val="A6A6A6"/>
                          </a:solidFill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b="1" spc="25" dirty="0">
                          <a:solidFill>
                            <a:srgbClr val="A6A6A6"/>
                          </a:solidFill>
                          <a:latin typeface="+mj-lt"/>
                          <a:cs typeface="Calibri Light"/>
                        </a:rPr>
                        <a:t>de</a:t>
                      </a:r>
                      <a:r>
                        <a:rPr sz="1200" b="1" spc="10" dirty="0">
                          <a:solidFill>
                            <a:srgbClr val="A6A6A6"/>
                          </a:solidFill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b="1" spc="15" dirty="0">
                          <a:solidFill>
                            <a:srgbClr val="A6A6A6"/>
                          </a:solidFill>
                          <a:latin typeface="+mj-lt"/>
                          <a:cs typeface="Calibri Light"/>
                        </a:rPr>
                        <a:t>manière</a:t>
                      </a:r>
                      <a:r>
                        <a:rPr sz="1200" b="1" spc="10" dirty="0">
                          <a:solidFill>
                            <a:srgbClr val="A6A6A6"/>
                          </a:solidFill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b="1" spc="15" dirty="0">
                          <a:solidFill>
                            <a:srgbClr val="A6A6A6"/>
                          </a:solidFill>
                          <a:latin typeface="+mj-lt"/>
                          <a:cs typeface="Calibri Light"/>
                        </a:rPr>
                        <a:t>fluide</a:t>
                      </a:r>
                      <a:r>
                        <a:rPr sz="1200" b="1" spc="10" dirty="0">
                          <a:solidFill>
                            <a:srgbClr val="A6A6A6"/>
                          </a:solidFill>
                          <a:latin typeface="+mj-lt"/>
                          <a:cs typeface="Calibri Light"/>
                        </a:rPr>
                        <a:t> et</a:t>
                      </a:r>
                      <a:r>
                        <a:rPr sz="1200" b="1" spc="25" dirty="0">
                          <a:solidFill>
                            <a:srgbClr val="A6A6A6"/>
                          </a:solidFill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b="1" spc="10" dirty="0">
                          <a:solidFill>
                            <a:srgbClr val="A6A6A6"/>
                          </a:solidFill>
                          <a:latin typeface="+mj-lt"/>
                          <a:cs typeface="Calibri Light"/>
                        </a:rPr>
                        <a:t>efficace.</a:t>
                      </a:r>
                      <a:r>
                        <a:rPr sz="1200" b="1" spc="25" dirty="0">
                          <a:solidFill>
                            <a:srgbClr val="A6A6A6"/>
                          </a:solidFill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b="1" spc="15" dirty="0">
                          <a:solidFill>
                            <a:srgbClr val="A6A6A6"/>
                          </a:solidFill>
                          <a:latin typeface="+mj-lt"/>
                          <a:cs typeface="Calibri Light"/>
                        </a:rPr>
                        <a:t>Maitriser </a:t>
                      </a:r>
                      <a:r>
                        <a:rPr sz="1200" b="1" spc="10" dirty="0">
                          <a:solidFill>
                            <a:srgbClr val="A6A6A6"/>
                          </a:solidFill>
                          <a:latin typeface="+mj-lt"/>
                          <a:cs typeface="Calibri Light"/>
                        </a:rPr>
                        <a:t>les</a:t>
                      </a:r>
                      <a:r>
                        <a:rPr sz="1200" b="1" spc="15" dirty="0">
                          <a:solidFill>
                            <a:srgbClr val="A6A6A6"/>
                          </a:solidFill>
                          <a:latin typeface="+mj-lt"/>
                          <a:cs typeface="Calibri Light"/>
                        </a:rPr>
                        <a:t> bases </a:t>
                      </a:r>
                      <a:r>
                        <a:rPr sz="1200" b="1" spc="25" dirty="0">
                          <a:solidFill>
                            <a:srgbClr val="A6A6A6"/>
                          </a:solidFill>
                          <a:latin typeface="+mj-lt"/>
                          <a:cs typeface="Calibri Light"/>
                        </a:rPr>
                        <a:t>de</a:t>
                      </a:r>
                      <a:r>
                        <a:rPr sz="1200" b="1" spc="10" dirty="0">
                          <a:solidFill>
                            <a:srgbClr val="A6A6A6"/>
                          </a:solidFill>
                          <a:latin typeface="+mj-lt"/>
                          <a:cs typeface="Calibri Light"/>
                        </a:rPr>
                        <a:t> l’écriture</a:t>
                      </a:r>
                      <a:r>
                        <a:rPr sz="1200" b="1" spc="5" dirty="0">
                          <a:solidFill>
                            <a:srgbClr val="A6A6A6"/>
                          </a:solidFill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b="1" spc="20" dirty="0">
                          <a:solidFill>
                            <a:srgbClr val="A6A6A6"/>
                          </a:solidFill>
                          <a:latin typeface="+mj-lt"/>
                          <a:cs typeface="Calibri Light"/>
                        </a:rPr>
                        <a:t>au </a:t>
                      </a:r>
                      <a:r>
                        <a:rPr sz="1200" b="1" spc="10" dirty="0">
                          <a:solidFill>
                            <a:srgbClr val="A6A6A6"/>
                          </a:solidFill>
                          <a:latin typeface="+mj-lt"/>
                          <a:cs typeface="Calibri Light"/>
                        </a:rPr>
                        <a:t>clavier</a:t>
                      </a:r>
                      <a:endParaRPr sz="1200" b="1" dirty="0">
                        <a:latin typeface="+mj-lt"/>
                        <a:cs typeface="Calibri Light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877">
                <a:tc gridSpan="5">
                  <a:txBody>
                    <a:bodyPr/>
                    <a:lstStyle/>
                    <a:p>
                      <a:pPr marL="115570" indent="-81915">
                        <a:lnSpc>
                          <a:spcPct val="100000"/>
                        </a:lnSpc>
                        <a:spcBef>
                          <a:spcPts val="165"/>
                        </a:spcBef>
                        <a:buChar char="-"/>
                        <a:tabLst>
                          <a:tab pos="116205" algn="l"/>
                        </a:tabLst>
                      </a:pPr>
                      <a:r>
                        <a:rPr sz="1200" spc="-5" dirty="0">
                          <a:latin typeface="+mj-lt"/>
                          <a:cs typeface="Calibri Light"/>
                        </a:rPr>
                        <a:t>Automatisation</a:t>
                      </a:r>
                      <a:r>
                        <a:rPr sz="1200" spc="-15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spc="-5" dirty="0">
                          <a:latin typeface="+mj-lt"/>
                          <a:cs typeface="Calibri Light"/>
                        </a:rPr>
                        <a:t>des</a:t>
                      </a:r>
                      <a:r>
                        <a:rPr sz="1200" spc="-10" dirty="0">
                          <a:latin typeface="+mj-lt"/>
                          <a:cs typeface="Calibri Light"/>
                        </a:rPr>
                        <a:t> gestes </a:t>
                      </a:r>
                      <a:r>
                        <a:rPr sz="1200" dirty="0">
                          <a:latin typeface="+mj-lt"/>
                          <a:cs typeface="Calibri Light"/>
                        </a:rPr>
                        <a:t>de</a:t>
                      </a:r>
                      <a:r>
                        <a:rPr sz="1200" spc="-15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spc="-5" dirty="0">
                          <a:latin typeface="+mj-lt"/>
                          <a:cs typeface="Calibri Light"/>
                        </a:rPr>
                        <a:t>l’écriture</a:t>
                      </a:r>
                      <a:r>
                        <a:rPr sz="1200" spc="-15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spc="-10" dirty="0">
                          <a:latin typeface="+mj-lt"/>
                          <a:cs typeface="Calibri Light"/>
                        </a:rPr>
                        <a:t>cursive</a:t>
                      </a:r>
                      <a:endParaRPr sz="1200" dirty="0">
                        <a:latin typeface="+mj-lt"/>
                        <a:cs typeface="Calibri Light"/>
                      </a:endParaRPr>
                    </a:p>
                    <a:p>
                      <a:pPr marL="115570" indent="-81915">
                        <a:lnSpc>
                          <a:spcPct val="100000"/>
                        </a:lnSpc>
                        <a:spcBef>
                          <a:spcPts val="50"/>
                        </a:spcBef>
                        <a:buChar char="-"/>
                        <a:tabLst>
                          <a:tab pos="116205" algn="l"/>
                        </a:tabLst>
                      </a:pPr>
                      <a:r>
                        <a:rPr sz="1200" spc="-10" dirty="0">
                          <a:latin typeface="+mj-lt"/>
                          <a:cs typeface="Calibri Light"/>
                        </a:rPr>
                        <a:t>Entrainement</a:t>
                      </a:r>
                      <a:r>
                        <a:rPr sz="1200" spc="15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dirty="0">
                          <a:latin typeface="+mj-lt"/>
                          <a:cs typeface="Calibri Light"/>
                        </a:rPr>
                        <a:t>à</a:t>
                      </a:r>
                      <a:r>
                        <a:rPr sz="1200" spc="10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spc="-5" dirty="0">
                          <a:latin typeface="+mj-lt"/>
                          <a:cs typeface="Calibri Light"/>
                        </a:rPr>
                        <a:t>la</a:t>
                      </a:r>
                      <a:r>
                        <a:rPr sz="1200" spc="10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spc="-5" dirty="0">
                          <a:latin typeface="+mj-lt"/>
                          <a:cs typeface="Calibri Light"/>
                        </a:rPr>
                        <a:t>copie</a:t>
                      </a:r>
                      <a:r>
                        <a:rPr sz="1200" spc="5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spc="-5" dirty="0">
                          <a:latin typeface="+mj-lt"/>
                          <a:cs typeface="Calibri Light"/>
                        </a:rPr>
                        <a:t>pour</a:t>
                      </a:r>
                      <a:r>
                        <a:rPr sz="1200" spc="15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spc="-10" dirty="0">
                          <a:latin typeface="+mj-lt"/>
                          <a:cs typeface="Calibri Light"/>
                        </a:rPr>
                        <a:t>développer</a:t>
                      </a:r>
                      <a:r>
                        <a:rPr sz="1200" spc="10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spc="-10" dirty="0">
                          <a:latin typeface="+mj-lt"/>
                          <a:cs typeface="Calibri Light"/>
                        </a:rPr>
                        <a:t>rapidité</a:t>
                      </a:r>
                      <a:r>
                        <a:rPr sz="1200" spc="5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spc="-10" dirty="0">
                          <a:latin typeface="+mj-lt"/>
                          <a:cs typeface="Calibri Light"/>
                        </a:rPr>
                        <a:t>et</a:t>
                      </a:r>
                      <a:r>
                        <a:rPr sz="1200" spc="15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spc="-10" dirty="0">
                          <a:latin typeface="+mj-lt"/>
                          <a:cs typeface="Calibri Light"/>
                        </a:rPr>
                        <a:t>efficacité</a:t>
                      </a:r>
                      <a:r>
                        <a:rPr sz="1200" spc="5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spc="-5" dirty="0">
                          <a:latin typeface="+mj-lt"/>
                          <a:cs typeface="Calibri Light"/>
                        </a:rPr>
                        <a:t>(les</a:t>
                      </a:r>
                      <a:r>
                        <a:rPr sz="1200" spc="10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lang="fr-FR" sz="1200" spc="-10" dirty="0">
                          <a:latin typeface="+mj-lt"/>
                          <a:cs typeface="Calibri Light"/>
                        </a:rPr>
                        <a:t>rallyes-copies : périodes 1, 3 et 5)</a:t>
                      </a:r>
                      <a:endParaRPr sz="1200" dirty="0">
                        <a:latin typeface="+mj-lt"/>
                        <a:cs typeface="Calibri Light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305">
                <a:tc gridSpan="5"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200" b="1" spc="10" dirty="0">
                          <a:solidFill>
                            <a:srgbClr val="A6A6A6"/>
                          </a:solidFill>
                          <a:latin typeface="+mj-lt"/>
                          <a:cs typeface="Calibri Light"/>
                        </a:rPr>
                        <a:t>Recourir</a:t>
                      </a:r>
                      <a:r>
                        <a:rPr sz="1200" b="1" spc="15" dirty="0">
                          <a:solidFill>
                            <a:srgbClr val="A6A6A6"/>
                          </a:solidFill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b="1" spc="20" dirty="0">
                          <a:solidFill>
                            <a:srgbClr val="A6A6A6"/>
                          </a:solidFill>
                          <a:latin typeface="+mj-lt"/>
                          <a:cs typeface="Calibri Light"/>
                        </a:rPr>
                        <a:t>à</a:t>
                      </a:r>
                      <a:r>
                        <a:rPr sz="1200" b="1" spc="15" dirty="0">
                          <a:solidFill>
                            <a:srgbClr val="A6A6A6"/>
                          </a:solidFill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b="1" spc="10" dirty="0">
                          <a:solidFill>
                            <a:srgbClr val="A6A6A6"/>
                          </a:solidFill>
                          <a:latin typeface="+mj-lt"/>
                          <a:cs typeface="Calibri Light"/>
                        </a:rPr>
                        <a:t>l’écriture </a:t>
                      </a:r>
                      <a:r>
                        <a:rPr sz="1200" b="1" spc="20" dirty="0">
                          <a:solidFill>
                            <a:srgbClr val="A6A6A6"/>
                          </a:solidFill>
                          <a:latin typeface="+mj-lt"/>
                          <a:cs typeface="Calibri Light"/>
                        </a:rPr>
                        <a:t>pour</a:t>
                      </a:r>
                      <a:r>
                        <a:rPr sz="1200" b="1" spc="15" dirty="0">
                          <a:solidFill>
                            <a:srgbClr val="A6A6A6"/>
                          </a:solidFill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b="1" spc="10" dirty="0">
                          <a:solidFill>
                            <a:srgbClr val="A6A6A6"/>
                          </a:solidFill>
                          <a:latin typeface="+mj-lt"/>
                          <a:cs typeface="Calibri Light"/>
                        </a:rPr>
                        <a:t>réfléchir</a:t>
                      </a:r>
                      <a:r>
                        <a:rPr sz="1200" b="1" spc="20" dirty="0">
                          <a:solidFill>
                            <a:srgbClr val="A6A6A6"/>
                          </a:solidFill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b="1" spc="10" dirty="0">
                          <a:solidFill>
                            <a:srgbClr val="A6A6A6"/>
                          </a:solidFill>
                          <a:latin typeface="+mj-lt"/>
                          <a:cs typeface="Calibri Light"/>
                        </a:rPr>
                        <a:t>et</a:t>
                      </a:r>
                      <a:r>
                        <a:rPr sz="1200" b="1" spc="25" dirty="0">
                          <a:solidFill>
                            <a:srgbClr val="A6A6A6"/>
                          </a:solidFill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b="1" spc="20" dirty="0">
                          <a:solidFill>
                            <a:srgbClr val="A6A6A6"/>
                          </a:solidFill>
                          <a:latin typeface="+mj-lt"/>
                          <a:cs typeface="Calibri Light"/>
                        </a:rPr>
                        <a:t>pour</a:t>
                      </a:r>
                      <a:r>
                        <a:rPr sz="1200" b="1" spc="15" dirty="0">
                          <a:solidFill>
                            <a:srgbClr val="A6A6A6"/>
                          </a:solidFill>
                          <a:latin typeface="+mj-lt"/>
                          <a:cs typeface="Calibri Light"/>
                        </a:rPr>
                        <a:t> apprendre</a:t>
                      </a:r>
                      <a:endParaRPr sz="1200" b="1" dirty="0">
                        <a:latin typeface="+mj-lt"/>
                        <a:cs typeface="Calibri Light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0023">
                <a:tc gridSpan="5"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200" i="1" spc="10" dirty="0">
                          <a:latin typeface="+mj-lt"/>
                          <a:cs typeface="Calibri Light"/>
                        </a:rPr>
                        <a:t>Écrits </a:t>
                      </a:r>
                      <a:r>
                        <a:rPr sz="1200" i="1" spc="20" dirty="0">
                          <a:latin typeface="+mj-lt"/>
                          <a:cs typeface="Calibri Light"/>
                        </a:rPr>
                        <a:t>de</a:t>
                      </a:r>
                      <a:r>
                        <a:rPr sz="1200" i="1" spc="15" dirty="0">
                          <a:latin typeface="+mj-lt"/>
                          <a:cs typeface="Calibri Light"/>
                        </a:rPr>
                        <a:t> travail </a:t>
                      </a:r>
                      <a:r>
                        <a:rPr sz="1200" i="1" spc="20" dirty="0">
                          <a:latin typeface="+mj-lt"/>
                          <a:cs typeface="Calibri Light"/>
                        </a:rPr>
                        <a:t>dans</a:t>
                      </a:r>
                      <a:r>
                        <a:rPr sz="1200" i="1" spc="10" dirty="0">
                          <a:latin typeface="+mj-lt"/>
                          <a:cs typeface="Calibri Light"/>
                        </a:rPr>
                        <a:t> le</a:t>
                      </a:r>
                      <a:r>
                        <a:rPr sz="1200" i="1" spc="15" dirty="0">
                          <a:latin typeface="+mj-lt"/>
                          <a:cs typeface="Calibri Light"/>
                        </a:rPr>
                        <a:t> cahier </a:t>
                      </a:r>
                      <a:r>
                        <a:rPr sz="1200" i="1" spc="20" dirty="0">
                          <a:latin typeface="+mj-lt"/>
                          <a:cs typeface="Calibri Light"/>
                        </a:rPr>
                        <a:t>de</a:t>
                      </a:r>
                      <a:r>
                        <a:rPr sz="1200" i="1" spc="10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i="1" dirty="0">
                          <a:latin typeface="+mj-lt"/>
                          <a:cs typeface="Calibri Light"/>
                        </a:rPr>
                        <a:t>lecteur,</a:t>
                      </a:r>
                      <a:r>
                        <a:rPr sz="1200" i="1" spc="15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i="1" spc="20" dirty="0">
                          <a:latin typeface="+mj-lt"/>
                          <a:cs typeface="Calibri Light"/>
                        </a:rPr>
                        <a:t>de</a:t>
                      </a:r>
                      <a:r>
                        <a:rPr sz="1200" i="1" spc="15" dirty="0">
                          <a:latin typeface="+mj-lt"/>
                          <a:cs typeface="Calibri Light"/>
                        </a:rPr>
                        <a:t> sciences,</a:t>
                      </a:r>
                      <a:r>
                        <a:rPr sz="1200" i="1" spc="10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i="1" spc="15" dirty="0">
                          <a:latin typeface="+mj-lt"/>
                          <a:cs typeface="Calibri Light"/>
                        </a:rPr>
                        <a:t>d’histoire/géographie</a:t>
                      </a:r>
                      <a:endParaRPr sz="1200" dirty="0">
                        <a:latin typeface="+mj-lt"/>
                        <a:cs typeface="Calibri Light"/>
                      </a:endParaRPr>
                    </a:p>
                    <a:p>
                      <a:pPr marL="115570" indent="-81915">
                        <a:lnSpc>
                          <a:spcPts val="1415"/>
                        </a:lnSpc>
                        <a:spcBef>
                          <a:spcPts val="100"/>
                        </a:spcBef>
                        <a:buChar char="-"/>
                        <a:tabLst>
                          <a:tab pos="116205" algn="l"/>
                        </a:tabLst>
                      </a:pPr>
                      <a:r>
                        <a:rPr sz="1200" spc="-10" dirty="0">
                          <a:latin typeface="+mj-lt"/>
                          <a:cs typeface="Calibri Light"/>
                        </a:rPr>
                        <a:t>Formuler</a:t>
                      </a:r>
                      <a:r>
                        <a:rPr sz="1200" spc="5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spc="-5" dirty="0">
                          <a:latin typeface="+mj-lt"/>
                          <a:cs typeface="Calibri Light"/>
                        </a:rPr>
                        <a:t>des</a:t>
                      </a:r>
                      <a:r>
                        <a:rPr sz="1200" spc="5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spc="-5" dirty="0">
                          <a:latin typeface="+mj-lt"/>
                          <a:cs typeface="Calibri Light"/>
                        </a:rPr>
                        <a:t>impressions</a:t>
                      </a:r>
                      <a:r>
                        <a:rPr sz="1200" spc="10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dirty="0">
                          <a:latin typeface="+mj-lt"/>
                          <a:cs typeface="Calibri Light"/>
                        </a:rPr>
                        <a:t>de </a:t>
                      </a:r>
                      <a:r>
                        <a:rPr sz="1200" spc="-5" dirty="0">
                          <a:latin typeface="+mj-lt"/>
                          <a:cs typeface="Calibri Light"/>
                        </a:rPr>
                        <a:t>lecture,</a:t>
                      </a:r>
                      <a:r>
                        <a:rPr sz="1200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spc="-10" dirty="0">
                          <a:latin typeface="+mj-lt"/>
                          <a:cs typeface="Calibri Light"/>
                        </a:rPr>
                        <a:t>émettre</a:t>
                      </a:r>
                      <a:r>
                        <a:rPr sz="1200" spc="5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spc="-5" dirty="0">
                          <a:latin typeface="+mj-lt"/>
                          <a:cs typeface="Calibri Light"/>
                        </a:rPr>
                        <a:t>des</a:t>
                      </a:r>
                      <a:r>
                        <a:rPr sz="1200" spc="5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spc="-10" dirty="0">
                          <a:latin typeface="+mj-lt"/>
                          <a:cs typeface="Calibri Light"/>
                        </a:rPr>
                        <a:t>hypothèses</a:t>
                      </a:r>
                      <a:r>
                        <a:rPr sz="1200" spc="10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spc="-5" dirty="0">
                          <a:latin typeface="+mj-lt"/>
                          <a:cs typeface="Calibri Light"/>
                        </a:rPr>
                        <a:t>articuler</a:t>
                      </a:r>
                      <a:r>
                        <a:rPr sz="1200" spc="5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spc="-5" dirty="0">
                          <a:latin typeface="+mj-lt"/>
                          <a:cs typeface="Calibri Light"/>
                        </a:rPr>
                        <a:t>des</a:t>
                      </a:r>
                      <a:r>
                        <a:rPr sz="1200" spc="5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spc="-5" dirty="0">
                          <a:latin typeface="+mj-lt"/>
                          <a:cs typeface="Calibri Light"/>
                        </a:rPr>
                        <a:t>idées,</a:t>
                      </a:r>
                      <a:r>
                        <a:rPr sz="1200" spc="5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spc="-10" dirty="0">
                          <a:latin typeface="+mj-lt"/>
                          <a:cs typeface="Calibri Light"/>
                        </a:rPr>
                        <a:t>hiérarchiser…</a:t>
                      </a:r>
                      <a:endParaRPr sz="1200" dirty="0">
                        <a:latin typeface="+mj-lt"/>
                        <a:cs typeface="Calibri Light"/>
                      </a:endParaRPr>
                    </a:p>
                    <a:p>
                      <a:pPr marL="115570" indent="-81915">
                        <a:lnSpc>
                          <a:spcPts val="1390"/>
                        </a:lnSpc>
                        <a:buChar char="-"/>
                        <a:tabLst>
                          <a:tab pos="116205" algn="l"/>
                        </a:tabLst>
                      </a:pPr>
                      <a:r>
                        <a:rPr sz="1200" spc="-20" dirty="0">
                          <a:latin typeface="+mj-lt"/>
                          <a:cs typeface="Calibri Light"/>
                        </a:rPr>
                        <a:t>Reformuler,</a:t>
                      </a:r>
                      <a:r>
                        <a:rPr sz="1200" spc="-5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spc="-10" dirty="0">
                          <a:latin typeface="+mj-lt"/>
                          <a:cs typeface="Calibri Light"/>
                        </a:rPr>
                        <a:t>produire</a:t>
                      </a:r>
                      <a:r>
                        <a:rPr sz="1200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spc="-5" dirty="0">
                          <a:latin typeface="+mj-lt"/>
                          <a:cs typeface="Calibri Light"/>
                        </a:rPr>
                        <a:t>des</a:t>
                      </a:r>
                      <a:r>
                        <a:rPr sz="1200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spc="-5" dirty="0">
                          <a:latin typeface="+mj-lt"/>
                          <a:cs typeface="Calibri Light"/>
                        </a:rPr>
                        <a:t>conclusions</a:t>
                      </a:r>
                      <a:r>
                        <a:rPr sz="1200" spc="5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spc="-10" dirty="0">
                          <a:latin typeface="+mj-lt"/>
                          <a:cs typeface="Calibri Light"/>
                        </a:rPr>
                        <a:t>provisoires,</a:t>
                      </a:r>
                      <a:r>
                        <a:rPr sz="1200" spc="-5" dirty="0">
                          <a:latin typeface="+mj-lt"/>
                          <a:cs typeface="Calibri Light"/>
                        </a:rPr>
                        <a:t> des</a:t>
                      </a:r>
                      <a:r>
                        <a:rPr sz="1200" spc="5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spc="-10" dirty="0">
                          <a:latin typeface="+mj-lt"/>
                          <a:cs typeface="Calibri Light"/>
                        </a:rPr>
                        <a:t>résumés</a:t>
                      </a:r>
                      <a:endParaRPr sz="1200" dirty="0">
                        <a:latin typeface="+mj-lt"/>
                        <a:cs typeface="Calibri Light"/>
                      </a:endParaRPr>
                    </a:p>
                    <a:p>
                      <a:pPr marL="115570" indent="-81915">
                        <a:lnSpc>
                          <a:spcPts val="1415"/>
                        </a:lnSpc>
                        <a:buChar char="-"/>
                        <a:tabLst>
                          <a:tab pos="116205" algn="l"/>
                        </a:tabLst>
                      </a:pPr>
                      <a:r>
                        <a:rPr sz="1200" spc="-5" dirty="0">
                          <a:latin typeface="+mj-lt"/>
                          <a:cs typeface="Calibri Light"/>
                        </a:rPr>
                        <a:t>Expliquer </a:t>
                      </a:r>
                      <a:r>
                        <a:rPr sz="1200" dirty="0">
                          <a:latin typeface="+mj-lt"/>
                          <a:cs typeface="Calibri Light"/>
                        </a:rPr>
                        <a:t>une</a:t>
                      </a:r>
                      <a:r>
                        <a:rPr sz="1200" spc="-5" dirty="0">
                          <a:latin typeface="+mj-lt"/>
                          <a:cs typeface="Calibri Light"/>
                        </a:rPr>
                        <a:t> démarche justifier </a:t>
                      </a:r>
                      <a:r>
                        <a:rPr sz="1200" dirty="0">
                          <a:latin typeface="+mj-lt"/>
                          <a:cs typeface="Calibri Light"/>
                        </a:rPr>
                        <a:t>une</a:t>
                      </a:r>
                      <a:r>
                        <a:rPr sz="1200" spc="-5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spc="-10" dirty="0">
                          <a:latin typeface="+mj-lt"/>
                          <a:cs typeface="Calibri Light"/>
                        </a:rPr>
                        <a:t>réponse,</a:t>
                      </a:r>
                      <a:r>
                        <a:rPr sz="1200" spc="-5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spc="-10" dirty="0">
                          <a:latin typeface="+mj-lt"/>
                          <a:cs typeface="Calibri Light"/>
                        </a:rPr>
                        <a:t>argumenter</a:t>
                      </a:r>
                      <a:endParaRPr sz="1200" dirty="0">
                        <a:latin typeface="+mj-lt"/>
                        <a:cs typeface="Calibri Light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2305">
                <a:tc gridSpan="5"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b="1" spc="10" dirty="0">
                          <a:solidFill>
                            <a:srgbClr val="A6A6A6"/>
                          </a:solidFill>
                          <a:latin typeface="+mj-lt"/>
                          <a:cs typeface="Calibri Light"/>
                        </a:rPr>
                        <a:t>Rédiger</a:t>
                      </a:r>
                      <a:r>
                        <a:rPr sz="1200" b="1" spc="-10" dirty="0">
                          <a:solidFill>
                            <a:srgbClr val="A6A6A6"/>
                          </a:solidFill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b="1" spc="20" dirty="0">
                          <a:solidFill>
                            <a:srgbClr val="A6A6A6"/>
                          </a:solidFill>
                          <a:latin typeface="+mj-lt"/>
                          <a:cs typeface="Calibri Light"/>
                        </a:rPr>
                        <a:t>des</a:t>
                      </a:r>
                      <a:r>
                        <a:rPr sz="1200" b="1" spc="-5" dirty="0">
                          <a:solidFill>
                            <a:srgbClr val="A6A6A6"/>
                          </a:solidFill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b="1" spc="15" dirty="0">
                          <a:solidFill>
                            <a:srgbClr val="A6A6A6"/>
                          </a:solidFill>
                          <a:latin typeface="+mj-lt"/>
                          <a:cs typeface="Calibri Light"/>
                        </a:rPr>
                        <a:t>écrits</a:t>
                      </a:r>
                      <a:r>
                        <a:rPr sz="1200" b="1" spc="-5" dirty="0">
                          <a:solidFill>
                            <a:srgbClr val="A6A6A6"/>
                          </a:solidFill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b="1" spc="10" dirty="0">
                          <a:solidFill>
                            <a:srgbClr val="A6A6A6"/>
                          </a:solidFill>
                          <a:latin typeface="+mj-lt"/>
                          <a:cs typeface="Calibri Light"/>
                        </a:rPr>
                        <a:t>variés</a:t>
                      </a:r>
                      <a:endParaRPr sz="1200" b="1" dirty="0">
                        <a:latin typeface="+mj-lt"/>
                        <a:cs typeface="Calibri Light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82595">
                <a:tc gridSpan="5"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200" i="1" spc="10" dirty="0">
                          <a:latin typeface="+mj-lt"/>
                          <a:cs typeface="Calibri Light"/>
                        </a:rPr>
                        <a:t>Écrits</a:t>
                      </a:r>
                      <a:r>
                        <a:rPr sz="1200" i="1" spc="-25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i="1" spc="15" dirty="0">
                          <a:latin typeface="+mj-lt"/>
                          <a:cs typeface="Calibri Light"/>
                        </a:rPr>
                        <a:t>courts</a:t>
                      </a:r>
                      <a:endParaRPr sz="1200" dirty="0">
                        <a:latin typeface="+mj-lt"/>
                        <a:cs typeface="Calibri Light"/>
                      </a:endParaRPr>
                    </a:p>
                    <a:p>
                      <a:pPr marL="115570" indent="-81915">
                        <a:lnSpc>
                          <a:spcPts val="1415"/>
                        </a:lnSpc>
                        <a:spcBef>
                          <a:spcPts val="100"/>
                        </a:spcBef>
                        <a:buChar char="-"/>
                        <a:tabLst>
                          <a:tab pos="116205" algn="l"/>
                        </a:tabLst>
                      </a:pPr>
                      <a:r>
                        <a:rPr sz="1200" spc="-5" dirty="0">
                          <a:latin typeface="+mj-lt"/>
                          <a:cs typeface="Calibri Light"/>
                        </a:rPr>
                        <a:t>Joggings</a:t>
                      </a:r>
                      <a:r>
                        <a:rPr sz="1200" spc="5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spc="-5" dirty="0">
                          <a:latin typeface="+mj-lt"/>
                          <a:cs typeface="Calibri Light"/>
                        </a:rPr>
                        <a:t>d’écriture</a:t>
                      </a:r>
                      <a:r>
                        <a:rPr sz="1200" spc="5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dirty="0">
                          <a:latin typeface="+mj-lt"/>
                          <a:cs typeface="Calibri Light"/>
                        </a:rPr>
                        <a:t>:</a:t>
                      </a:r>
                      <a:r>
                        <a:rPr sz="1200" spc="10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spc="-5" dirty="0">
                          <a:latin typeface="+mj-lt"/>
                          <a:cs typeface="Calibri Light"/>
                        </a:rPr>
                        <a:t>sujets</a:t>
                      </a:r>
                      <a:r>
                        <a:rPr sz="1200" spc="10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dirty="0">
                          <a:latin typeface="+mj-lt"/>
                          <a:cs typeface="Calibri Light"/>
                        </a:rPr>
                        <a:t>à</a:t>
                      </a:r>
                      <a:r>
                        <a:rPr sz="1200" spc="5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spc="-5" dirty="0">
                          <a:latin typeface="+mj-lt"/>
                          <a:cs typeface="Calibri Light"/>
                        </a:rPr>
                        <a:t>visée</a:t>
                      </a:r>
                      <a:r>
                        <a:rPr sz="1200" spc="5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spc="-10" dirty="0">
                          <a:latin typeface="+mj-lt"/>
                          <a:cs typeface="Calibri Light"/>
                        </a:rPr>
                        <a:t>narrative,</a:t>
                      </a:r>
                      <a:r>
                        <a:rPr sz="1200" spc="5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spc="-10" dirty="0">
                          <a:latin typeface="+mj-lt"/>
                          <a:cs typeface="Calibri Light"/>
                        </a:rPr>
                        <a:t>descriptive,</a:t>
                      </a:r>
                      <a:r>
                        <a:rPr sz="1200" spc="5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spc="-5" dirty="0">
                          <a:latin typeface="+mj-lt"/>
                          <a:cs typeface="Calibri Light"/>
                        </a:rPr>
                        <a:t>injonctive,</a:t>
                      </a:r>
                      <a:r>
                        <a:rPr sz="1200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spc="-10" dirty="0">
                          <a:latin typeface="+mj-lt"/>
                          <a:cs typeface="Calibri Light"/>
                        </a:rPr>
                        <a:t>explicative</a:t>
                      </a:r>
                      <a:r>
                        <a:rPr sz="1200" spc="5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spc="-5" dirty="0" err="1">
                          <a:latin typeface="+mj-lt"/>
                          <a:cs typeface="Calibri Light"/>
                        </a:rPr>
                        <a:t>ou</a:t>
                      </a:r>
                      <a:r>
                        <a:rPr sz="1200" spc="10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spc="-10" dirty="0">
                          <a:latin typeface="+mj-lt"/>
                          <a:cs typeface="Calibri Light"/>
                        </a:rPr>
                        <a:t>argumentative</a:t>
                      </a:r>
                      <a:endParaRPr sz="1200" dirty="0">
                        <a:latin typeface="+mj-lt"/>
                        <a:cs typeface="Calibri Light"/>
                      </a:endParaRPr>
                    </a:p>
                    <a:p>
                      <a:pPr marL="115570" indent="-81915">
                        <a:lnSpc>
                          <a:spcPts val="1410"/>
                        </a:lnSpc>
                        <a:buChar char="-"/>
                        <a:tabLst>
                          <a:tab pos="116205" algn="l"/>
                        </a:tabLst>
                      </a:pPr>
                      <a:r>
                        <a:rPr sz="1200" spc="-5" dirty="0">
                          <a:latin typeface="+mj-lt"/>
                          <a:cs typeface="Calibri Light"/>
                        </a:rPr>
                        <a:t>Jeux</a:t>
                      </a:r>
                      <a:r>
                        <a:rPr sz="1200" spc="20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spc="-5" dirty="0">
                          <a:latin typeface="+mj-lt"/>
                          <a:cs typeface="Calibri Light"/>
                        </a:rPr>
                        <a:t>d’écriture</a:t>
                      </a:r>
                      <a:r>
                        <a:rPr sz="1200" spc="15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spc="-5" dirty="0">
                          <a:latin typeface="+mj-lt"/>
                          <a:cs typeface="Calibri Light"/>
                        </a:rPr>
                        <a:t>oulipiens</a:t>
                      </a:r>
                      <a:r>
                        <a:rPr sz="1200" spc="20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dirty="0">
                          <a:latin typeface="+mj-lt"/>
                          <a:cs typeface="Calibri Light"/>
                        </a:rPr>
                        <a:t>:</a:t>
                      </a:r>
                      <a:r>
                        <a:rPr sz="1200" spc="20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spc="-10" dirty="0">
                          <a:latin typeface="+mj-lt"/>
                          <a:cs typeface="Calibri Light"/>
                        </a:rPr>
                        <a:t>charades,</a:t>
                      </a:r>
                      <a:r>
                        <a:rPr sz="1200" spc="15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spc="-10" dirty="0">
                          <a:latin typeface="+mj-lt"/>
                          <a:cs typeface="Calibri Light"/>
                        </a:rPr>
                        <a:t>lipogrammes,</a:t>
                      </a:r>
                      <a:r>
                        <a:rPr sz="1200" spc="15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spc="-10" dirty="0">
                          <a:latin typeface="+mj-lt"/>
                          <a:cs typeface="Calibri Light"/>
                        </a:rPr>
                        <a:t>tautogrammes,</a:t>
                      </a:r>
                      <a:r>
                        <a:rPr sz="1200" spc="20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spc="-10" dirty="0">
                          <a:latin typeface="+mj-lt"/>
                          <a:cs typeface="Calibri Light"/>
                        </a:rPr>
                        <a:t>anagrammes,</a:t>
                      </a:r>
                      <a:r>
                        <a:rPr sz="1200" spc="15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spc="-10" dirty="0">
                          <a:latin typeface="+mj-lt"/>
                          <a:cs typeface="Calibri Light"/>
                        </a:rPr>
                        <a:t>acrostiches,</a:t>
                      </a:r>
                      <a:r>
                        <a:rPr sz="1200" spc="15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spc="-10" dirty="0">
                          <a:latin typeface="+mj-lt"/>
                          <a:cs typeface="Calibri Light"/>
                        </a:rPr>
                        <a:t>métagrammes,</a:t>
                      </a:r>
                      <a:r>
                        <a:rPr sz="1200" spc="15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spc="-5" dirty="0">
                          <a:latin typeface="+mj-lt"/>
                          <a:cs typeface="Calibri Light"/>
                        </a:rPr>
                        <a:t>portraits</a:t>
                      </a:r>
                      <a:r>
                        <a:rPr sz="1200" spc="20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spc="-5" dirty="0">
                          <a:latin typeface="+mj-lt"/>
                          <a:cs typeface="Calibri Light"/>
                        </a:rPr>
                        <a:t>chinois…</a:t>
                      </a:r>
                      <a:endParaRPr sz="1200" dirty="0">
                        <a:latin typeface="+mj-lt"/>
                        <a:cs typeface="Calibri Light"/>
                      </a:endParaRPr>
                    </a:p>
                    <a:p>
                      <a:pPr marL="34290">
                        <a:lnSpc>
                          <a:spcPts val="1370"/>
                        </a:lnSpc>
                      </a:pPr>
                      <a:r>
                        <a:rPr sz="1200" i="1" spc="10" dirty="0">
                          <a:latin typeface="+mj-lt"/>
                          <a:cs typeface="Calibri Light"/>
                        </a:rPr>
                        <a:t>Écrits</a:t>
                      </a:r>
                      <a:r>
                        <a:rPr sz="1200" i="1" spc="-30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i="1" spc="20" dirty="0">
                          <a:latin typeface="+mj-lt"/>
                          <a:cs typeface="Calibri Light"/>
                        </a:rPr>
                        <a:t>longs</a:t>
                      </a:r>
                      <a:endParaRPr sz="1200" dirty="0">
                        <a:latin typeface="+mj-lt"/>
                        <a:cs typeface="Calibri Light"/>
                      </a:endParaRPr>
                    </a:p>
                    <a:p>
                      <a:pPr marL="115570" indent="-81915">
                        <a:lnSpc>
                          <a:spcPct val="100000"/>
                        </a:lnSpc>
                        <a:spcBef>
                          <a:spcPts val="100"/>
                        </a:spcBef>
                        <a:buChar char="-"/>
                        <a:tabLst>
                          <a:tab pos="116205" algn="l"/>
                        </a:tabLst>
                      </a:pPr>
                      <a:r>
                        <a:rPr sz="1200" spc="-5" dirty="0">
                          <a:latin typeface="+mj-lt"/>
                          <a:cs typeface="Calibri Light"/>
                        </a:rPr>
                        <a:t>Utilisation</a:t>
                      </a:r>
                      <a:r>
                        <a:rPr sz="1200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spc="-5" dirty="0">
                          <a:latin typeface="+mj-lt"/>
                          <a:cs typeface="Calibri Light"/>
                        </a:rPr>
                        <a:t>des</a:t>
                      </a:r>
                      <a:r>
                        <a:rPr sz="1200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spc="-5" dirty="0">
                          <a:latin typeface="+mj-lt"/>
                          <a:cs typeface="Calibri Light"/>
                        </a:rPr>
                        <a:t>albums</a:t>
                      </a:r>
                      <a:r>
                        <a:rPr sz="1200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spc="-5" dirty="0">
                          <a:latin typeface="+mj-lt"/>
                          <a:cs typeface="Calibri Light"/>
                        </a:rPr>
                        <a:t>sans</a:t>
                      </a:r>
                      <a:r>
                        <a:rPr sz="1200" spc="5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spc="-10" dirty="0">
                          <a:latin typeface="+mj-lt"/>
                          <a:cs typeface="Calibri Light"/>
                        </a:rPr>
                        <a:t>texte</a:t>
                      </a:r>
                      <a:r>
                        <a:rPr sz="1200" spc="-5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dirty="0">
                          <a:latin typeface="+mj-lt"/>
                          <a:cs typeface="Calibri Light"/>
                        </a:rPr>
                        <a:t>de</a:t>
                      </a:r>
                      <a:r>
                        <a:rPr sz="1200" spc="-5" dirty="0">
                          <a:latin typeface="+mj-lt"/>
                          <a:cs typeface="Calibri Light"/>
                        </a:rPr>
                        <a:t> la</a:t>
                      </a:r>
                      <a:r>
                        <a:rPr sz="1200" spc="5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spc="-5" dirty="0">
                          <a:latin typeface="+mj-lt"/>
                          <a:cs typeface="Calibri Light"/>
                        </a:rPr>
                        <a:t>collection </a:t>
                      </a:r>
                      <a:r>
                        <a:rPr sz="1200" i="1" spc="-10" dirty="0">
                          <a:latin typeface="+mj-lt"/>
                          <a:cs typeface="Calibri Light"/>
                        </a:rPr>
                        <a:t>Histoires</a:t>
                      </a:r>
                      <a:r>
                        <a:rPr sz="1200" i="1" dirty="0">
                          <a:latin typeface="+mj-lt"/>
                          <a:cs typeface="Calibri Light"/>
                        </a:rPr>
                        <a:t> à</a:t>
                      </a:r>
                      <a:r>
                        <a:rPr sz="1200" i="1" spc="5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i="1" spc="-10" dirty="0">
                          <a:latin typeface="+mj-lt"/>
                          <a:cs typeface="Calibri Light"/>
                        </a:rPr>
                        <a:t>écrire</a:t>
                      </a:r>
                      <a:r>
                        <a:rPr sz="1200" spc="-10" dirty="0">
                          <a:latin typeface="+mj-lt"/>
                          <a:cs typeface="Calibri Light"/>
                        </a:rPr>
                        <a:t>,</a:t>
                      </a:r>
                      <a:r>
                        <a:rPr sz="1200" spc="-5" dirty="0">
                          <a:latin typeface="+mj-lt"/>
                          <a:cs typeface="Calibri Light"/>
                        </a:rPr>
                        <a:t> RETZ</a:t>
                      </a:r>
                      <a:endParaRPr sz="1200" dirty="0">
                        <a:latin typeface="+mj-lt"/>
                        <a:cs typeface="Calibri Light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74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+mj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lang="fr-FR" sz="1200" b="0" spc="-5" dirty="0">
                          <a:latin typeface="+mj-lt"/>
                          <a:cs typeface="Calibri Light"/>
                        </a:rPr>
                        <a:t>LE</a:t>
                      </a:r>
                      <a:r>
                        <a:rPr lang="fr-FR" sz="1200" b="0" spc="-25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lang="fr-FR" sz="1200" b="0" spc="-10" dirty="0">
                          <a:latin typeface="+mj-lt"/>
                          <a:cs typeface="Calibri Light"/>
                        </a:rPr>
                        <a:t>RÉCIT</a:t>
                      </a:r>
                      <a:r>
                        <a:rPr lang="fr-FR" sz="1200" b="0" spc="-20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lang="fr-FR" sz="1200" b="0" spc="-5" dirty="0">
                          <a:latin typeface="+mj-lt"/>
                          <a:cs typeface="Calibri Light"/>
                        </a:rPr>
                        <a:t>MERVEILLEUX</a:t>
                      </a:r>
                      <a:endParaRPr sz="1200" b="0" dirty="0">
                        <a:latin typeface="+mj-lt"/>
                        <a:cs typeface="Calibri Light"/>
                      </a:endParaRPr>
                    </a:p>
                    <a:p>
                      <a:pPr marL="1270" algn="ctr">
                        <a:lnSpc>
                          <a:spcPts val="1415"/>
                        </a:lnSpc>
                        <a:spcBef>
                          <a:spcPts val="50"/>
                        </a:spcBef>
                      </a:pPr>
                      <a:r>
                        <a:rPr sz="1200" b="0" i="1" spc="-10" dirty="0">
                          <a:latin typeface="+mj-lt"/>
                          <a:cs typeface="Calibri Light"/>
                        </a:rPr>
                        <a:t>Il</a:t>
                      </a:r>
                      <a:r>
                        <a:rPr sz="1200" b="0" i="1" spc="-20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b="0" i="1" spc="-5" dirty="0">
                          <a:latin typeface="+mj-lt"/>
                          <a:cs typeface="Calibri Light"/>
                        </a:rPr>
                        <a:t>était</a:t>
                      </a:r>
                      <a:r>
                        <a:rPr sz="1200" b="0" i="1" spc="-15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b="0" i="1" spc="-5" dirty="0">
                          <a:latin typeface="+mj-lt"/>
                          <a:cs typeface="Calibri Light"/>
                        </a:rPr>
                        <a:t>une</a:t>
                      </a:r>
                      <a:r>
                        <a:rPr sz="1200" b="0" i="1" spc="-15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b="0" i="1" spc="-5" dirty="0">
                          <a:latin typeface="+mj-lt"/>
                          <a:cs typeface="Calibri Light"/>
                        </a:rPr>
                        <a:t>sorcière,</a:t>
                      </a:r>
                      <a:endParaRPr sz="1200" b="0" dirty="0">
                        <a:latin typeface="+mj-lt"/>
                        <a:cs typeface="Calibri Light"/>
                      </a:endParaRPr>
                    </a:p>
                    <a:p>
                      <a:pPr marL="635" algn="ctr">
                        <a:lnSpc>
                          <a:spcPts val="1415"/>
                        </a:lnSpc>
                      </a:pPr>
                      <a:r>
                        <a:rPr sz="1200" b="0" spc="-5" dirty="0">
                          <a:latin typeface="+mj-lt"/>
                          <a:cs typeface="Calibri Light"/>
                        </a:rPr>
                        <a:t>Éditions</a:t>
                      </a:r>
                      <a:r>
                        <a:rPr sz="1200" b="0" spc="-35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b="0" spc="-5" dirty="0">
                          <a:latin typeface="+mj-lt"/>
                          <a:cs typeface="Calibri Light"/>
                        </a:rPr>
                        <a:t>RETZ</a:t>
                      </a:r>
                      <a:endParaRPr sz="1200" b="0" dirty="0">
                        <a:latin typeface="+mj-lt"/>
                        <a:cs typeface="Calibri Light"/>
                      </a:endParaRPr>
                    </a:p>
                  </a:txBody>
                  <a:tcPr marL="0" marR="0" marT="20955" marB="0">
                    <a:lnT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b="0" dirty="0">
                        <a:latin typeface="+mj-lt"/>
                        <a:cs typeface="Times New Roman"/>
                      </a:endParaRPr>
                    </a:p>
                  </a:txBody>
                  <a:tcPr marL="0" marR="0" marT="0" marB="0">
                    <a:lnT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200" b="0" spc="-5" dirty="0">
                          <a:latin typeface="+mj-lt"/>
                          <a:cs typeface="Calibri Light"/>
                        </a:rPr>
                        <a:t>LE</a:t>
                      </a:r>
                      <a:r>
                        <a:rPr sz="1200" b="0" spc="-25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b="0" spc="-10" dirty="0">
                          <a:latin typeface="+mj-lt"/>
                          <a:cs typeface="Calibri Light"/>
                        </a:rPr>
                        <a:t>RÉCIT</a:t>
                      </a:r>
                      <a:r>
                        <a:rPr sz="1200" b="0" spc="-25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b="0" spc="-5" dirty="0">
                          <a:latin typeface="+mj-lt"/>
                          <a:cs typeface="Calibri Light"/>
                        </a:rPr>
                        <a:t>POLICIER</a:t>
                      </a:r>
                      <a:endParaRPr sz="1200" b="0" dirty="0">
                        <a:latin typeface="+mj-lt"/>
                        <a:cs typeface="Calibri Light"/>
                      </a:endParaRPr>
                    </a:p>
                    <a:p>
                      <a:pPr marL="33655" algn="ctr">
                        <a:lnSpc>
                          <a:spcPts val="1415"/>
                        </a:lnSpc>
                        <a:spcBef>
                          <a:spcPts val="50"/>
                        </a:spcBef>
                      </a:pPr>
                      <a:r>
                        <a:rPr sz="1200" b="0" i="1" spc="-5" dirty="0">
                          <a:latin typeface="Calibri Light"/>
                          <a:cs typeface="Calibri Light"/>
                        </a:rPr>
                        <a:t>Une</a:t>
                      </a:r>
                      <a:r>
                        <a:rPr sz="1200" b="0" i="1" spc="-2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b="0" i="1" spc="-10" dirty="0">
                          <a:latin typeface="Calibri Light"/>
                          <a:cs typeface="Calibri Light"/>
                        </a:rPr>
                        <a:t>mystérieuse</a:t>
                      </a:r>
                      <a:r>
                        <a:rPr sz="1200" b="0" i="1" spc="-1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b="0" i="1" spc="-5" dirty="0">
                          <a:latin typeface="Calibri Light"/>
                          <a:cs typeface="Calibri Light"/>
                        </a:rPr>
                        <a:t>disparition,</a:t>
                      </a:r>
                      <a:r>
                        <a:rPr sz="1200" b="0" i="1" dirty="0">
                          <a:latin typeface="Calibri Light"/>
                          <a:cs typeface="Calibri Light"/>
                        </a:rPr>
                        <a:t> </a:t>
                      </a:r>
                      <a:endParaRPr sz="1200" b="0" dirty="0">
                        <a:latin typeface="Calibri Light"/>
                        <a:cs typeface="Calibri Light"/>
                      </a:endParaRPr>
                    </a:p>
                    <a:p>
                      <a:pPr marL="635" algn="ctr">
                        <a:lnSpc>
                          <a:spcPts val="1415"/>
                        </a:lnSpc>
                      </a:pPr>
                      <a:r>
                        <a:rPr sz="1200" b="0" spc="-5" dirty="0">
                          <a:latin typeface="Calibri Light"/>
                          <a:cs typeface="Calibri Light"/>
                        </a:rPr>
                        <a:t>Éditions</a:t>
                      </a:r>
                      <a:r>
                        <a:rPr sz="1200" b="0" spc="-3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1200" b="0" spc="-5" dirty="0">
                          <a:latin typeface="Calibri Light"/>
                          <a:cs typeface="Calibri Light"/>
                        </a:rPr>
                        <a:t>RETZ</a:t>
                      </a:r>
                      <a:endParaRPr sz="1200" b="0" dirty="0">
                        <a:latin typeface="Calibri Light"/>
                        <a:cs typeface="Calibri Light"/>
                      </a:endParaRPr>
                    </a:p>
                  </a:txBody>
                  <a:tcPr marL="0" marR="0" marT="20955" marB="0">
                    <a:lnT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2305">
                <a:tc gridSpan="5"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200" b="1" spc="10" dirty="0">
                          <a:solidFill>
                            <a:srgbClr val="A6A6A6"/>
                          </a:solidFill>
                          <a:latin typeface="+mj-lt"/>
                          <a:cs typeface="Calibri Light"/>
                        </a:rPr>
                        <a:t>Réécrire</a:t>
                      </a:r>
                      <a:r>
                        <a:rPr sz="1200" b="1" spc="5" dirty="0">
                          <a:solidFill>
                            <a:srgbClr val="A6A6A6"/>
                          </a:solidFill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b="1" spc="20" dirty="0">
                          <a:solidFill>
                            <a:srgbClr val="A6A6A6"/>
                          </a:solidFill>
                          <a:latin typeface="+mj-lt"/>
                          <a:cs typeface="Calibri Light"/>
                        </a:rPr>
                        <a:t>à</a:t>
                      </a:r>
                      <a:r>
                        <a:rPr sz="1200" b="1" spc="10" dirty="0">
                          <a:solidFill>
                            <a:srgbClr val="A6A6A6"/>
                          </a:solidFill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b="1" spc="15" dirty="0">
                          <a:solidFill>
                            <a:srgbClr val="A6A6A6"/>
                          </a:solidFill>
                          <a:latin typeface="+mj-lt"/>
                          <a:cs typeface="Calibri Light"/>
                        </a:rPr>
                        <a:t>partir</a:t>
                      </a:r>
                      <a:r>
                        <a:rPr sz="1200" b="1" spc="10" dirty="0">
                          <a:solidFill>
                            <a:srgbClr val="A6A6A6"/>
                          </a:solidFill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b="1" spc="25" dirty="0">
                          <a:solidFill>
                            <a:srgbClr val="A6A6A6"/>
                          </a:solidFill>
                          <a:latin typeface="+mj-lt"/>
                          <a:cs typeface="Calibri Light"/>
                        </a:rPr>
                        <a:t>de</a:t>
                      </a:r>
                      <a:r>
                        <a:rPr sz="1200" b="1" spc="5" dirty="0">
                          <a:solidFill>
                            <a:srgbClr val="A6A6A6"/>
                          </a:solidFill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b="1" spc="15" dirty="0">
                          <a:solidFill>
                            <a:srgbClr val="A6A6A6"/>
                          </a:solidFill>
                          <a:latin typeface="+mj-lt"/>
                          <a:cs typeface="Calibri Light"/>
                        </a:rPr>
                        <a:t>nouvelles</a:t>
                      </a:r>
                      <a:r>
                        <a:rPr sz="1200" b="1" spc="10" dirty="0">
                          <a:solidFill>
                            <a:srgbClr val="A6A6A6"/>
                          </a:solidFill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b="1" spc="15" dirty="0">
                          <a:solidFill>
                            <a:srgbClr val="A6A6A6"/>
                          </a:solidFill>
                          <a:latin typeface="+mj-lt"/>
                          <a:cs typeface="Calibri Light"/>
                        </a:rPr>
                        <a:t>consignes</a:t>
                      </a:r>
                      <a:r>
                        <a:rPr sz="1200" b="1" spc="10" dirty="0">
                          <a:solidFill>
                            <a:srgbClr val="A6A6A6"/>
                          </a:solidFill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b="1" spc="20" dirty="0">
                          <a:solidFill>
                            <a:srgbClr val="A6A6A6"/>
                          </a:solidFill>
                          <a:latin typeface="+mj-lt"/>
                          <a:cs typeface="Calibri Light"/>
                        </a:rPr>
                        <a:t>ou</a:t>
                      </a:r>
                      <a:r>
                        <a:rPr sz="1200" b="1" spc="15" dirty="0">
                          <a:solidFill>
                            <a:srgbClr val="A6A6A6"/>
                          </a:solidFill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b="1" spc="5" dirty="0">
                          <a:solidFill>
                            <a:srgbClr val="A6A6A6"/>
                          </a:solidFill>
                          <a:latin typeface="+mj-lt"/>
                          <a:cs typeface="Calibri Light"/>
                        </a:rPr>
                        <a:t>faire </a:t>
                      </a:r>
                      <a:r>
                        <a:rPr sz="1200" b="1" spc="10" dirty="0">
                          <a:solidFill>
                            <a:srgbClr val="A6A6A6"/>
                          </a:solidFill>
                          <a:latin typeface="+mj-lt"/>
                          <a:cs typeface="Calibri Light"/>
                        </a:rPr>
                        <a:t>évoluer </a:t>
                      </a:r>
                      <a:r>
                        <a:rPr sz="1200" b="1" spc="20" dirty="0">
                          <a:solidFill>
                            <a:srgbClr val="A6A6A6"/>
                          </a:solidFill>
                          <a:latin typeface="+mj-lt"/>
                          <a:cs typeface="Calibri Light"/>
                        </a:rPr>
                        <a:t>son </a:t>
                      </a:r>
                      <a:r>
                        <a:rPr sz="1200" b="1" spc="10" dirty="0">
                          <a:solidFill>
                            <a:srgbClr val="A6A6A6"/>
                          </a:solidFill>
                          <a:latin typeface="+mj-lt"/>
                          <a:cs typeface="Calibri Light"/>
                        </a:rPr>
                        <a:t>texte</a:t>
                      </a:r>
                      <a:endParaRPr sz="1200" b="1" dirty="0">
                        <a:latin typeface="+mj-lt"/>
                        <a:cs typeface="Calibri Light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00023">
                <a:tc gridSpan="5"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200" spc="-10" dirty="0">
                          <a:latin typeface="+mj-lt"/>
                          <a:cs typeface="Calibri Light"/>
                        </a:rPr>
                        <a:t>Réécrire </a:t>
                      </a:r>
                      <a:r>
                        <a:rPr sz="1200" spc="-5" dirty="0">
                          <a:latin typeface="+mj-lt"/>
                          <a:cs typeface="Calibri Light"/>
                        </a:rPr>
                        <a:t>les</a:t>
                      </a:r>
                      <a:r>
                        <a:rPr sz="1200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spc="-10" dirty="0">
                          <a:latin typeface="+mj-lt"/>
                          <a:cs typeface="Calibri Light"/>
                        </a:rPr>
                        <a:t>premiers</a:t>
                      </a:r>
                      <a:r>
                        <a:rPr sz="1200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spc="-5" dirty="0">
                          <a:latin typeface="+mj-lt"/>
                          <a:cs typeface="Calibri Light"/>
                        </a:rPr>
                        <a:t>jets</a:t>
                      </a:r>
                      <a:r>
                        <a:rPr sz="1200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spc="-5" dirty="0">
                          <a:latin typeface="+mj-lt"/>
                          <a:cs typeface="Calibri Light"/>
                        </a:rPr>
                        <a:t>des</a:t>
                      </a:r>
                      <a:r>
                        <a:rPr sz="1200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spc="-10" dirty="0">
                          <a:latin typeface="+mj-lt"/>
                          <a:cs typeface="Calibri Light"/>
                        </a:rPr>
                        <a:t>textes</a:t>
                      </a:r>
                      <a:r>
                        <a:rPr sz="1200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spc="-5" dirty="0">
                          <a:latin typeface="+mj-lt"/>
                          <a:cs typeface="Calibri Light"/>
                        </a:rPr>
                        <a:t>courts</a:t>
                      </a:r>
                      <a:r>
                        <a:rPr sz="1200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spc="-5" dirty="0">
                          <a:latin typeface="+mj-lt"/>
                          <a:cs typeface="Calibri Light"/>
                        </a:rPr>
                        <a:t>ou longs</a:t>
                      </a:r>
                      <a:r>
                        <a:rPr sz="1200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spc="-5" dirty="0">
                          <a:latin typeface="+mj-lt"/>
                          <a:cs typeface="Calibri Light"/>
                        </a:rPr>
                        <a:t>produits</a:t>
                      </a:r>
                      <a:r>
                        <a:rPr sz="1200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spc="-5" dirty="0">
                          <a:latin typeface="+mj-lt"/>
                          <a:cs typeface="Calibri Light"/>
                        </a:rPr>
                        <a:t>en</a:t>
                      </a:r>
                      <a:r>
                        <a:rPr sz="1200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spc="-5" dirty="0">
                          <a:latin typeface="+mj-lt"/>
                          <a:cs typeface="Calibri Light"/>
                        </a:rPr>
                        <a:t>classe </a:t>
                      </a:r>
                      <a:r>
                        <a:rPr sz="1200" dirty="0">
                          <a:latin typeface="+mj-lt"/>
                          <a:cs typeface="Calibri Light"/>
                        </a:rPr>
                        <a:t>:</a:t>
                      </a:r>
                    </a:p>
                    <a:p>
                      <a:pPr marL="115570" indent="-81915">
                        <a:lnSpc>
                          <a:spcPts val="1430"/>
                        </a:lnSpc>
                        <a:spcBef>
                          <a:spcPts val="50"/>
                        </a:spcBef>
                        <a:buChar char="-"/>
                        <a:tabLst>
                          <a:tab pos="116205" algn="l"/>
                        </a:tabLst>
                      </a:pPr>
                      <a:r>
                        <a:rPr sz="1200" spc="-5" dirty="0">
                          <a:latin typeface="+mj-lt"/>
                          <a:cs typeface="Calibri Light"/>
                        </a:rPr>
                        <a:t>par</a:t>
                      </a:r>
                      <a:r>
                        <a:rPr sz="1200" spc="5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spc="-5" dirty="0">
                          <a:latin typeface="+mj-lt"/>
                          <a:cs typeface="Calibri Light"/>
                        </a:rPr>
                        <a:t>la</a:t>
                      </a:r>
                      <a:r>
                        <a:rPr sz="1200" spc="10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spc="-10" dirty="0">
                          <a:latin typeface="+mj-lt"/>
                          <a:cs typeface="Calibri Light"/>
                        </a:rPr>
                        <a:t>reprise</a:t>
                      </a:r>
                      <a:r>
                        <a:rPr sz="1200" dirty="0">
                          <a:latin typeface="+mj-lt"/>
                          <a:cs typeface="Calibri Light"/>
                        </a:rPr>
                        <a:t> :</a:t>
                      </a:r>
                      <a:r>
                        <a:rPr sz="1200" spc="5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spc="-10" dirty="0">
                          <a:latin typeface="+mj-lt"/>
                          <a:cs typeface="Calibri Light"/>
                        </a:rPr>
                        <a:t>redonner</a:t>
                      </a:r>
                      <a:r>
                        <a:rPr sz="1200" spc="10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spc="-5" dirty="0">
                          <a:latin typeface="+mj-lt"/>
                          <a:cs typeface="Calibri Light"/>
                        </a:rPr>
                        <a:t>la</a:t>
                      </a:r>
                      <a:r>
                        <a:rPr sz="1200" spc="5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spc="-5" dirty="0">
                          <a:latin typeface="+mj-lt"/>
                          <a:cs typeface="Calibri Light"/>
                        </a:rPr>
                        <a:t>même</a:t>
                      </a:r>
                      <a:r>
                        <a:rPr sz="1200" spc="5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spc="-5" dirty="0">
                          <a:latin typeface="+mj-lt"/>
                          <a:cs typeface="Calibri Light"/>
                        </a:rPr>
                        <a:t>consigne</a:t>
                      </a:r>
                      <a:r>
                        <a:rPr sz="1200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spc="-5" dirty="0">
                          <a:latin typeface="+mj-lt"/>
                          <a:cs typeface="Calibri Light"/>
                        </a:rPr>
                        <a:t>d’écriture</a:t>
                      </a:r>
                      <a:r>
                        <a:rPr sz="1200" spc="5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spc="-5" dirty="0">
                          <a:latin typeface="+mj-lt"/>
                          <a:cs typeface="Calibri Light"/>
                        </a:rPr>
                        <a:t>sans</a:t>
                      </a:r>
                      <a:r>
                        <a:rPr sz="1200" spc="5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spc="-10" dirty="0">
                          <a:latin typeface="+mj-lt"/>
                          <a:cs typeface="Calibri Light"/>
                        </a:rPr>
                        <a:t>redonner</a:t>
                      </a:r>
                      <a:r>
                        <a:rPr sz="1200" spc="10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spc="-5" dirty="0">
                          <a:latin typeface="+mj-lt"/>
                          <a:cs typeface="Calibri Light"/>
                        </a:rPr>
                        <a:t>le</a:t>
                      </a:r>
                      <a:r>
                        <a:rPr sz="1200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spc="-10" dirty="0">
                          <a:latin typeface="+mj-lt"/>
                          <a:cs typeface="Calibri Light"/>
                        </a:rPr>
                        <a:t>premier</a:t>
                      </a:r>
                      <a:r>
                        <a:rPr sz="1200" spc="10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spc="-10" dirty="0">
                          <a:latin typeface="+mj-lt"/>
                          <a:cs typeface="Calibri Light"/>
                        </a:rPr>
                        <a:t>jet</a:t>
                      </a:r>
                      <a:endParaRPr sz="1200" dirty="0">
                        <a:latin typeface="+mj-lt"/>
                        <a:cs typeface="Calibri Light"/>
                      </a:endParaRPr>
                    </a:p>
                    <a:p>
                      <a:pPr marL="115570" indent="-81915">
                        <a:lnSpc>
                          <a:spcPts val="1405"/>
                        </a:lnSpc>
                        <a:buChar char="-"/>
                        <a:tabLst>
                          <a:tab pos="116205" algn="l"/>
                        </a:tabLst>
                      </a:pPr>
                      <a:r>
                        <a:rPr sz="1200" spc="-5" dirty="0">
                          <a:latin typeface="+mj-lt"/>
                          <a:cs typeface="Calibri Light"/>
                        </a:rPr>
                        <a:t>par</a:t>
                      </a:r>
                      <a:r>
                        <a:rPr sz="1200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spc="-5" dirty="0">
                          <a:latin typeface="+mj-lt"/>
                          <a:cs typeface="Calibri Light"/>
                        </a:rPr>
                        <a:t>la</a:t>
                      </a:r>
                      <a:r>
                        <a:rPr sz="1200" spc="5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spc="-10" dirty="0">
                          <a:latin typeface="+mj-lt"/>
                          <a:cs typeface="Calibri Light"/>
                        </a:rPr>
                        <a:t>variation</a:t>
                      </a:r>
                      <a:r>
                        <a:rPr sz="1200" spc="5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dirty="0">
                          <a:latin typeface="+mj-lt"/>
                          <a:cs typeface="Calibri Light"/>
                        </a:rPr>
                        <a:t>:</a:t>
                      </a:r>
                      <a:r>
                        <a:rPr sz="1200" spc="5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spc="-10" dirty="0">
                          <a:latin typeface="+mj-lt"/>
                          <a:cs typeface="Calibri Light"/>
                        </a:rPr>
                        <a:t>réécrire</a:t>
                      </a:r>
                      <a:r>
                        <a:rPr sz="1200" spc="-5" dirty="0">
                          <a:latin typeface="+mj-lt"/>
                          <a:cs typeface="Calibri Light"/>
                        </a:rPr>
                        <a:t> le</a:t>
                      </a:r>
                      <a:r>
                        <a:rPr sz="1200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spc="-10" dirty="0">
                          <a:latin typeface="+mj-lt"/>
                          <a:cs typeface="Calibri Light"/>
                        </a:rPr>
                        <a:t>premier</a:t>
                      </a:r>
                      <a:r>
                        <a:rPr sz="1200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spc="-10" dirty="0">
                          <a:latin typeface="+mj-lt"/>
                          <a:cs typeface="Calibri Light"/>
                        </a:rPr>
                        <a:t>jet</a:t>
                      </a:r>
                      <a:r>
                        <a:rPr sz="1200" spc="10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spc="-5" dirty="0">
                          <a:latin typeface="+mj-lt"/>
                          <a:cs typeface="Calibri Light"/>
                        </a:rPr>
                        <a:t>en</a:t>
                      </a:r>
                      <a:r>
                        <a:rPr sz="1200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spc="-5" dirty="0">
                          <a:latin typeface="+mj-lt"/>
                          <a:cs typeface="Calibri Light"/>
                        </a:rPr>
                        <a:t>changeant</a:t>
                      </a:r>
                      <a:r>
                        <a:rPr sz="1200" spc="10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spc="-5" dirty="0">
                          <a:latin typeface="+mj-lt"/>
                          <a:cs typeface="Calibri Light"/>
                        </a:rPr>
                        <a:t>le </a:t>
                      </a:r>
                      <a:r>
                        <a:rPr sz="1200" spc="-20" dirty="0">
                          <a:latin typeface="+mj-lt"/>
                          <a:cs typeface="Calibri Light"/>
                        </a:rPr>
                        <a:t>narrateur,</a:t>
                      </a:r>
                      <a:r>
                        <a:rPr sz="1200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spc="-5" dirty="0">
                          <a:latin typeface="+mj-lt"/>
                          <a:cs typeface="Calibri Light"/>
                        </a:rPr>
                        <a:t>le point</a:t>
                      </a:r>
                      <a:r>
                        <a:rPr sz="1200" spc="10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dirty="0">
                          <a:latin typeface="+mj-lt"/>
                          <a:cs typeface="Calibri Light"/>
                        </a:rPr>
                        <a:t>de</a:t>
                      </a:r>
                      <a:r>
                        <a:rPr sz="1200" spc="-5" dirty="0">
                          <a:latin typeface="+mj-lt"/>
                          <a:cs typeface="Calibri Light"/>
                        </a:rPr>
                        <a:t> vue</a:t>
                      </a:r>
                      <a:endParaRPr sz="1200" dirty="0">
                        <a:latin typeface="+mj-lt"/>
                        <a:cs typeface="Calibri Light"/>
                      </a:endParaRPr>
                    </a:p>
                    <a:p>
                      <a:pPr marL="115570" indent="-81915">
                        <a:lnSpc>
                          <a:spcPts val="1415"/>
                        </a:lnSpc>
                        <a:buChar char="-"/>
                        <a:tabLst>
                          <a:tab pos="116205" algn="l"/>
                        </a:tabLst>
                      </a:pPr>
                      <a:r>
                        <a:rPr sz="1200" spc="-5" dirty="0">
                          <a:latin typeface="+mj-lt"/>
                          <a:cs typeface="Calibri Light"/>
                        </a:rPr>
                        <a:t>par</a:t>
                      </a:r>
                      <a:r>
                        <a:rPr sz="1200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spc="-5" dirty="0">
                          <a:latin typeface="+mj-lt"/>
                          <a:cs typeface="Calibri Light"/>
                        </a:rPr>
                        <a:t>la</a:t>
                      </a:r>
                      <a:r>
                        <a:rPr sz="1200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spc="-10" dirty="0">
                          <a:latin typeface="+mj-lt"/>
                          <a:cs typeface="Calibri Light"/>
                        </a:rPr>
                        <a:t>réécriture</a:t>
                      </a:r>
                      <a:r>
                        <a:rPr sz="1200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spc="-10" dirty="0">
                          <a:latin typeface="+mj-lt"/>
                          <a:cs typeface="Calibri Light"/>
                        </a:rPr>
                        <a:t>d’un</a:t>
                      </a:r>
                      <a:r>
                        <a:rPr sz="1200" spc="5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spc="-5" dirty="0">
                          <a:latin typeface="+mj-lt"/>
                          <a:cs typeface="Calibri Light"/>
                        </a:rPr>
                        <a:t>aspect</a:t>
                      </a:r>
                      <a:r>
                        <a:rPr sz="1200" spc="10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dirty="0">
                          <a:latin typeface="+mj-lt"/>
                          <a:cs typeface="Calibri Light"/>
                        </a:rPr>
                        <a:t>du</a:t>
                      </a:r>
                      <a:r>
                        <a:rPr sz="1200" spc="5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spc="-10" dirty="0">
                          <a:latin typeface="+mj-lt"/>
                          <a:cs typeface="Calibri Light"/>
                        </a:rPr>
                        <a:t>texte</a:t>
                      </a:r>
                      <a:r>
                        <a:rPr sz="1200" spc="-5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dirty="0">
                          <a:latin typeface="+mj-lt"/>
                          <a:cs typeface="Calibri Light"/>
                        </a:rPr>
                        <a:t>: </a:t>
                      </a:r>
                      <a:r>
                        <a:rPr sz="1200" spc="-5" dirty="0">
                          <a:latin typeface="+mj-lt"/>
                          <a:cs typeface="Calibri Light"/>
                        </a:rPr>
                        <a:t>les</a:t>
                      </a:r>
                      <a:r>
                        <a:rPr sz="1200" spc="5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spc="-5" dirty="0">
                          <a:latin typeface="+mj-lt"/>
                          <a:cs typeface="Calibri Light"/>
                        </a:rPr>
                        <a:t>sentiments</a:t>
                      </a:r>
                      <a:r>
                        <a:rPr sz="1200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spc="-10" dirty="0">
                          <a:latin typeface="+mj-lt"/>
                          <a:cs typeface="Calibri Light"/>
                        </a:rPr>
                        <a:t>d’un</a:t>
                      </a:r>
                      <a:r>
                        <a:rPr sz="1200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spc="-10" dirty="0">
                          <a:latin typeface="+mj-lt"/>
                          <a:cs typeface="Calibri Light"/>
                        </a:rPr>
                        <a:t>personnage,</a:t>
                      </a:r>
                      <a:r>
                        <a:rPr sz="1200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spc="-5" dirty="0">
                          <a:latin typeface="+mj-lt"/>
                          <a:cs typeface="Calibri Light"/>
                        </a:rPr>
                        <a:t>le lieu…</a:t>
                      </a:r>
                      <a:endParaRPr sz="1200" dirty="0">
                        <a:latin typeface="+mj-lt"/>
                        <a:cs typeface="Calibri Light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2305">
                <a:tc gridSpan="5"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200" b="1" spc="10" dirty="0">
                          <a:solidFill>
                            <a:srgbClr val="A6A6A6"/>
                          </a:solidFill>
                          <a:latin typeface="+mj-lt"/>
                          <a:cs typeface="Calibri Light"/>
                        </a:rPr>
                        <a:t>Prendre </a:t>
                      </a:r>
                      <a:r>
                        <a:rPr sz="1200" b="1" spc="20" dirty="0">
                          <a:solidFill>
                            <a:srgbClr val="A6A6A6"/>
                          </a:solidFill>
                          <a:latin typeface="+mj-lt"/>
                          <a:cs typeface="Calibri Light"/>
                        </a:rPr>
                        <a:t>en </a:t>
                      </a:r>
                      <a:r>
                        <a:rPr sz="1200" b="1" spc="15" dirty="0">
                          <a:solidFill>
                            <a:srgbClr val="A6A6A6"/>
                          </a:solidFill>
                          <a:latin typeface="+mj-lt"/>
                          <a:cs typeface="Calibri Light"/>
                        </a:rPr>
                        <a:t>compte </a:t>
                      </a:r>
                      <a:r>
                        <a:rPr sz="1200" b="1" spc="10" dirty="0">
                          <a:solidFill>
                            <a:srgbClr val="A6A6A6"/>
                          </a:solidFill>
                          <a:latin typeface="+mj-lt"/>
                          <a:cs typeface="Calibri Light"/>
                        </a:rPr>
                        <a:t>les</a:t>
                      </a:r>
                      <a:r>
                        <a:rPr sz="1200" b="1" spc="15" dirty="0">
                          <a:solidFill>
                            <a:srgbClr val="A6A6A6"/>
                          </a:solidFill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b="1" spc="20" dirty="0">
                          <a:solidFill>
                            <a:srgbClr val="A6A6A6"/>
                          </a:solidFill>
                          <a:latin typeface="+mj-lt"/>
                          <a:cs typeface="Calibri Light"/>
                        </a:rPr>
                        <a:t>normes </a:t>
                      </a:r>
                      <a:r>
                        <a:rPr sz="1200" b="1" spc="25" dirty="0">
                          <a:solidFill>
                            <a:srgbClr val="A6A6A6"/>
                          </a:solidFill>
                          <a:latin typeface="+mj-lt"/>
                          <a:cs typeface="Calibri Light"/>
                        </a:rPr>
                        <a:t>de</a:t>
                      </a:r>
                      <a:r>
                        <a:rPr sz="1200" b="1" spc="10" dirty="0">
                          <a:solidFill>
                            <a:srgbClr val="A6A6A6"/>
                          </a:solidFill>
                          <a:latin typeface="+mj-lt"/>
                          <a:cs typeface="Calibri Light"/>
                        </a:rPr>
                        <a:t> l’écrit</a:t>
                      </a:r>
                      <a:r>
                        <a:rPr sz="1200" b="1" spc="30" dirty="0">
                          <a:solidFill>
                            <a:srgbClr val="A6A6A6"/>
                          </a:solidFill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b="1" spc="20" dirty="0">
                          <a:solidFill>
                            <a:srgbClr val="A6A6A6"/>
                          </a:solidFill>
                          <a:latin typeface="+mj-lt"/>
                          <a:cs typeface="Calibri Light"/>
                        </a:rPr>
                        <a:t>pour</a:t>
                      </a:r>
                      <a:r>
                        <a:rPr sz="1200" b="1" spc="15" dirty="0">
                          <a:solidFill>
                            <a:srgbClr val="A6A6A6"/>
                          </a:solidFill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b="1" dirty="0">
                          <a:solidFill>
                            <a:srgbClr val="A6A6A6"/>
                          </a:solidFill>
                          <a:latin typeface="+mj-lt"/>
                          <a:cs typeface="Calibri Light"/>
                        </a:rPr>
                        <a:t>formuler,</a:t>
                      </a:r>
                      <a:r>
                        <a:rPr sz="1200" b="1" spc="25" dirty="0">
                          <a:solidFill>
                            <a:srgbClr val="A6A6A6"/>
                          </a:solidFill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b="1" spc="10" dirty="0">
                          <a:solidFill>
                            <a:srgbClr val="A6A6A6"/>
                          </a:solidFill>
                          <a:latin typeface="+mj-lt"/>
                          <a:cs typeface="Calibri Light"/>
                        </a:rPr>
                        <a:t>transcrire</a:t>
                      </a:r>
                      <a:r>
                        <a:rPr sz="1200" b="1" spc="15" dirty="0">
                          <a:solidFill>
                            <a:srgbClr val="A6A6A6"/>
                          </a:solidFill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b="1" spc="10" dirty="0">
                          <a:solidFill>
                            <a:srgbClr val="A6A6A6"/>
                          </a:solidFill>
                          <a:latin typeface="+mj-lt"/>
                          <a:cs typeface="Calibri Light"/>
                        </a:rPr>
                        <a:t>et</a:t>
                      </a:r>
                      <a:r>
                        <a:rPr sz="1200" b="1" spc="25" dirty="0">
                          <a:solidFill>
                            <a:srgbClr val="A6A6A6"/>
                          </a:solidFill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b="1" spc="10" dirty="0">
                          <a:solidFill>
                            <a:srgbClr val="A6A6A6"/>
                          </a:solidFill>
                          <a:latin typeface="+mj-lt"/>
                          <a:cs typeface="Calibri Light"/>
                        </a:rPr>
                        <a:t>réviser</a:t>
                      </a:r>
                      <a:endParaRPr sz="1200" b="1" dirty="0">
                        <a:latin typeface="+mj-lt"/>
                        <a:cs typeface="Calibri Light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2305">
                <a:tc gridSpan="5">
                  <a:txBody>
                    <a:bodyPr/>
                    <a:lstStyle/>
                    <a:p>
                      <a:pPr marL="1270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fr-FR" sz="1200" spc="-10" dirty="0">
                          <a:latin typeface="+mj-lt"/>
                          <a:cs typeface="Calibri Light"/>
                        </a:rPr>
                        <a:t>Réviser</a:t>
                      </a:r>
                      <a:r>
                        <a:rPr lang="fr-FR" sz="1200" spc="5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lang="fr-FR" sz="1200" spc="-5" dirty="0">
                          <a:latin typeface="+mj-lt"/>
                          <a:cs typeface="Calibri Light"/>
                        </a:rPr>
                        <a:t>les</a:t>
                      </a:r>
                      <a:r>
                        <a:rPr lang="fr-FR" sz="1200" spc="10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lang="fr-FR" sz="1200" spc="-10" dirty="0">
                          <a:latin typeface="+mj-lt"/>
                          <a:cs typeface="Calibri Light"/>
                        </a:rPr>
                        <a:t>textes</a:t>
                      </a:r>
                      <a:r>
                        <a:rPr lang="fr-FR" sz="1200" spc="5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lang="fr-FR" sz="1200" spc="-5" dirty="0">
                          <a:latin typeface="+mj-lt"/>
                          <a:cs typeface="Calibri Light"/>
                        </a:rPr>
                        <a:t>courts</a:t>
                      </a:r>
                      <a:r>
                        <a:rPr lang="fr-FR" sz="1200" spc="10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lang="fr-FR" sz="1200" spc="-5" dirty="0">
                          <a:latin typeface="+mj-lt"/>
                          <a:cs typeface="Calibri Light"/>
                        </a:rPr>
                        <a:t>ou</a:t>
                      </a:r>
                      <a:r>
                        <a:rPr lang="fr-FR" sz="1200" spc="5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lang="fr-FR" sz="1200" spc="-5" dirty="0">
                          <a:latin typeface="+mj-lt"/>
                          <a:cs typeface="Calibri Light"/>
                        </a:rPr>
                        <a:t>longs</a:t>
                      </a:r>
                      <a:r>
                        <a:rPr lang="fr-FR" sz="1200" spc="10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lang="fr-FR" sz="1200" spc="-5" dirty="0">
                          <a:latin typeface="+mj-lt"/>
                          <a:cs typeface="Calibri Light"/>
                        </a:rPr>
                        <a:t>produits</a:t>
                      </a:r>
                      <a:r>
                        <a:rPr lang="fr-FR" sz="1200" spc="10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lang="fr-FR" sz="1200" spc="-5" dirty="0">
                          <a:latin typeface="+mj-lt"/>
                          <a:cs typeface="Calibri Light"/>
                        </a:rPr>
                        <a:t>en</a:t>
                      </a:r>
                      <a:r>
                        <a:rPr lang="fr-FR" sz="1200" spc="5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lang="fr-FR" sz="1200" spc="-5" dirty="0">
                          <a:latin typeface="+mj-lt"/>
                          <a:cs typeface="Calibri Light"/>
                        </a:rPr>
                        <a:t>classe</a:t>
                      </a:r>
                      <a:r>
                        <a:rPr lang="fr-FR" sz="1200" spc="5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lang="fr-FR" sz="1200" spc="-5" dirty="0">
                          <a:latin typeface="+mj-lt"/>
                          <a:cs typeface="Calibri Light"/>
                        </a:rPr>
                        <a:t>en</a:t>
                      </a:r>
                      <a:r>
                        <a:rPr lang="fr-FR" sz="1200" spc="5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lang="fr-FR" sz="1200" spc="-15" dirty="0">
                          <a:latin typeface="+mj-lt"/>
                          <a:cs typeface="Calibri Light"/>
                        </a:rPr>
                        <a:t>repérant</a:t>
                      </a:r>
                      <a:r>
                        <a:rPr lang="fr-FR" sz="1200" spc="15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lang="fr-FR" sz="1200" spc="-5" dirty="0">
                          <a:latin typeface="+mj-lt"/>
                          <a:cs typeface="Calibri Light"/>
                        </a:rPr>
                        <a:t>les</a:t>
                      </a:r>
                      <a:r>
                        <a:rPr lang="fr-FR" sz="1200" spc="5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lang="fr-FR" sz="1200" spc="-10" dirty="0">
                          <a:latin typeface="+mj-lt"/>
                          <a:cs typeface="Calibri Light"/>
                        </a:rPr>
                        <a:t>dysfonctionnements</a:t>
                      </a:r>
                      <a:r>
                        <a:rPr lang="fr-FR" sz="1200" spc="10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lang="fr-FR" sz="1200" spc="-10" dirty="0">
                          <a:latin typeface="+mj-lt"/>
                          <a:cs typeface="Calibri Light"/>
                        </a:rPr>
                        <a:t>portant</a:t>
                      </a:r>
                      <a:r>
                        <a:rPr lang="fr-FR" sz="1200" spc="15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lang="fr-FR" sz="1200" spc="-5" dirty="0">
                          <a:latin typeface="+mj-lt"/>
                          <a:cs typeface="Calibri Light"/>
                        </a:rPr>
                        <a:t>sur</a:t>
                      </a:r>
                      <a:r>
                        <a:rPr lang="fr-FR" sz="1200" spc="5" dirty="0">
                          <a:latin typeface="+mj-lt"/>
                          <a:cs typeface="Calibri Light"/>
                        </a:rPr>
                        <a:t> la c</a:t>
                      </a:r>
                      <a:r>
                        <a:rPr lang="fr-FR" sz="1200" spc="-10" dirty="0">
                          <a:latin typeface="+mj-lt"/>
                          <a:cs typeface="Calibri Light"/>
                        </a:rPr>
                        <a:t>ohérence</a:t>
                      </a:r>
                      <a:r>
                        <a:rPr lang="fr-FR" sz="1200" spc="5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lang="fr-FR" sz="1200" dirty="0">
                          <a:latin typeface="+mj-lt"/>
                          <a:cs typeface="Calibri Light"/>
                        </a:rPr>
                        <a:t>de</a:t>
                      </a:r>
                      <a:r>
                        <a:rPr lang="fr-FR" sz="1200" spc="5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lang="fr-FR" sz="1200" spc="-10" dirty="0">
                          <a:latin typeface="+mj-lt"/>
                          <a:cs typeface="Calibri Light"/>
                        </a:rPr>
                        <a:t>texte</a:t>
                      </a:r>
                      <a:r>
                        <a:rPr lang="fr-FR" sz="1200" spc="5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lang="fr-FR" sz="1200" spc="-10" dirty="0">
                          <a:latin typeface="+mj-lt"/>
                          <a:cs typeface="Calibri Light"/>
                        </a:rPr>
                        <a:t>(connecteurs</a:t>
                      </a:r>
                      <a:r>
                        <a:rPr lang="fr-FR" sz="1200" spc="10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lang="fr-FR" sz="1200" spc="-5" dirty="0">
                          <a:latin typeface="+mj-lt"/>
                          <a:cs typeface="Calibri Light"/>
                        </a:rPr>
                        <a:t>logiques,</a:t>
                      </a:r>
                      <a:r>
                        <a:rPr lang="fr-FR" sz="1200" spc="5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lang="fr-FR" sz="1200" spc="-10" dirty="0">
                          <a:latin typeface="+mj-lt"/>
                          <a:cs typeface="Calibri Light"/>
                        </a:rPr>
                        <a:t>temporels,</a:t>
                      </a:r>
                      <a:r>
                        <a:rPr lang="fr-FR" sz="1200" spc="5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lang="fr-FR" sz="1200" spc="-10" dirty="0">
                          <a:latin typeface="+mj-lt"/>
                          <a:cs typeface="Calibri Light"/>
                        </a:rPr>
                        <a:t>reprises</a:t>
                      </a:r>
                      <a:r>
                        <a:rPr lang="fr-FR" sz="1200" spc="10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lang="fr-FR" sz="1200" spc="-5" dirty="0">
                          <a:latin typeface="+mj-lt"/>
                          <a:cs typeface="Calibri Light"/>
                        </a:rPr>
                        <a:t>anaphoriques,</a:t>
                      </a:r>
                      <a:r>
                        <a:rPr lang="fr-FR" sz="1200" spc="5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lang="fr-FR" sz="1200" spc="-10" dirty="0">
                          <a:latin typeface="+mj-lt"/>
                          <a:cs typeface="Calibri Light"/>
                        </a:rPr>
                        <a:t>temps</a:t>
                      </a:r>
                      <a:r>
                        <a:rPr lang="fr-FR" sz="1200" spc="15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lang="fr-FR" sz="1200" spc="-5" dirty="0">
                          <a:latin typeface="+mj-lt"/>
                          <a:cs typeface="Calibri Light"/>
                        </a:rPr>
                        <a:t>verbaux), la ponctuation</a:t>
                      </a:r>
                      <a:r>
                        <a:rPr lang="fr-FR" sz="1200" spc="-20" dirty="0">
                          <a:latin typeface="+mj-lt"/>
                          <a:cs typeface="Calibri Light"/>
                        </a:rPr>
                        <a:t>/syntaxe, l’o</a:t>
                      </a:r>
                      <a:r>
                        <a:rPr lang="fr-FR" sz="1200" spc="-5" dirty="0">
                          <a:latin typeface="+mj-lt"/>
                          <a:cs typeface="Calibri Light"/>
                        </a:rPr>
                        <a:t>rthographe </a:t>
                      </a:r>
                      <a:r>
                        <a:rPr lang="fr-FR" sz="1200" spc="-10" dirty="0">
                          <a:latin typeface="+mj-lt"/>
                          <a:cs typeface="Calibri Light"/>
                        </a:rPr>
                        <a:t>grammaticale</a:t>
                      </a:r>
                      <a:r>
                        <a:rPr lang="fr-FR" sz="1200" dirty="0">
                          <a:latin typeface="+mj-lt"/>
                          <a:cs typeface="Calibri Light"/>
                        </a:rPr>
                        <a:t> (</a:t>
                      </a:r>
                      <a:r>
                        <a:rPr lang="fr-FR" sz="1200" spc="-10" dirty="0">
                          <a:latin typeface="+mj-lt"/>
                          <a:cs typeface="Calibri Light"/>
                        </a:rPr>
                        <a:t>accords,</a:t>
                      </a:r>
                      <a:r>
                        <a:rPr lang="fr-FR" sz="1200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lang="fr-FR" sz="1200" spc="-5" dirty="0">
                          <a:latin typeface="+mj-lt"/>
                          <a:cs typeface="Calibri Light"/>
                        </a:rPr>
                        <a:t>morphologie </a:t>
                      </a:r>
                      <a:r>
                        <a:rPr lang="fr-FR" sz="1200" spc="-10" dirty="0">
                          <a:latin typeface="+mj-lt"/>
                          <a:cs typeface="Calibri Light"/>
                        </a:rPr>
                        <a:t>verbale)</a:t>
                      </a:r>
                      <a:r>
                        <a:rPr lang="fr-FR" sz="1200" spc="0" dirty="0">
                          <a:latin typeface="+mj-lt"/>
                          <a:cs typeface="Calibri Light"/>
                        </a:rPr>
                        <a:t> et l’o</a:t>
                      </a:r>
                      <a:r>
                        <a:rPr lang="fr-FR" sz="1200" spc="-5" dirty="0">
                          <a:latin typeface="+mj-lt"/>
                          <a:cs typeface="Calibri Light"/>
                        </a:rPr>
                        <a:t>rthographe</a:t>
                      </a:r>
                      <a:r>
                        <a:rPr lang="fr-FR" sz="1200" spc="-40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lang="fr-FR" sz="1200" spc="-10" dirty="0">
                          <a:latin typeface="+mj-lt"/>
                          <a:cs typeface="Calibri Light"/>
                        </a:rPr>
                        <a:t>lexicale</a:t>
                      </a:r>
                    </a:p>
                    <a:p>
                      <a:pPr marL="1270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endParaRPr lang="fr-FR" sz="300" dirty="0">
                        <a:latin typeface="+mj-lt"/>
                        <a:cs typeface="Calibri Light"/>
                      </a:endParaRPr>
                    </a:p>
                  </a:txBody>
                  <a:tcPr marL="0" marR="0" marT="222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GP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GP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GP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GP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951182"/>
                  </a:ext>
                </a:extLst>
              </a:tr>
            </a:tbl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10534E5F-0E69-4549-A5F4-5B1407AD6DF7}"/>
              </a:ext>
            </a:extLst>
          </p:cNvPr>
          <p:cNvSpPr txBox="1"/>
          <p:nvPr/>
        </p:nvSpPr>
        <p:spPr>
          <a:xfrm>
            <a:off x="9058032" y="7252976"/>
            <a:ext cx="163378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>
                <a:latin typeface="+mj-lt"/>
              </a:rPr>
              <a:t>m</a:t>
            </a:r>
            <a:r>
              <a:rPr lang="fr-GP" sz="1050" dirty="0">
                <a:latin typeface="+mj-lt"/>
              </a:rPr>
              <a:t>onpetitbazardeprof.com</a:t>
            </a:r>
          </a:p>
        </p:txBody>
      </p:sp>
    </p:spTree>
    <p:extLst>
      <p:ext uri="{BB962C8B-B14F-4D97-AF65-F5344CB8AC3E}">
        <p14:creationId xmlns:p14="http://schemas.microsoft.com/office/powerpoint/2010/main" val="3043429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DE97791-A337-034A-AF48-B00836658925}"/>
              </a:ext>
            </a:extLst>
          </p:cNvPr>
          <p:cNvSpPr/>
          <p:nvPr/>
        </p:nvSpPr>
        <p:spPr>
          <a:xfrm>
            <a:off x="0" y="7200193"/>
            <a:ext cx="10691814" cy="359482"/>
          </a:xfrm>
          <a:prstGeom prst="rect">
            <a:avLst/>
          </a:prstGeom>
          <a:solidFill>
            <a:srgbClr val="C3E686"/>
          </a:solidFill>
          <a:ln>
            <a:solidFill>
              <a:srgbClr val="C3E6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177D897-DA96-AA46-8824-84BC04A94A3F}"/>
              </a:ext>
            </a:extLst>
          </p:cNvPr>
          <p:cNvSpPr txBox="1"/>
          <p:nvPr/>
        </p:nvSpPr>
        <p:spPr>
          <a:xfrm>
            <a:off x="255040" y="89781"/>
            <a:ext cx="1018173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800" dirty="0">
                <a:latin typeface="Springwood Line DEMO" pitchFamily="2" charset="77"/>
              </a:rPr>
              <a:t>Programmations annuelles           </a:t>
            </a:r>
            <a:r>
              <a:rPr lang="fr-FR" sz="2800" dirty="0">
                <a:latin typeface="KG Second Chances Solid" panose="02000000000000000000" pitchFamily="2" charset="77"/>
              </a:rPr>
              <a:t>Français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B9D2AE36-7470-EB4C-8031-C5E40ABA58D2}"/>
              </a:ext>
            </a:extLst>
          </p:cNvPr>
          <p:cNvCxnSpPr>
            <a:cxnSpLocks/>
          </p:cNvCxnSpPr>
          <p:nvPr/>
        </p:nvCxnSpPr>
        <p:spPr>
          <a:xfrm rot="5400000">
            <a:off x="5345906" y="-4335851"/>
            <a:ext cx="0" cy="10181731"/>
          </a:xfrm>
          <a:prstGeom prst="line">
            <a:avLst/>
          </a:prstGeom>
          <a:ln w="60325">
            <a:solidFill>
              <a:srgbClr val="C3E6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Tableau 9">
            <a:extLst>
              <a:ext uri="{FF2B5EF4-FFF2-40B4-BE49-F238E27FC236}">
                <a16:creationId xmlns:a16="http://schemas.microsoft.com/office/drawing/2014/main" id="{51B9BE58-3B16-B441-9D38-C2792A251E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4575245"/>
              </p:ext>
            </p:extLst>
          </p:nvPr>
        </p:nvGraphicFramePr>
        <p:xfrm>
          <a:off x="384945" y="804731"/>
          <a:ext cx="9921920" cy="6446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4384">
                  <a:extLst>
                    <a:ext uri="{9D8B030D-6E8A-4147-A177-3AD203B41FA5}">
                      <a16:colId xmlns:a16="http://schemas.microsoft.com/office/drawing/2014/main" val="910199854"/>
                    </a:ext>
                  </a:extLst>
                </a:gridCol>
                <a:gridCol w="1984384">
                  <a:extLst>
                    <a:ext uri="{9D8B030D-6E8A-4147-A177-3AD203B41FA5}">
                      <a16:colId xmlns:a16="http://schemas.microsoft.com/office/drawing/2014/main" val="2981681790"/>
                    </a:ext>
                  </a:extLst>
                </a:gridCol>
                <a:gridCol w="1984384">
                  <a:extLst>
                    <a:ext uri="{9D8B030D-6E8A-4147-A177-3AD203B41FA5}">
                      <a16:colId xmlns:a16="http://schemas.microsoft.com/office/drawing/2014/main" val="1507770813"/>
                    </a:ext>
                  </a:extLst>
                </a:gridCol>
                <a:gridCol w="1984384">
                  <a:extLst>
                    <a:ext uri="{9D8B030D-6E8A-4147-A177-3AD203B41FA5}">
                      <a16:colId xmlns:a16="http://schemas.microsoft.com/office/drawing/2014/main" val="3357656199"/>
                    </a:ext>
                  </a:extLst>
                </a:gridCol>
                <a:gridCol w="1984384">
                  <a:extLst>
                    <a:ext uri="{9D8B030D-6E8A-4147-A177-3AD203B41FA5}">
                      <a16:colId xmlns:a16="http://schemas.microsoft.com/office/drawing/2014/main" val="1684622841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fr-GP" sz="1800" b="0" dirty="0">
                          <a:solidFill>
                            <a:schemeClr val="tx1"/>
                          </a:solidFill>
                          <a:latin typeface="+mj-lt"/>
                        </a:rPr>
                        <a:t>Étude de la langue (grammaire, orthographe, lexique)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GP" sz="1200" b="1" dirty="0"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GP" sz="1200" b="1" dirty="0"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GP" sz="1200" b="1" dirty="0"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GP" sz="1200" b="1" dirty="0"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5909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GP" sz="1200" b="1" dirty="0">
                          <a:solidFill>
                            <a:schemeClr val="bg1"/>
                          </a:solidFill>
                          <a:latin typeface="+mj-lt"/>
                        </a:rPr>
                        <a:t>PÉRIODE 1</a:t>
                      </a:r>
                    </a:p>
                  </a:txBody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GP" sz="1200" b="1" dirty="0">
                          <a:solidFill>
                            <a:schemeClr val="bg1"/>
                          </a:solidFill>
                          <a:latin typeface="+mj-lt"/>
                        </a:rPr>
                        <a:t>PÉRIODE 2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GP" sz="1200" b="1" dirty="0">
                          <a:solidFill>
                            <a:schemeClr val="bg1"/>
                          </a:solidFill>
                          <a:latin typeface="+mj-lt"/>
                        </a:rPr>
                        <a:t>PÉRIODE 3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GP" sz="1200" b="1" dirty="0">
                          <a:solidFill>
                            <a:schemeClr val="bg1"/>
                          </a:solidFill>
                          <a:latin typeface="+mj-lt"/>
                        </a:rPr>
                        <a:t>PÉRIODE 4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GP" sz="1200" b="1" dirty="0">
                          <a:solidFill>
                            <a:schemeClr val="bg1"/>
                          </a:solidFill>
                          <a:latin typeface="+mj-lt"/>
                        </a:rPr>
                        <a:t>PÉRIODE 5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0043538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>
                          <a:solidFill>
                            <a:srgbClr val="A6A6A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Maitriser les relations entre l’oral et l’écrit</a:t>
                      </a:r>
                      <a:endParaRPr lang="fr-F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Calibri Light"/>
                      </a:endParaRPr>
                    </a:p>
                  </a:txBody>
                  <a:tcPr>
                    <a:lnB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GP" sz="1200" dirty="0"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GP" sz="1200" dirty="0"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GP" sz="1200" dirty="0"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GP" sz="1200" dirty="0"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5733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FR" sz="1200" b="1" i="1" dirty="0">
                          <a:effectLst/>
                          <a:latin typeface="+mj-lt"/>
                        </a:rPr>
                        <a:t>Les phonèmes et graphèmes</a:t>
                      </a: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fr-FR" sz="1200" dirty="0">
                          <a:effectLst/>
                          <a:latin typeface="+mj-lt"/>
                        </a:rPr>
                        <a:t>- Connaitre la valeur sonore des lettres c, s et g selon leur contexte</a:t>
                      </a: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fr-FR" sz="1200" dirty="0">
                          <a:effectLst/>
                          <a:latin typeface="+mj-lt"/>
                        </a:rPr>
                        <a:t>- Choisir la graphie pour </a:t>
                      </a:r>
                      <a:r>
                        <a:rPr lang="fr-FR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[s], [k], [g] ou [</a:t>
                      </a:r>
                      <a:r>
                        <a:rPr lang="fr-FR" sz="1200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Ʒ</a:t>
                      </a:r>
                      <a:r>
                        <a:rPr lang="fr-FR" sz="12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] selon le contexte</a:t>
                      </a:r>
                      <a:endParaRPr lang="fr-FR" sz="1200" dirty="0">
                        <a:effectLst/>
                        <a:latin typeface="+mj-lt"/>
                      </a:endParaRPr>
                    </a:p>
                  </a:txBody>
                  <a:tcPr>
                    <a:lnR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FR" sz="1200" b="1" i="1" dirty="0">
                          <a:effectLst/>
                          <a:latin typeface="+mj-lt"/>
                        </a:rPr>
                        <a:t>La lettre finale muette d’un nom ou d’un adjectif</a:t>
                      </a: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fr-FR" sz="1200" dirty="0">
                          <a:effectLst/>
                          <a:latin typeface="+mj-lt"/>
                        </a:rPr>
                        <a:t>- </a:t>
                      </a:r>
                      <a:r>
                        <a:rPr lang="fr-FR" sz="1200" spc="-10" dirty="0">
                          <a:latin typeface="Calibri Light"/>
                          <a:cs typeface="Calibri Light"/>
                        </a:rPr>
                        <a:t>Écrire </a:t>
                      </a:r>
                      <a:r>
                        <a:rPr lang="fr-FR" sz="1200" spc="-5" dirty="0">
                          <a:latin typeface="Calibri Light"/>
                          <a:cs typeface="Calibri Light"/>
                        </a:rPr>
                        <a:t>sans </a:t>
                      </a:r>
                      <a:r>
                        <a:rPr lang="fr-FR" sz="1200" spc="-10" dirty="0">
                          <a:latin typeface="Calibri Light"/>
                          <a:cs typeface="Calibri Light"/>
                        </a:rPr>
                        <a:t>erreur </a:t>
                      </a:r>
                      <a:r>
                        <a:rPr lang="fr-FR" sz="1200" spc="-5" dirty="0">
                          <a:latin typeface="Calibri Light"/>
                          <a:cs typeface="Calibri Light"/>
                        </a:rPr>
                        <a:t>des noms, </a:t>
                      </a:r>
                      <a:r>
                        <a:rPr lang="fr-FR" sz="1200" spc="-26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lang="fr-FR" sz="1200" spc="-5" dirty="0">
                          <a:latin typeface="Calibri Light"/>
                          <a:cs typeface="Calibri Light"/>
                        </a:rPr>
                        <a:t>des adjectifs se </a:t>
                      </a:r>
                      <a:r>
                        <a:rPr lang="fr-FR" sz="1200" spc="-10" dirty="0">
                          <a:latin typeface="Calibri Light"/>
                          <a:cs typeface="Calibri Light"/>
                        </a:rPr>
                        <a:t>terminant </a:t>
                      </a:r>
                      <a:r>
                        <a:rPr lang="fr-FR" sz="1200" spc="-5" dirty="0">
                          <a:latin typeface="Calibri Light"/>
                          <a:cs typeface="Calibri Light"/>
                        </a:rPr>
                        <a:t>par </a:t>
                      </a:r>
                      <a:r>
                        <a:rPr lang="fr-FR" sz="1200" spc="-26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lang="fr-FR" sz="1200" dirty="0">
                          <a:latin typeface="Calibri Light"/>
                          <a:cs typeface="Calibri Light"/>
                        </a:rPr>
                        <a:t>une</a:t>
                      </a:r>
                      <a:r>
                        <a:rPr lang="fr-FR" sz="1200" spc="-1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lang="fr-FR" sz="1200" spc="-5" dirty="0">
                          <a:latin typeface="Calibri Light"/>
                          <a:cs typeface="Calibri Light"/>
                        </a:rPr>
                        <a:t>consonne</a:t>
                      </a:r>
                      <a:r>
                        <a:rPr lang="fr-FR" sz="1200" spc="-10" dirty="0">
                          <a:latin typeface="Calibri Light"/>
                          <a:cs typeface="Calibri Light"/>
                        </a:rPr>
                        <a:t> muette</a:t>
                      </a:r>
                      <a:endParaRPr lang="fr-FR" sz="1200" dirty="0">
                        <a:effectLst/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effectLst/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effectLst/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effectLst/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3726762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rgbClr val="A6A6A6"/>
                          </a:solidFill>
                          <a:effectLst/>
                          <a:latin typeface="+mj-lt"/>
                        </a:rPr>
                        <a:t>Identifier les constituants d’une phrase simple</a:t>
                      </a:r>
                    </a:p>
                  </a:txBody>
                  <a:tcPr>
                    <a:lnT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dirty="0">
                        <a:effectLst/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dirty="0">
                        <a:effectLst/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dirty="0">
                        <a:effectLst/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dirty="0">
                        <a:effectLst/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6793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FR" sz="1200" b="1" i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Les types de phrases et les formes de phrases</a:t>
                      </a:r>
                    </a:p>
                    <a:p>
                      <a:pPr marL="0" indent="0" algn="l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fr-FR" sz="12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 Identifier les différents types de phrases</a:t>
                      </a:r>
                    </a:p>
                    <a:p>
                      <a:pPr marL="0" indent="0" algn="l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fr-FR" sz="12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 Identifier des phrases à la forme négative et à la forme affirmative</a:t>
                      </a:r>
                    </a:p>
                    <a:p>
                      <a:pPr marL="0" indent="0" algn="l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fr-FR" sz="12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 Utiliser les marques de la négation</a:t>
                      </a:r>
                    </a:p>
                    <a:p>
                      <a:pPr marL="0" indent="0" algn="l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fr-FR" sz="12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 Distinguer les phrases simples et les phrases complexes</a:t>
                      </a:r>
                    </a:p>
                    <a:p>
                      <a:pPr marL="0" indent="0" algn="ctr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fr-FR" sz="1200" b="1" i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Le groupe nominal minimal</a:t>
                      </a:r>
                    </a:p>
                    <a:p>
                      <a:pPr marL="0" indent="0" algn="l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fr-FR" sz="12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 Identifier les différents types de déterminants</a:t>
                      </a:r>
                    </a:p>
                    <a:p>
                      <a:pPr marL="0" indent="0" algn="l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fr-FR" sz="12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 Distinguer les noms propres et les noms communs</a:t>
                      </a: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FR" sz="1200" b="1" i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Le groupe nominal élargi (1) : les adjectifs épithètes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2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 Identifier des adjectifs dans le GN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2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 Enrichir des GN minimaux à l’aide d’adjectifs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FR" sz="1200" b="1" i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Le sujet du verbe conjugué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2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 Identifier un groupe sujet dans une phrase simple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2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 Identifier la classe grammaticale d’un groupe sujet dans une phrase</a:t>
                      </a:r>
                    </a:p>
                  </a:txBody>
                  <a:tcPr>
                    <a:lnL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fr-FR" sz="1200" b="1" i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Le groupe nominal élargi (2) : le groupe prépositionnel complément du nom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fr-FR" sz="12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 Identifier des compléments du nom dans des GN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fr-FR" sz="12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 Enrichir des GN à l’aide de compléments du nom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fr-FR" sz="12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 Identifier la classe grammaticale d’un complément du nom</a:t>
                      </a:r>
                    </a:p>
                  </a:txBody>
                  <a:tcPr>
                    <a:lnL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FR" sz="1200" b="1" i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Les COD et les COI</a:t>
                      </a: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fr-FR" sz="12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 Repérer des COD et des COI dans une phrase simple</a:t>
                      </a: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fr-FR" sz="12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 Compléter une phrase à l’aide d’un COD ou COI</a:t>
                      </a: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fr-FR" sz="12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 Identifier la classe grammaticale d’un COD ou COI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FR" sz="1200" b="1" i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L’attribut du sujet</a:t>
                      </a:r>
                    </a:p>
                    <a:p>
                      <a:pPr marL="0" indent="0" algn="l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fr-FR" sz="12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 Repérer les attributs du sujet</a:t>
                      </a:r>
                    </a:p>
                    <a:p>
                      <a:pPr marL="0" indent="0" algn="l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fr-FR" sz="12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 Identifier la nature d’un attribut du sujet</a:t>
                      </a:r>
                    </a:p>
                    <a:p>
                      <a:pPr marL="0" indent="0" algn="l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fr-FR" sz="12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 Compléter une phrase simple à l’aide d’un attribut du sujet</a:t>
                      </a:r>
                    </a:p>
                  </a:txBody>
                  <a:tcPr>
                    <a:lnL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FR" sz="1200" b="1" i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Les compléments circonstanciels</a:t>
                      </a: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fr-FR" sz="12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 Repérer les compléments circonstanciels</a:t>
                      </a: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fr-FR" sz="12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 Indiquer la nature de l’information apportée par un complément circonstanciel</a:t>
                      </a: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fr-FR" sz="12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 Enrichir une phrase à l’aide d’un complément circonstanciel</a:t>
                      </a: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fr-FR" sz="12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 Manipuler des compléments circonstanciels</a:t>
                      </a:r>
                    </a:p>
                  </a:txBody>
                  <a:tcPr>
                    <a:lnL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5589736"/>
                  </a:ext>
                </a:extLst>
              </a:tr>
            </a:tbl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6AAD7010-CD38-1C43-AF48-05E0117A9CF0}"/>
              </a:ext>
            </a:extLst>
          </p:cNvPr>
          <p:cNvSpPr txBox="1"/>
          <p:nvPr/>
        </p:nvSpPr>
        <p:spPr>
          <a:xfrm>
            <a:off x="9058032" y="7252976"/>
            <a:ext cx="163378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>
                <a:latin typeface="+mj-lt"/>
              </a:rPr>
              <a:t>m</a:t>
            </a:r>
            <a:r>
              <a:rPr lang="fr-GP" sz="1050" dirty="0">
                <a:latin typeface="+mj-lt"/>
              </a:rPr>
              <a:t>onpetitbazardeprof.com</a:t>
            </a:r>
          </a:p>
        </p:txBody>
      </p:sp>
    </p:spTree>
    <p:extLst>
      <p:ext uri="{BB962C8B-B14F-4D97-AF65-F5344CB8AC3E}">
        <p14:creationId xmlns:p14="http://schemas.microsoft.com/office/powerpoint/2010/main" val="1393142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DE97791-A337-034A-AF48-B00836658925}"/>
              </a:ext>
            </a:extLst>
          </p:cNvPr>
          <p:cNvSpPr/>
          <p:nvPr/>
        </p:nvSpPr>
        <p:spPr>
          <a:xfrm>
            <a:off x="0" y="7200193"/>
            <a:ext cx="10691814" cy="359482"/>
          </a:xfrm>
          <a:prstGeom prst="rect">
            <a:avLst/>
          </a:prstGeom>
          <a:solidFill>
            <a:srgbClr val="C3E686"/>
          </a:solidFill>
          <a:ln>
            <a:solidFill>
              <a:srgbClr val="C3E6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177D897-DA96-AA46-8824-84BC04A94A3F}"/>
              </a:ext>
            </a:extLst>
          </p:cNvPr>
          <p:cNvSpPr txBox="1"/>
          <p:nvPr/>
        </p:nvSpPr>
        <p:spPr>
          <a:xfrm>
            <a:off x="255040" y="89781"/>
            <a:ext cx="1018173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800" dirty="0">
                <a:latin typeface="Springwood Line DEMO" pitchFamily="2" charset="77"/>
              </a:rPr>
              <a:t>Programmations annuelles           </a:t>
            </a:r>
            <a:r>
              <a:rPr lang="fr-FR" sz="2800" dirty="0">
                <a:latin typeface="KG Second Chances Solid" panose="02000000000000000000" pitchFamily="2" charset="77"/>
              </a:rPr>
              <a:t>Français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B9D2AE36-7470-EB4C-8031-C5E40ABA58D2}"/>
              </a:ext>
            </a:extLst>
          </p:cNvPr>
          <p:cNvCxnSpPr>
            <a:cxnSpLocks/>
          </p:cNvCxnSpPr>
          <p:nvPr/>
        </p:nvCxnSpPr>
        <p:spPr>
          <a:xfrm rot="5400000">
            <a:off x="5345906" y="-4335851"/>
            <a:ext cx="0" cy="10181731"/>
          </a:xfrm>
          <a:prstGeom prst="line">
            <a:avLst/>
          </a:prstGeom>
          <a:ln w="60325">
            <a:solidFill>
              <a:srgbClr val="C3E6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Tableau 9">
            <a:extLst>
              <a:ext uri="{FF2B5EF4-FFF2-40B4-BE49-F238E27FC236}">
                <a16:creationId xmlns:a16="http://schemas.microsoft.com/office/drawing/2014/main" id="{51B9BE58-3B16-B441-9D38-C2792A251E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46277"/>
              </p:ext>
            </p:extLst>
          </p:nvPr>
        </p:nvGraphicFramePr>
        <p:xfrm>
          <a:off x="384945" y="804731"/>
          <a:ext cx="9921920" cy="597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4384">
                  <a:extLst>
                    <a:ext uri="{9D8B030D-6E8A-4147-A177-3AD203B41FA5}">
                      <a16:colId xmlns:a16="http://schemas.microsoft.com/office/drawing/2014/main" val="910199854"/>
                    </a:ext>
                  </a:extLst>
                </a:gridCol>
                <a:gridCol w="1984384">
                  <a:extLst>
                    <a:ext uri="{9D8B030D-6E8A-4147-A177-3AD203B41FA5}">
                      <a16:colId xmlns:a16="http://schemas.microsoft.com/office/drawing/2014/main" val="2981681790"/>
                    </a:ext>
                  </a:extLst>
                </a:gridCol>
                <a:gridCol w="1984384">
                  <a:extLst>
                    <a:ext uri="{9D8B030D-6E8A-4147-A177-3AD203B41FA5}">
                      <a16:colId xmlns:a16="http://schemas.microsoft.com/office/drawing/2014/main" val="1507770813"/>
                    </a:ext>
                  </a:extLst>
                </a:gridCol>
                <a:gridCol w="1984384">
                  <a:extLst>
                    <a:ext uri="{9D8B030D-6E8A-4147-A177-3AD203B41FA5}">
                      <a16:colId xmlns:a16="http://schemas.microsoft.com/office/drawing/2014/main" val="3357656199"/>
                    </a:ext>
                  </a:extLst>
                </a:gridCol>
                <a:gridCol w="1984384">
                  <a:extLst>
                    <a:ext uri="{9D8B030D-6E8A-4147-A177-3AD203B41FA5}">
                      <a16:colId xmlns:a16="http://schemas.microsoft.com/office/drawing/2014/main" val="1684622841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fr-GP" sz="1800" b="0" dirty="0">
                          <a:solidFill>
                            <a:schemeClr val="tx1"/>
                          </a:solidFill>
                          <a:latin typeface="+mj-lt"/>
                        </a:rPr>
                        <a:t>Étude de la langue (grammaire, orthographe, lexique) suite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GP" sz="1200" b="1" dirty="0"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GP" sz="1200" b="1" dirty="0"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GP" sz="1200" b="1" dirty="0"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GP" sz="1200" b="1" dirty="0"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5909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GP" sz="1200" b="1" dirty="0">
                          <a:solidFill>
                            <a:schemeClr val="bg1"/>
                          </a:solidFill>
                          <a:latin typeface="+mj-lt"/>
                        </a:rPr>
                        <a:t>PÉRIODE 1</a:t>
                      </a:r>
                    </a:p>
                  </a:txBody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GP" sz="1200" b="1" dirty="0">
                          <a:solidFill>
                            <a:schemeClr val="bg1"/>
                          </a:solidFill>
                          <a:latin typeface="+mj-lt"/>
                        </a:rPr>
                        <a:t>PÉRIODE 2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GP" sz="1200" b="1" dirty="0">
                          <a:solidFill>
                            <a:schemeClr val="bg1"/>
                          </a:solidFill>
                          <a:latin typeface="+mj-lt"/>
                        </a:rPr>
                        <a:t>PÉRIODE 3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GP" sz="1200" b="1" dirty="0">
                          <a:solidFill>
                            <a:schemeClr val="bg1"/>
                          </a:solidFill>
                          <a:latin typeface="+mj-lt"/>
                        </a:rPr>
                        <a:t>PÉRIODE 4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GP" sz="1200" b="1" dirty="0">
                          <a:solidFill>
                            <a:schemeClr val="bg1"/>
                          </a:solidFill>
                          <a:latin typeface="+mj-lt"/>
                        </a:rPr>
                        <a:t>PÉRIODE 5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0043538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rgbClr val="A6A6A6"/>
                          </a:solidFill>
                          <a:effectLst/>
                          <a:latin typeface="+mj-lt"/>
                        </a:rPr>
                        <a:t>Acquérir l’orthographe grammaticale</a:t>
                      </a:r>
                    </a:p>
                  </a:txBody>
                  <a:tcPr>
                    <a:lnB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dirty="0">
                        <a:effectLst/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dirty="0">
                        <a:effectLst/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dirty="0">
                        <a:effectLst/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dirty="0">
                        <a:effectLst/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6793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FR" sz="1200" b="1" i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Les homophones grammaticaux (1)</a:t>
                      </a: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fr-FR" sz="12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 a/à ; est/es/est</a:t>
                      </a:r>
                    </a:p>
                    <a:p>
                      <a:pPr marL="0" indent="0" algn="l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fr-FR" sz="12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 on/ont ; sont/son</a:t>
                      </a:r>
                    </a:p>
                    <a:p>
                      <a:pPr marL="0" indent="0" algn="ctr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fr-FR" sz="1200" b="1" i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Le verbe : infinitif et groupes</a:t>
                      </a:r>
                    </a:p>
                    <a:p>
                      <a:pPr marL="0" indent="0" algn="l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fr-FR" sz="12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 Identifier des verbes</a:t>
                      </a:r>
                    </a:p>
                    <a:p>
                      <a:pPr marL="0" indent="0" algn="l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fr-FR" sz="12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 Donner l’infinitif d’un verbe conjugué</a:t>
                      </a:r>
                    </a:p>
                    <a:p>
                      <a:pPr marL="0" indent="0" algn="l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fr-FR" sz="12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 Connaitre les trois groupes de verbe</a:t>
                      </a:r>
                    </a:p>
                    <a:p>
                      <a:pPr marL="0" indent="0" algn="ctr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fr-FR" sz="1200" b="1" i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Le présent de l’indicatif</a:t>
                      </a:r>
                    </a:p>
                    <a:p>
                      <a:pPr marL="0" indent="0" algn="l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fr-FR" sz="12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 Identifier des verbes conjugués au présent</a:t>
                      </a:r>
                    </a:p>
                    <a:p>
                      <a:pPr marL="0" indent="0" algn="l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fr-FR" sz="12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 Mémoriser le présent pour les verbes être, avoir, des 1</a:t>
                      </a:r>
                      <a:r>
                        <a:rPr lang="fr-FR" sz="1200" b="0" i="0" baseline="300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er</a:t>
                      </a:r>
                      <a:r>
                        <a:rPr lang="fr-FR" sz="12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et 2</a:t>
                      </a:r>
                      <a:r>
                        <a:rPr lang="fr-FR" sz="1200" b="0" i="0" baseline="300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ème</a:t>
                      </a:r>
                      <a:r>
                        <a:rPr lang="fr-FR" sz="12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groupes, des verbes irréguliers du 3</a:t>
                      </a:r>
                      <a:r>
                        <a:rPr lang="fr-FR" sz="1200" b="0" i="0" baseline="300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ème</a:t>
                      </a:r>
                      <a:r>
                        <a:rPr lang="fr-FR" sz="12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groupe : faire, dire, aller, prendre, venir, pouvoir, voir, vouloir</a:t>
                      </a:r>
                    </a:p>
                    <a:p>
                      <a:pPr marL="0" indent="0" algn="l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fr-FR" sz="12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 Transposer au présent</a:t>
                      </a:r>
                    </a:p>
                  </a:txBody>
                  <a:tcPr>
                    <a:lnR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FR" sz="1200" b="1" i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Les homophones grammaticaux (2)</a:t>
                      </a: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fr-FR" sz="12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ses/ces/s’est/c’est</a:t>
                      </a:r>
                    </a:p>
                    <a:p>
                      <a:pPr marL="0" indent="0" algn="l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fr-FR" sz="12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se/ce ; sa/ça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FR" sz="1200" b="1" i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Les accords dans le groupe nominal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 Maitriser la variation et les marques morphologiques du genre et du nombre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 Connaitre la notion de groupe nominal et d’accord au sein du groupe nominal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FR" sz="1200" b="1" i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L’imparfait de l’indicatif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 Identifier des verbes conjugués à l’imparfait</a:t>
                      </a:r>
                    </a:p>
                    <a:p>
                      <a:pPr marL="0" indent="0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 Mémoriser l’imparfait pour les verbes être, avoir, des 1</a:t>
                      </a:r>
                      <a:r>
                        <a:rPr lang="fr-FR" sz="1200" b="0" baseline="300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er</a:t>
                      </a:r>
                      <a:r>
                        <a:rPr lang="fr-FR" sz="12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et 2</a:t>
                      </a:r>
                      <a:r>
                        <a:rPr lang="fr-FR" sz="1200" b="0" baseline="300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ème</a:t>
                      </a:r>
                      <a:r>
                        <a:rPr lang="fr-FR" sz="12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groupes, des verbes irréguliers du 3</a:t>
                      </a:r>
                      <a:r>
                        <a:rPr lang="fr-FR" sz="1200" b="0" baseline="300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ème</a:t>
                      </a:r>
                      <a:r>
                        <a:rPr lang="fr-FR" sz="12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groupe </a:t>
                      </a:r>
                    </a:p>
                    <a:p>
                      <a:pPr marL="0" indent="0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 Transposer à l’imparfait</a:t>
                      </a:r>
                    </a:p>
                  </a:txBody>
                  <a:tcPr>
                    <a:lnL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FR" sz="1200" b="1" i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Les homophones grammaticaux (3)</a:t>
                      </a: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fr-FR" sz="12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ou/où ; mes/mais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FR" sz="1200" b="1" i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L’accord sujet-verbe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2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Choisir un groupe-sujet correspondant à un verbe conjugué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2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Maitriser l’accord du verbe avec son sujet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FR" sz="1200" b="1" i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Le futur simple de l’indicatif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 Identifier des verbes conjugués au futur simple</a:t>
                      </a:r>
                    </a:p>
                    <a:p>
                      <a:pPr marL="0" indent="0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 Mémoriser le futur pour les verbes être, avoir, des 1</a:t>
                      </a:r>
                      <a:r>
                        <a:rPr lang="fr-FR" sz="1200" b="0" baseline="300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er</a:t>
                      </a:r>
                      <a:r>
                        <a:rPr lang="fr-FR" sz="12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et 2</a:t>
                      </a:r>
                      <a:r>
                        <a:rPr lang="fr-FR" sz="1200" b="0" baseline="300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ème</a:t>
                      </a:r>
                      <a:r>
                        <a:rPr lang="fr-FR" sz="12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groupes, des verbes irréguliers du 3</a:t>
                      </a:r>
                      <a:r>
                        <a:rPr lang="fr-FR" sz="1200" b="0" baseline="300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ème</a:t>
                      </a:r>
                      <a:r>
                        <a:rPr lang="fr-FR" sz="12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groupe</a:t>
                      </a:r>
                    </a:p>
                    <a:p>
                      <a:pPr marL="0" indent="0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 Transposer au futur</a:t>
                      </a:r>
                    </a:p>
                  </a:txBody>
                  <a:tcPr>
                    <a:lnL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FR" sz="1200" b="1" i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Les homophones grammaticaux (4)</a:t>
                      </a: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 leur/leurs ; sen/sans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FR" sz="1200" b="1" i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Le participe passé « -</a:t>
                      </a:r>
                      <a:r>
                        <a:rPr lang="fr-FR" sz="1200" b="1" i="1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é</a:t>
                      </a:r>
                      <a:r>
                        <a:rPr lang="fr-FR" sz="1200" b="1" i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» et l’infinitif « -er »</a:t>
                      </a: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 Distinguer le participe passé et l’infinitif</a:t>
                      </a:r>
                    </a:p>
                    <a:p>
                      <a:pPr marL="0" indent="0" algn="l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 Employer des verbes à l’infinitif ou des participes passés</a:t>
                      </a:r>
                    </a:p>
                    <a:p>
                      <a:pPr marL="0" indent="0" algn="ctr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fr-FR" sz="1200" b="1" i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Le passé composé</a:t>
                      </a:r>
                    </a:p>
                    <a:p>
                      <a:pPr marL="0" indent="0" algn="l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 Identifier des verbes conjugués au passé composé</a:t>
                      </a:r>
                    </a:p>
                    <a:p>
                      <a:pPr marL="0" indent="0" algn="l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fr-FR" sz="12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Mémoriser le passé composé pour les verbes être, avoir, des 1</a:t>
                      </a:r>
                      <a:r>
                        <a:rPr lang="fr-FR" sz="1200" b="0" i="0" kern="1200" baseline="300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er</a:t>
                      </a:r>
                      <a:r>
                        <a:rPr lang="fr-FR" sz="12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et 2</a:t>
                      </a:r>
                      <a:r>
                        <a:rPr lang="fr-FR" sz="1200" b="0" i="0" kern="1200" baseline="300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ème</a:t>
                      </a:r>
                      <a:r>
                        <a:rPr lang="fr-FR" sz="12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groupes, des verbes irréguliers du 3</a:t>
                      </a:r>
                      <a:r>
                        <a:rPr lang="fr-FR" sz="1200" b="0" i="0" kern="1200" baseline="300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ème</a:t>
                      </a:r>
                      <a:r>
                        <a:rPr lang="fr-FR" sz="12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groupe</a:t>
                      </a:r>
                    </a:p>
                    <a:p>
                      <a:pPr marL="0" indent="0" algn="ctr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fr-FR" sz="1200" b="1" i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L’accord du participe passé</a:t>
                      </a:r>
                    </a:p>
                    <a:p>
                      <a:pPr marL="0" indent="0" algn="l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fr-FR" sz="12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Maitriser l’accord du participe passé avec ÊTRE</a:t>
                      </a:r>
                    </a:p>
                    <a:p>
                      <a:pPr marL="0" indent="0" algn="l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fr-FR" sz="12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Transposer des phrases au passé composé</a:t>
                      </a:r>
                      <a:endParaRPr lang="fr-FR" sz="1200" b="0" i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FR" sz="1200" b="1" i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Les homophones grammaticaux (5)</a:t>
                      </a:r>
                    </a:p>
                    <a:p>
                      <a:pPr marL="0" indent="0" algn="l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 la/l’a/l’as/là</a:t>
                      </a:r>
                    </a:p>
                    <a:p>
                      <a:pPr marL="0" indent="0" algn="l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 quel(s)/quelle(s)/qu’elle(s)</a:t>
                      </a:r>
                    </a:p>
                    <a:p>
                      <a:pPr marL="0" indent="0" algn="ctr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fr-FR" sz="1200" b="1" i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Le passé simple</a:t>
                      </a:r>
                    </a:p>
                    <a:p>
                      <a:pPr marL="0" indent="0" algn="l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fr-FR" sz="12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Identifier des verbes conjugués au passé simple</a:t>
                      </a:r>
                    </a:p>
                    <a:p>
                      <a:pPr marL="0" indent="0" algn="l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fr-FR" sz="12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Mémoriser le passé simple pour les verbes être, avoir, des 1</a:t>
                      </a:r>
                      <a:r>
                        <a:rPr lang="fr-FR" sz="1200" b="0" i="0" kern="1200" baseline="300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er</a:t>
                      </a:r>
                      <a:r>
                        <a:rPr lang="fr-FR" sz="12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et 2</a:t>
                      </a:r>
                      <a:r>
                        <a:rPr lang="fr-FR" sz="1200" b="0" i="0" kern="1200" baseline="300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ème</a:t>
                      </a:r>
                      <a:r>
                        <a:rPr lang="fr-FR" sz="12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groupes, des verbes irréguliers du 3</a:t>
                      </a:r>
                      <a:r>
                        <a:rPr lang="fr-FR" sz="1200" b="0" i="0" kern="1200" baseline="300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ème</a:t>
                      </a:r>
                      <a:r>
                        <a:rPr lang="fr-FR" sz="12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groupe</a:t>
                      </a:r>
                    </a:p>
                    <a:p>
                      <a:pPr marL="171450" indent="-171450" algn="l">
                        <a:spcAft>
                          <a:spcPts val="600"/>
                        </a:spcAft>
                        <a:buFontTx/>
                        <a:buChar char="-"/>
                      </a:pPr>
                      <a:endParaRPr lang="fr-FR" sz="1200" b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4695241"/>
                  </a:ext>
                </a:extLst>
              </a:tr>
            </a:tbl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3DD30B3F-3E52-DF4C-BB00-161C0B0B46DA}"/>
              </a:ext>
            </a:extLst>
          </p:cNvPr>
          <p:cNvSpPr txBox="1"/>
          <p:nvPr/>
        </p:nvSpPr>
        <p:spPr>
          <a:xfrm>
            <a:off x="9058032" y="7252976"/>
            <a:ext cx="163378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>
                <a:latin typeface="+mj-lt"/>
              </a:rPr>
              <a:t>m</a:t>
            </a:r>
            <a:r>
              <a:rPr lang="fr-GP" sz="1050" dirty="0">
                <a:latin typeface="+mj-lt"/>
              </a:rPr>
              <a:t>onpetitbazardeprof.com</a:t>
            </a:r>
          </a:p>
        </p:txBody>
      </p:sp>
    </p:spTree>
    <p:extLst>
      <p:ext uri="{BB962C8B-B14F-4D97-AF65-F5344CB8AC3E}">
        <p14:creationId xmlns:p14="http://schemas.microsoft.com/office/powerpoint/2010/main" val="2314479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DE97791-A337-034A-AF48-B00836658925}"/>
              </a:ext>
            </a:extLst>
          </p:cNvPr>
          <p:cNvSpPr/>
          <p:nvPr/>
        </p:nvSpPr>
        <p:spPr>
          <a:xfrm>
            <a:off x="0" y="7200193"/>
            <a:ext cx="10691814" cy="359482"/>
          </a:xfrm>
          <a:prstGeom prst="rect">
            <a:avLst/>
          </a:prstGeom>
          <a:solidFill>
            <a:srgbClr val="C3E686"/>
          </a:solidFill>
          <a:ln>
            <a:solidFill>
              <a:srgbClr val="C3E6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177D897-DA96-AA46-8824-84BC04A94A3F}"/>
              </a:ext>
            </a:extLst>
          </p:cNvPr>
          <p:cNvSpPr txBox="1"/>
          <p:nvPr/>
        </p:nvSpPr>
        <p:spPr>
          <a:xfrm>
            <a:off x="255040" y="89781"/>
            <a:ext cx="1018173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800" dirty="0">
                <a:latin typeface="Springwood Line DEMO" pitchFamily="2" charset="77"/>
              </a:rPr>
              <a:t>Programmations annuelles           </a:t>
            </a:r>
            <a:r>
              <a:rPr lang="fr-FR" sz="2800" dirty="0">
                <a:latin typeface="KG Second Chances Solid" panose="02000000000000000000" pitchFamily="2" charset="77"/>
              </a:rPr>
              <a:t>Français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B9D2AE36-7470-EB4C-8031-C5E40ABA58D2}"/>
              </a:ext>
            </a:extLst>
          </p:cNvPr>
          <p:cNvCxnSpPr>
            <a:cxnSpLocks/>
          </p:cNvCxnSpPr>
          <p:nvPr/>
        </p:nvCxnSpPr>
        <p:spPr>
          <a:xfrm rot="5400000">
            <a:off x="5345906" y="-4335851"/>
            <a:ext cx="0" cy="10181731"/>
          </a:xfrm>
          <a:prstGeom prst="line">
            <a:avLst/>
          </a:prstGeom>
          <a:ln w="60325">
            <a:solidFill>
              <a:srgbClr val="C3E6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Tableau 9">
            <a:extLst>
              <a:ext uri="{FF2B5EF4-FFF2-40B4-BE49-F238E27FC236}">
                <a16:creationId xmlns:a16="http://schemas.microsoft.com/office/drawing/2014/main" id="{51B9BE58-3B16-B441-9D38-C2792A251E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5036763"/>
              </p:ext>
            </p:extLst>
          </p:nvPr>
        </p:nvGraphicFramePr>
        <p:xfrm>
          <a:off x="384945" y="804731"/>
          <a:ext cx="9921920" cy="428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4384">
                  <a:extLst>
                    <a:ext uri="{9D8B030D-6E8A-4147-A177-3AD203B41FA5}">
                      <a16:colId xmlns:a16="http://schemas.microsoft.com/office/drawing/2014/main" val="910199854"/>
                    </a:ext>
                  </a:extLst>
                </a:gridCol>
                <a:gridCol w="1984384">
                  <a:extLst>
                    <a:ext uri="{9D8B030D-6E8A-4147-A177-3AD203B41FA5}">
                      <a16:colId xmlns:a16="http://schemas.microsoft.com/office/drawing/2014/main" val="2981681790"/>
                    </a:ext>
                  </a:extLst>
                </a:gridCol>
                <a:gridCol w="1984384">
                  <a:extLst>
                    <a:ext uri="{9D8B030D-6E8A-4147-A177-3AD203B41FA5}">
                      <a16:colId xmlns:a16="http://schemas.microsoft.com/office/drawing/2014/main" val="1507770813"/>
                    </a:ext>
                  </a:extLst>
                </a:gridCol>
                <a:gridCol w="1984384">
                  <a:extLst>
                    <a:ext uri="{9D8B030D-6E8A-4147-A177-3AD203B41FA5}">
                      <a16:colId xmlns:a16="http://schemas.microsoft.com/office/drawing/2014/main" val="3357656199"/>
                    </a:ext>
                  </a:extLst>
                </a:gridCol>
                <a:gridCol w="1984384">
                  <a:extLst>
                    <a:ext uri="{9D8B030D-6E8A-4147-A177-3AD203B41FA5}">
                      <a16:colId xmlns:a16="http://schemas.microsoft.com/office/drawing/2014/main" val="1684622841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fr-GP" sz="1800" b="0" dirty="0">
                          <a:solidFill>
                            <a:schemeClr val="tx1"/>
                          </a:solidFill>
                          <a:latin typeface="+mj-lt"/>
                        </a:rPr>
                        <a:t>Étude de la langue (grammaire, orthographe, lexique) suite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GP" sz="1200" b="1" dirty="0"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GP" sz="1200" b="1" dirty="0"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GP" sz="1200" b="1" dirty="0"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GP" sz="1200" b="1" dirty="0"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5909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GP" sz="1200" b="1" dirty="0">
                          <a:solidFill>
                            <a:schemeClr val="bg1"/>
                          </a:solidFill>
                          <a:latin typeface="+mj-lt"/>
                        </a:rPr>
                        <a:t>PÉRIODE 1</a:t>
                      </a:r>
                    </a:p>
                  </a:txBody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GP" sz="1200" b="1" dirty="0">
                          <a:solidFill>
                            <a:schemeClr val="bg1"/>
                          </a:solidFill>
                          <a:latin typeface="+mj-lt"/>
                        </a:rPr>
                        <a:t>PÉRIODE 2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GP" sz="1200" b="1" dirty="0">
                          <a:solidFill>
                            <a:schemeClr val="bg1"/>
                          </a:solidFill>
                          <a:latin typeface="+mj-lt"/>
                        </a:rPr>
                        <a:t>PÉRIODE 3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GP" sz="1200" b="1" dirty="0">
                          <a:solidFill>
                            <a:schemeClr val="bg1"/>
                          </a:solidFill>
                          <a:latin typeface="+mj-lt"/>
                        </a:rPr>
                        <a:t>PÉRIODE 4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GP" sz="1200" b="1" dirty="0">
                          <a:solidFill>
                            <a:schemeClr val="bg1"/>
                          </a:solidFill>
                          <a:latin typeface="+mj-lt"/>
                        </a:rPr>
                        <a:t>PÉRIODE 5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0043538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rgbClr val="A6A6A6"/>
                          </a:solidFill>
                          <a:effectLst/>
                          <a:latin typeface="+mj-lt"/>
                        </a:rPr>
                        <a:t>Enrichir le lexique</a:t>
                      </a:r>
                    </a:p>
                  </a:txBody>
                  <a:tcPr>
                    <a:lnB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dirty="0">
                        <a:effectLst/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dirty="0">
                        <a:effectLst/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dirty="0">
                        <a:effectLst/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200" dirty="0">
                        <a:effectLst/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6793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FR" sz="1200" b="1" i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Le dictionnaire et la polysémie</a:t>
                      </a: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fr-FR" sz="12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 Comprendre un article de dictionnaire</a:t>
                      </a:r>
                    </a:p>
                    <a:p>
                      <a:pPr marL="0" indent="0" algn="l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fr-FR" sz="12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 Comprendre les sens multiples d’un mot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FR" sz="1200" b="1" i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Le sens propre et le sens figuré</a:t>
                      </a: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fr-FR" sz="12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Connaitre le sens propre et figuré d’un mot </a:t>
                      </a:r>
                    </a:p>
                    <a:p>
                      <a:pPr marL="0" indent="0" algn="l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fr-FR" sz="12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Reconnaitre le sens propre et le sens figuré d’un mot</a:t>
                      </a:r>
                    </a:p>
                    <a:p>
                      <a:pPr marL="0" indent="0" algn="l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fr-FR" sz="12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Connaitre le sens d’expressions figurées</a:t>
                      </a:r>
                    </a:p>
                    <a:p>
                      <a:pPr marL="171450" indent="-171450" algn="l">
                        <a:spcAft>
                          <a:spcPts val="600"/>
                        </a:spcAft>
                        <a:buFontTx/>
                        <a:buChar char="-"/>
                      </a:pPr>
                      <a:endParaRPr lang="fr-FR" sz="1200" b="0" i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>
                    <a:lnR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FR" sz="1200" b="1" i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Les synonymes et les antonymes</a:t>
                      </a: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fr-FR" sz="12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Identifier les synonymes et l’antonyme d’un mot</a:t>
                      </a:r>
                    </a:p>
                    <a:p>
                      <a:pPr marL="0" indent="0" algn="l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fr-FR" sz="12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Trouver le synonyme et l’antonyme d’un mot donné</a:t>
                      </a:r>
                    </a:p>
                    <a:p>
                      <a:pPr marL="0" indent="0" algn="l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fr-FR" sz="12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Construire l’antonyme d’un mot à l’aide d’un préfixe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endParaRPr lang="fr-FR" sz="1200" b="0" i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FR" sz="1200" b="1" i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Les familles de mots</a:t>
                      </a:r>
                    </a:p>
                    <a:p>
                      <a:pPr marL="0" indent="0" algn="l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fr-FR" sz="12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Identifier des mots appartenant à une même famille</a:t>
                      </a:r>
                    </a:p>
                    <a:p>
                      <a:pPr marL="0" indent="0" algn="l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fr-FR" sz="12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Identifier le radical commun dans une famille de mots</a:t>
                      </a:r>
                    </a:p>
                    <a:p>
                      <a:pPr marL="0" indent="0" algn="l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fr-FR" sz="12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Former une famille de mots</a:t>
                      </a:r>
                    </a:p>
                    <a:p>
                      <a:pPr marL="0" indent="0" algn="l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fr-FR" sz="12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Compléter une famille de mots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endParaRPr lang="fr-FR" sz="1200" b="0" i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FR" sz="1200" b="1" i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Les préfixes et les suffixes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2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Identifier et classer des mots selon le sens du préfixe ou du suffixe</a:t>
                      </a:r>
                    </a:p>
                    <a:p>
                      <a:pPr marL="0" indent="0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fr-FR" sz="12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Écrire des mots contenant un préfixe ou suffixe donné</a:t>
                      </a:r>
                    </a:p>
                  </a:txBody>
                  <a:tcPr>
                    <a:lnL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FR" sz="1200" b="1" i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Les registres de langue</a:t>
                      </a: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fr-FR" sz="1200" spc="-5" dirty="0">
                          <a:latin typeface="Calibri Light"/>
                          <a:cs typeface="Calibri Light"/>
                        </a:rPr>
                        <a:t>- Identifier le </a:t>
                      </a:r>
                      <a:r>
                        <a:rPr lang="fr-FR" sz="1200" spc="-10" dirty="0">
                          <a:latin typeface="Calibri Light"/>
                          <a:cs typeface="Calibri Light"/>
                        </a:rPr>
                        <a:t>registre </a:t>
                      </a:r>
                      <a:r>
                        <a:rPr lang="fr-FR" sz="1200" dirty="0">
                          <a:latin typeface="Calibri Light"/>
                          <a:cs typeface="Calibri Light"/>
                        </a:rPr>
                        <a:t>de </a:t>
                      </a:r>
                      <a:r>
                        <a:rPr lang="fr-FR" sz="1200" spc="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lang="fr-FR" sz="1200" spc="-5" dirty="0">
                          <a:latin typeface="Calibri Light"/>
                          <a:cs typeface="Calibri Light"/>
                        </a:rPr>
                        <a:t>langue </a:t>
                      </a:r>
                      <a:r>
                        <a:rPr lang="fr-FR" sz="1200" dirty="0">
                          <a:latin typeface="Calibri Light"/>
                          <a:cs typeface="Calibri Light"/>
                        </a:rPr>
                        <a:t>d'un </a:t>
                      </a:r>
                      <a:r>
                        <a:rPr lang="fr-FR" sz="1200" spc="-5" dirty="0">
                          <a:latin typeface="Calibri Light"/>
                          <a:cs typeface="Calibri Light"/>
                        </a:rPr>
                        <a:t>simple mot ou </a:t>
                      </a:r>
                      <a:r>
                        <a:rPr lang="fr-FR" sz="1200" spc="-26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lang="fr-FR" sz="1200" dirty="0">
                          <a:latin typeface="Calibri Light"/>
                          <a:cs typeface="Calibri Light"/>
                        </a:rPr>
                        <a:t>d'une</a:t>
                      </a:r>
                      <a:r>
                        <a:rPr lang="fr-FR" sz="1200" spc="-10" dirty="0">
                          <a:latin typeface="Calibri Light"/>
                          <a:cs typeface="Calibri Light"/>
                        </a:rPr>
                        <a:t> phrase</a:t>
                      </a:r>
                      <a:endParaRPr lang="fr-FR" sz="1200" spc="0" dirty="0">
                        <a:latin typeface="Calibri Light"/>
                        <a:cs typeface="Calibri Light"/>
                      </a:endParaRP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fr-FR" sz="1200" spc="-5" dirty="0">
                          <a:latin typeface="Calibri Light"/>
                          <a:cs typeface="Calibri Light"/>
                        </a:rPr>
                        <a:t>- Utiliser le bon </a:t>
                      </a:r>
                      <a:r>
                        <a:rPr lang="fr-FR" sz="1200" spc="-10" dirty="0">
                          <a:latin typeface="Calibri Light"/>
                          <a:cs typeface="Calibri Light"/>
                        </a:rPr>
                        <a:t>niveau </a:t>
                      </a:r>
                      <a:r>
                        <a:rPr lang="fr-FR" sz="1200" dirty="0">
                          <a:latin typeface="Calibri Light"/>
                          <a:cs typeface="Calibri Light"/>
                        </a:rPr>
                        <a:t>de </a:t>
                      </a:r>
                      <a:r>
                        <a:rPr lang="fr-FR" sz="1200" spc="-26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lang="fr-FR" sz="1200" spc="-10" dirty="0">
                          <a:latin typeface="Calibri Light"/>
                          <a:cs typeface="Calibri Light"/>
                        </a:rPr>
                        <a:t>langage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FR" sz="1200" b="1" i="1" spc="15" dirty="0">
                          <a:latin typeface="Calibri Light"/>
                          <a:cs typeface="Calibri Light"/>
                        </a:rPr>
                        <a:t>Le</a:t>
                      </a:r>
                      <a:r>
                        <a:rPr lang="fr-FR" sz="1200" b="1" i="1" spc="-1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lang="fr-FR" sz="1200" b="1" i="1" spc="25" dirty="0">
                          <a:latin typeface="Calibri Light"/>
                          <a:cs typeface="Calibri Light"/>
                        </a:rPr>
                        <a:t>champ</a:t>
                      </a:r>
                      <a:r>
                        <a:rPr lang="fr-FR" sz="1200" b="1" i="1" spc="-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lang="fr-FR" sz="1200" b="1" i="1" spc="5" dirty="0">
                          <a:latin typeface="Calibri Light"/>
                          <a:cs typeface="Calibri Light"/>
                        </a:rPr>
                        <a:t>lexical</a:t>
                      </a: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fr-FR" sz="1200" spc="-5" dirty="0">
                          <a:latin typeface="Calibri Light"/>
                          <a:cs typeface="Calibri Light"/>
                        </a:rPr>
                        <a:t>- Identifier les mots </a:t>
                      </a:r>
                      <a:r>
                        <a:rPr lang="fr-FR" sz="120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lang="fr-FR" sz="1200" spc="-5" dirty="0">
                          <a:latin typeface="Calibri Light"/>
                          <a:cs typeface="Calibri Light"/>
                        </a:rPr>
                        <a:t>appartenant</a:t>
                      </a:r>
                      <a:r>
                        <a:rPr lang="fr-FR" sz="1200" spc="-2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lang="fr-FR" sz="1200" dirty="0">
                          <a:latin typeface="Calibri Light"/>
                          <a:cs typeface="Calibri Light"/>
                        </a:rPr>
                        <a:t>à</a:t>
                      </a:r>
                      <a:r>
                        <a:rPr lang="fr-FR" sz="1200" spc="-2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lang="fr-FR" sz="1200" dirty="0">
                          <a:latin typeface="Calibri Light"/>
                          <a:cs typeface="Calibri Light"/>
                        </a:rPr>
                        <a:t>un</a:t>
                      </a:r>
                      <a:r>
                        <a:rPr lang="fr-FR" sz="1200" spc="-3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lang="fr-FR" sz="1200" spc="-5" dirty="0">
                          <a:latin typeface="Calibri Light"/>
                          <a:cs typeface="Calibri Light"/>
                        </a:rPr>
                        <a:t>même </a:t>
                      </a:r>
                      <a:r>
                        <a:rPr lang="fr-FR" sz="1200" spc="-254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lang="fr-FR" sz="1200" spc="-5" dirty="0">
                          <a:latin typeface="Calibri Light"/>
                          <a:cs typeface="Calibri Light"/>
                        </a:rPr>
                        <a:t>thème</a:t>
                      </a:r>
                      <a:endParaRPr lang="fr-FR" sz="1200" spc="0" dirty="0">
                        <a:latin typeface="Calibri Light"/>
                        <a:cs typeface="Calibri Light"/>
                      </a:endParaRP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fr-FR" sz="1200" spc="-5" dirty="0">
                          <a:latin typeface="Calibri Light"/>
                          <a:cs typeface="Calibri Light"/>
                        </a:rPr>
                        <a:t>- Identifier</a:t>
                      </a:r>
                      <a:r>
                        <a:rPr lang="fr-FR" sz="1200" spc="-2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lang="fr-FR" sz="1200" spc="-5" dirty="0">
                          <a:latin typeface="Calibri Light"/>
                          <a:cs typeface="Calibri Light"/>
                        </a:rPr>
                        <a:t>le</a:t>
                      </a:r>
                      <a:r>
                        <a:rPr lang="fr-FR" sz="1200" spc="-2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lang="fr-FR" sz="1200" spc="-5" dirty="0">
                          <a:latin typeface="Calibri Light"/>
                          <a:cs typeface="Calibri Light"/>
                        </a:rPr>
                        <a:t>thème</a:t>
                      </a:r>
                      <a:endParaRPr lang="fr-FR" sz="1200" spc="0" dirty="0">
                        <a:latin typeface="Calibri Light"/>
                        <a:cs typeface="Calibri Light"/>
                      </a:endParaRP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fr-FR" sz="1200" spc="-10" dirty="0">
                          <a:latin typeface="Calibri Light"/>
                          <a:cs typeface="Calibri Light"/>
                        </a:rPr>
                        <a:t>- Regrouper</a:t>
                      </a:r>
                      <a:r>
                        <a:rPr lang="fr-FR" sz="1200" spc="-2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lang="fr-FR" sz="1200" spc="-5" dirty="0">
                          <a:latin typeface="Calibri Light"/>
                          <a:cs typeface="Calibri Light"/>
                        </a:rPr>
                        <a:t>des</a:t>
                      </a:r>
                      <a:r>
                        <a:rPr lang="fr-FR" sz="1200" spc="-2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lang="fr-FR" sz="1200" dirty="0">
                          <a:latin typeface="Calibri Light"/>
                          <a:cs typeface="Calibri Light"/>
                        </a:rPr>
                        <a:t>mots</a:t>
                      </a:r>
                      <a:r>
                        <a:rPr lang="fr-FR" sz="1200" spc="-2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lang="fr-FR" sz="1200" spc="-5" dirty="0">
                          <a:latin typeface="Calibri Light"/>
                          <a:cs typeface="Calibri Light"/>
                        </a:rPr>
                        <a:t>autour </a:t>
                      </a:r>
                      <a:r>
                        <a:rPr lang="fr-FR" sz="1200" spc="-26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lang="fr-FR" sz="1200" spc="-10" dirty="0">
                          <a:latin typeface="Calibri Light"/>
                          <a:cs typeface="Calibri Light"/>
                        </a:rPr>
                        <a:t>d’un</a:t>
                      </a:r>
                      <a:r>
                        <a:rPr lang="fr-FR" sz="1200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lang="fr-FR" sz="1200" spc="-5" dirty="0">
                          <a:latin typeface="Calibri Light"/>
                          <a:cs typeface="Calibri Light"/>
                        </a:rPr>
                        <a:t>thème</a:t>
                      </a:r>
                      <a:endParaRPr lang="fr-FR" sz="1200" spc="0" dirty="0">
                        <a:latin typeface="Calibri Light"/>
                        <a:cs typeface="Calibri Light"/>
                      </a:endParaRP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fr-FR" sz="1200" spc="-10" dirty="0">
                          <a:latin typeface="Calibri Light"/>
                          <a:cs typeface="Calibri Light"/>
                        </a:rPr>
                        <a:t>- Compléter </a:t>
                      </a:r>
                      <a:r>
                        <a:rPr lang="fr-FR" sz="1200" dirty="0">
                          <a:latin typeface="Calibri Light"/>
                          <a:cs typeface="Calibri Light"/>
                        </a:rPr>
                        <a:t>une </a:t>
                      </a:r>
                      <a:r>
                        <a:rPr lang="fr-FR" sz="1200" spc="-10" dirty="0">
                          <a:latin typeface="Calibri Light"/>
                          <a:cs typeface="Calibri Light"/>
                        </a:rPr>
                        <a:t>corolle </a:t>
                      </a:r>
                      <a:r>
                        <a:rPr lang="fr-FR" sz="1200" spc="-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lang="fr-FR" sz="1200" spc="-10" dirty="0">
                          <a:latin typeface="Calibri Light"/>
                          <a:cs typeface="Calibri Light"/>
                        </a:rPr>
                        <a:t>lexicale</a:t>
                      </a:r>
                      <a:r>
                        <a:rPr lang="fr-FR" sz="1200" spc="-2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lang="fr-FR" sz="1200" spc="-5" dirty="0">
                          <a:latin typeface="Calibri Light"/>
                          <a:cs typeface="Calibri Light"/>
                        </a:rPr>
                        <a:t>autour</a:t>
                      </a:r>
                      <a:r>
                        <a:rPr lang="fr-FR" sz="1200" spc="-1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lang="fr-FR" sz="1200" spc="-10" dirty="0">
                          <a:latin typeface="Calibri Light"/>
                          <a:cs typeface="Calibri Light"/>
                        </a:rPr>
                        <a:t>d’un</a:t>
                      </a:r>
                      <a:r>
                        <a:rPr lang="fr-FR" sz="1200" spc="-15" dirty="0"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lang="fr-FR" sz="1200" spc="-5" dirty="0">
                          <a:latin typeface="Calibri Light"/>
                          <a:cs typeface="Calibri Light"/>
                        </a:rPr>
                        <a:t>thème</a:t>
                      </a:r>
                      <a:endParaRPr lang="fr-FR" sz="1200" dirty="0">
                        <a:latin typeface="Calibri Light"/>
                        <a:cs typeface="Calibri Light"/>
                      </a:endParaRPr>
                    </a:p>
                  </a:txBody>
                  <a:tcPr>
                    <a:lnL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4695241"/>
                  </a:ext>
                </a:extLst>
              </a:tr>
            </a:tbl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97A57B73-DC85-534C-8057-E47EABC56F92}"/>
              </a:ext>
            </a:extLst>
          </p:cNvPr>
          <p:cNvSpPr txBox="1"/>
          <p:nvPr/>
        </p:nvSpPr>
        <p:spPr>
          <a:xfrm>
            <a:off x="9058032" y="7252976"/>
            <a:ext cx="163378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>
                <a:latin typeface="+mj-lt"/>
              </a:rPr>
              <a:t>m</a:t>
            </a:r>
            <a:r>
              <a:rPr lang="fr-GP" sz="1050" dirty="0">
                <a:latin typeface="+mj-lt"/>
              </a:rPr>
              <a:t>onpetitbazardeprof.com</a:t>
            </a:r>
          </a:p>
        </p:txBody>
      </p:sp>
    </p:spTree>
    <p:extLst>
      <p:ext uri="{BB962C8B-B14F-4D97-AF65-F5344CB8AC3E}">
        <p14:creationId xmlns:p14="http://schemas.microsoft.com/office/powerpoint/2010/main" val="2760028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DE97791-A337-034A-AF48-B00836658925}"/>
              </a:ext>
            </a:extLst>
          </p:cNvPr>
          <p:cNvSpPr/>
          <p:nvPr/>
        </p:nvSpPr>
        <p:spPr>
          <a:xfrm>
            <a:off x="0" y="7200193"/>
            <a:ext cx="10691814" cy="359482"/>
          </a:xfrm>
          <a:prstGeom prst="rect">
            <a:avLst/>
          </a:prstGeom>
          <a:solidFill>
            <a:srgbClr val="C3E686"/>
          </a:solidFill>
          <a:ln>
            <a:solidFill>
              <a:srgbClr val="C3E6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177D897-DA96-AA46-8824-84BC04A94A3F}"/>
              </a:ext>
            </a:extLst>
          </p:cNvPr>
          <p:cNvSpPr txBox="1"/>
          <p:nvPr/>
        </p:nvSpPr>
        <p:spPr>
          <a:xfrm>
            <a:off x="255040" y="89781"/>
            <a:ext cx="1018173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800" dirty="0">
                <a:latin typeface="Springwood Line DEMO" pitchFamily="2" charset="77"/>
              </a:rPr>
              <a:t>Programmations annuelles            </a:t>
            </a:r>
            <a:r>
              <a:rPr lang="fr-FR" sz="2800" dirty="0">
                <a:latin typeface="KG Second Chances Solid" panose="02000000000000000000" pitchFamily="2" charset="77"/>
              </a:rPr>
              <a:t>Anglais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B9D2AE36-7470-EB4C-8031-C5E40ABA58D2}"/>
              </a:ext>
            </a:extLst>
          </p:cNvPr>
          <p:cNvCxnSpPr>
            <a:cxnSpLocks/>
          </p:cNvCxnSpPr>
          <p:nvPr/>
        </p:nvCxnSpPr>
        <p:spPr>
          <a:xfrm rot="5400000">
            <a:off x="5345906" y="-4335851"/>
            <a:ext cx="0" cy="10181731"/>
          </a:xfrm>
          <a:prstGeom prst="line">
            <a:avLst/>
          </a:prstGeom>
          <a:ln w="60325">
            <a:solidFill>
              <a:srgbClr val="C3E6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ct 3">
            <a:extLst>
              <a:ext uri="{FF2B5EF4-FFF2-40B4-BE49-F238E27FC236}">
                <a16:creationId xmlns:a16="http://schemas.microsoft.com/office/drawing/2014/main" id="{8C94E99D-42F5-8346-84FA-5E1EEF6205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2044489"/>
              </p:ext>
            </p:extLst>
          </p:nvPr>
        </p:nvGraphicFramePr>
        <p:xfrm>
          <a:off x="384945" y="848430"/>
          <a:ext cx="9921919" cy="63295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84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4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43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43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843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385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b="1" spc="20" dirty="0">
                          <a:solidFill>
                            <a:srgbClr val="FFFFFF"/>
                          </a:solidFill>
                          <a:latin typeface="+mj-lt"/>
                          <a:cs typeface="Calibri Light"/>
                        </a:rPr>
                        <a:t>PÉRIODE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b="1" spc="25" dirty="0">
                          <a:solidFill>
                            <a:srgbClr val="FFFFFF"/>
                          </a:solidFill>
                          <a:latin typeface="+mj-lt"/>
                          <a:cs typeface="Calibri Light"/>
                        </a:rPr>
                        <a:t>1</a:t>
                      </a:r>
                      <a:endParaRPr sz="1200" b="1" dirty="0">
                        <a:latin typeface="+mj-lt"/>
                        <a:cs typeface="Calibri Light"/>
                      </a:endParaRPr>
                    </a:p>
                  </a:txBody>
                  <a:tcPr marL="0" marR="0" marT="37465" marB="0">
                    <a:lnL w="19050">
                      <a:noFill/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>
                      <a:noFill/>
                      <a:prstDash val="soli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b="1" spc="20" dirty="0">
                          <a:solidFill>
                            <a:srgbClr val="FFFFFF"/>
                          </a:solidFill>
                          <a:latin typeface="+mj-lt"/>
                          <a:cs typeface="Calibri Light"/>
                        </a:rPr>
                        <a:t>PÉRIODE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b="1" spc="25" dirty="0">
                          <a:solidFill>
                            <a:srgbClr val="FFFFFF"/>
                          </a:solidFill>
                          <a:latin typeface="+mj-lt"/>
                          <a:cs typeface="Calibri Light"/>
                        </a:rPr>
                        <a:t>2</a:t>
                      </a:r>
                      <a:endParaRPr sz="1200" b="1">
                        <a:latin typeface="+mj-lt"/>
                        <a:cs typeface="Calibri Light"/>
                      </a:endParaRPr>
                    </a:p>
                  </a:txBody>
                  <a:tcPr marL="0" marR="0" marT="37465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>
                      <a:noFill/>
                      <a:prstDash val="soli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b="1" spc="20" dirty="0">
                          <a:solidFill>
                            <a:srgbClr val="FFFFFF"/>
                          </a:solidFill>
                          <a:latin typeface="+mj-lt"/>
                          <a:cs typeface="Calibri Light"/>
                        </a:rPr>
                        <a:t>PÉRIODE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b="1" spc="25" dirty="0">
                          <a:solidFill>
                            <a:srgbClr val="FFFFFF"/>
                          </a:solidFill>
                          <a:latin typeface="+mj-lt"/>
                          <a:cs typeface="Calibri Light"/>
                        </a:rPr>
                        <a:t>3</a:t>
                      </a:r>
                      <a:endParaRPr sz="1200" b="1">
                        <a:latin typeface="+mj-lt"/>
                        <a:cs typeface="Calibri Light"/>
                      </a:endParaRPr>
                    </a:p>
                  </a:txBody>
                  <a:tcPr marL="0" marR="0" marT="37465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>
                      <a:noFill/>
                      <a:prstDash val="soli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b="1" spc="20" dirty="0">
                          <a:solidFill>
                            <a:srgbClr val="FFFFFF"/>
                          </a:solidFill>
                          <a:latin typeface="+mj-lt"/>
                          <a:cs typeface="Calibri Light"/>
                        </a:rPr>
                        <a:t>PÉRIODE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b="1" spc="25" dirty="0">
                          <a:solidFill>
                            <a:srgbClr val="FFFFFF"/>
                          </a:solidFill>
                          <a:latin typeface="+mj-lt"/>
                          <a:cs typeface="Calibri Light"/>
                        </a:rPr>
                        <a:t>4</a:t>
                      </a:r>
                      <a:endParaRPr sz="1200" b="1" dirty="0">
                        <a:latin typeface="+mj-lt"/>
                        <a:cs typeface="Calibri Light"/>
                      </a:endParaRPr>
                    </a:p>
                  </a:txBody>
                  <a:tcPr marL="0" marR="0" marT="37465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>
                      <a:noFill/>
                      <a:prstDash val="soli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fr-FR" sz="1200" b="1" dirty="0">
                          <a:solidFill>
                            <a:schemeClr val="bg1"/>
                          </a:solidFill>
                          <a:latin typeface="+mj-lt"/>
                          <a:cs typeface="Calibri Light"/>
                        </a:rPr>
                        <a:t>PÉRIODE 5</a:t>
                      </a:r>
                      <a:endParaRPr sz="1200" b="1" dirty="0">
                        <a:solidFill>
                          <a:schemeClr val="bg1"/>
                        </a:solidFill>
                        <a:latin typeface="+mj-lt"/>
                        <a:cs typeface="Calibri Light"/>
                      </a:endParaRPr>
                    </a:p>
                  </a:txBody>
                  <a:tcPr marL="0" marR="0" marT="37465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>
                      <a:noFill/>
                      <a:prstDash val="solid"/>
                    </a:lnR>
                    <a:lnT w="19050">
                      <a:noFill/>
                      <a:prstDash val="soli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305">
                <a:tc gridSpan="5"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fr-FR" sz="1200" b="1" dirty="0">
                          <a:solidFill>
                            <a:srgbClr val="A6A6A6"/>
                          </a:solidFill>
                          <a:latin typeface="+mj-lt"/>
                          <a:cs typeface="Calibri Light"/>
                        </a:rPr>
                        <a:t>Entrées littéraires et lectures offertes</a:t>
                      </a:r>
                      <a:endParaRPr sz="1200" b="1" dirty="0">
                        <a:solidFill>
                          <a:srgbClr val="A6A6A6"/>
                        </a:solidFill>
                        <a:latin typeface="+mj-lt"/>
                        <a:cs typeface="Calibri Light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GP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GP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GP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GP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9922264"/>
                  </a:ext>
                </a:extLst>
              </a:tr>
              <a:tr h="407979">
                <a:tc>
                  <a:txBody>
                    <a:bodyPr/>
                    <a:lstStyle/>
                    <a:p>
                      <a:pPr marL="3429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fr-FR" sz="1100" b="0" dirty="0">
                        <a:latin typeface="+mj-lt"/>
                        <a:cs typeface="Calibri Light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 cap="flat" cmpd="sng" algn="ctr">
                      <a:solidFill>
                        <a:srgbClr val="D2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fr-FR" sz="1100" b="0" dirty="0">
                        <a:latin typeface="+mj-lt"/>
                        <a:cs typeface="Calibri Light"/>
                      </a:endParaRPr>
                    </a:p>
                    <a:p>
                      <a:pPr marL="3429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fr-FR" sz="1100" b="0" dirty="0">
                        <a:latin typeface="+mj-lt"/>
                        <a:cs typeface="Calibri Light"/>
                      </a:endParaRPr>
                    </a:p>
                    <a:p>
                      <a:pPr marL="3429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fr-FR" sz="1100" b="0" dirty="0">
                        <a:latin typeface="+mj-lt"/>
                        <a:cs typeface="Calibri Light"/>
                      </a:endParaRPr>
                    </a:p>
                    <a:p>
                      <a:pPr marL="3429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fr-FR" sz="1100" b="0" dirty="0">
                        <a:latin typeface="+mj-lt"/>
                        <a:cs typeface="Calibri Light"/>
                      </a:endParaRPr>
                    </a:p>
                  </a:txBody>
                  <a:tcPr marL="0" marR="0" marT="26034" marB="0">
                    <a:lnL w="28575" cap="flat" cmpd="sng" algn="ctr">
                      <a:solidFill>
                        <a:srgbClr val="D2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2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sz="1100" b="0" dirty="0">
                        <a:latin typeface="+mj-lt"/>
                        <a:cs typeface="Calibri Light"/>
                      </a:endParaRPr>
                    </a:p>
                  </a:txBody>
                  <a:tcPr marL="0" marR="0" marT="26034" marB="0">
                    <a:lnL w="28575" cap="flat" cmpd="sng" algn="ctr">
                      <a:solidFill>
                        <a:srgbClr val="D2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2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fr-FR" sz="1100" b="0" dirty="0">
                        <a:latin typeface="+mj-lt"/>
                        <a:cs typeface="Calibri Light"/>
                      </a:endParaRPr>
                    </a:p>
                  </a:txBody>
                  <a:tcPr marL="0" marR="0" marT="26034" marB="0">
                    <a:lnL w="28575" cap="flat" cmpd="sng" algn="ctr">
                      <a:solidFill>
                        <a:srgbClr val="D2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2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fr-FR" sz="1100" b="0" dirty="0">
                        <a:latin typeface="+mj-lt"/>
                        <a:cs typeface="Calibri Light"/>
                      </a:endParaRPr>
                    </a:p>
                  </a:txBody>
                  <a:tcPr marL="0" marR="0" marT="26034" marB="0">
                    <a:lnL w="28575" cap="flat" cmpd="sng" algn="ctr">
                      <a:solidFill>
                        <a:srgbClr val="D2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2852246"/>
                  </a:ext>
                </a:extLst>
              </a:tr>
              <a:tr h="252305">
                <a:tc gridSpan="5"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b="1" spc="15" dirty="0">
                          <a:solidFill>
                            <a:srgbClr val="A6A6A6"/>
                          </a:solidFill>
                          <a:latin typeface="+mj-lt"/>
                          <a:cs typeface="Calibri Light"/>
                        </a:rPr>
                        <a:t>Éléments </a:t>
                      </a:r>
                      <a:r>
                        <a:rPr sz="1200" b="1" spc="10" dirty="0">
                          <a:solidFill>
                            <a:srgbClr val="A6A6A6"/>
                          </a:solidFill>
                          <a:latin typeface="+mj-lt"/>
                          <a:cs typeface="Calibri Light"/>
                        </a:rPr>
                        <a:t>culturels</a:t>
                      </a:r>
                      <a:r>
                        <a:rPr sz="1200" b="1" spc="20" dirty="0">
                          <a:solidFill>
                            <a:srgbClr val="A6A6A6"/>
                          </a:solidFill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b="1" spc="10" dirty="0">
                          <a:solidFill>
                            <a:srgbClr val="A6A6A6"/>
                          </a:solidFill>
                          <a:latin typeface="+mj-lt"/>
                          <a:cs typeface="Calibri Light"/>
                        </a:rPr>
                        <a:t>et</a:t>
                      </a:r>
                      <a:r>
                        <a:rPr sz="1200" b="1" spc="25" dirty="0">
                          <a:solidFill>
                            <a:srgbClr val="A6A6A6"/>
                          </a:solidFill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b="1" spc="15" dirty="0">
                          <a:solidFill>
                            <a:srgbClr val="A6A6A6"/>
                          </a:solidFill>
                          <a:latin typeface="+mj-lt"/>
                          <a:cs typeface="Calibri Light"/>
                        </a:rPr>
                        <a:t>linguistiques</a:t>
                      </a:r>
                      <a:r>
                        <a:rPr sz="1200" b="1" spc="20" dirty="0">
                          <a:solidFill>
                            <a:srgbClr val="A6A6A6"/>
                          </a:solidFill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b="1" spc="10" dirty="0">
                          <a:solidFill>
                            <a:srgbClr val="A6A6A6"/>
                          </a:solidFill>
                          <a:latin typeface="+mj-lt"/>
                          <a:cs typeface="Calibri Light"/>
                        </a:rPr>
                        <a:t>:</a:t>
                      </a:r>
                      <a:r>
                        <a:rPr sz="1200" b="1" spc="20" dirty="0">
                          <a:solidFill>
                            <a:srgbClr val="A6A6A6"/>
                          </a:solidFill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b="1" spc="15" dirty="0">
                          <a:solidFill>
                            <a:srgbClr val="A6A6A6"/>
                          </a:solidFill>
                          <a:latin typeface="+mj-lt"/>
                          <a:cs typeface="Calibri Light"/>
                        </a:rPr>
                        <a:t>découvrir</a:t>
                      </a:r>
                      <a:r>
                        <a:rPr sz="1200" b="1" spc="20" dirty="0">
                          <a:solidFill>
                            <a:srgbClr val="A6A6A6"/>
                          </a:solidFill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b="1" spc="10" dirty="0">
                          <a:solidFill>
                            <a:srgbClr val="A6A6A6"/>
                          </a:solidFill>
                          <a:latin typeface="+mj-lt"/>
                          <a:cs typeface="Calibri Light"/>
                        </a:rPr>
                        <a:t>les</a:t>
                      </a:r>
                      <a:r>
                        <a:rPr sz="1200" b="1" spc="20" dirty="0">
                          <a:solidFill>
                            <a:srgbClr val="A6A6A6"/>
                          </a:solidFill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b="1" spc="15" dirty="0">
                          <a:solidFill>
                            <a:srgbClr val="A6A6A6"/>
                          </a:solidFill>
                          <a:latin typeface="+mj-lt"/>
                          <a:cs typeface="Calibri Light"/>
                        </a:rPr>
                        <a:t>aspects</a:t>
                      </a:r>
                      <a:r>
                        <a:rPr sz="1200" b="1" spc="20" dirty="0">
                          <a:solidFill>
                            <a:srgbClr val="A6A6A6"/>
                          </a:solidFill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b="1" spc="15" dirty="0">
                          <a:solidFill>
                            <a:srgbClr val="A6A6A6"/>
                          </a:solidFill>
                          <a:latin typeface="+mj-lt"/>
                          <a:cs typeface="Calibri Light"/>
                        </a:rPr>
                        <a:t>culturels</a:t>
                      </a:r>
                      <a:r>
                        <a:rPr sz="1200" b="1" spc="20" dirty="0">
                          <a:solidFill>
                            <a:srgbClr val="A6A6A6"/>
                          </a:solidFill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b="1" spc="15" dirty="0">
                          <a:solidFill>
                            <a:srgbClr val="A6A6A6"/>
                          </a:solidFill>
                          <a:latin typeface="+mj-lt"/>
                          <a:cs typeface="Calibri Light"/>
                        </a:rPr>
                        <a:t>d’une langue </a:t>
                      </a:r>
                      <a:r>
                        <a:rPr sz="1200" b="1" spc="10" dirty="0">
                          <a:solidFill>
                            <a:srgbClr val="A6A6A6"/>
                          </a:solidFill>
                          <a:latin typeface="+mj-lt"/>
                          <a:cs typeface="Calibri Light"/>
                        </a:rPr>
                        <a:t>vivante étrangère</a:t>
                      </a:r>
                      <a:endParaRPr sz="1200" b="1" dirty="0">
                        <a:latin typeface="+mj-lt"/>
                        <a:cs typeface="Calibri Light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5276">
                <a:tc>
                  <a:txBody>
                    <a:bodyPr/>
                    <a:lstStyle/>
                    <a:p>
                      <a:pPr marL="90805" marR="496570">
                        <a:lnSpc>
                          <a:spcPct val="100000"/>
                        </a:lnSpc>
                        <a:spcBef>
                          <a:spcPts val="0"/>
                        </a:spcBef>
                        <a:buChar char="-"/>
                        <a:tabLst>
                          <a:tab pos="172720" algn="l"/>
                        </a:tabLst>
                      </a:pPr>
                      <a:r>
                        <a:rPr lang="fr-FR" sz="1100" spc="-5" dirty="0">
                          <a:latin typeface="+mj-lt"/>
                          <a:cs typeface="Calibri Light"/>
                        </a:rPr>
                        <a:t> Le</a:t>
                      </a:r>
                      <a:r>
                        <a:rPr sz="1100" spc="-5" dirty="0">
                          <a:latin typeface="+mj-lt"/>
                          <a:cs typeface="Calibri Light"/>
                        </a:rPr>
                        <a:t>s</a:t>
                      </a:r>
                      <a:r>
                        <a:rPr lang="fr-FR" sz="1100" spc="-20" dirty="0">
                          <a:latin typeface="+mj-lt"/>
                          <a:cs typeface="Calibri Light"/>
                        </a:rPr>
                        <a:t> principaux </a:t>
                      </a:r>
                      <a:r>
                        <a:rPr sz="1100" spc="-15" dirty="0">
                          <a:latin typeface="+mj-lt"/>
                          <a:cs typeface="Calibri Light"/>
                        </a:rPr>
                        <a:t>pays</a:t>
                      </a:r>
                      <a:r>
                        <a:rPr lang="fr-FR" sz="1100" spc="-15" dirty="0">
                          <a:latin typeface="+mj-lt"/>
                          <a:cs typeface="Calibri Light"/>
                        </a:rPr>
                        <a:t> et iles</a:t>
                      </a:r>
                      <a:r>
                        <a:rPr sz="1100" spc="-15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lang="fr-FR" sz="1100" spc="-15" dirty="0">
                          <a:latin typeface="+mj-lt"/>
                          <a:cs typeface="Calibri Light"/>
                        </a:rPr>
                        <a:t>anglophones</a:t>
                      </a:r>
                      <a:endParaRPr lang="fr-FR" sz="1100" spc="-5" dirty="0">
                        <a:latin typeface="+mj-lt"/>
                        <a:cs typeface="Calibri Light"/>
                      </a:endParaRPr>
                    </a:p>
                    <a:p>
                      <a:pPr marL="172085" indent="-81915">
                        <a:lnSpc>
                          <a:spcPct val="100000"/>
                        </a:lnSpc>
                        <a:spcBef>
                          <a:spcPts val="0"/>
                        </a:spcBef>
                        <a:buChar char="-"/>
                        <a:tabLst>
                          <a:tab pos="172720" algn="l"/>
                        </a:tabLst>
                      </a:pPr>
                      <a:r>
                        <a:rPr lang="fr-FR" sz="1100" spc="-5" dirty="0">
                          <a:latin typeface="+mj-lt"/>
                          <a:cs typeface="Calibri Light"/>
                        </a:rPr>
                        <a:t>Une fête : Halloween</a:t>
                      </a:r>
                      <a:endParaRPr sz="1100" dirty="0">
                        <a:latin typeface="+mj-lt"/>
                        <a:cs typeface="Calibri Light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2085" indent="-81915">
                        <a:lnSpc>
                          <a:spcPct val="100000"/>
                        </a:lnSpc>
                        <a:spcBef>
                          <a:spcPts val="0"/>
                        </a:spcBef>
                        <a:buChar char="-"/>
                        <a:tabLst>
                          <a:tab pos="172720" algn="l"/>
                        </a:tabLst>
                      </a:pPr>
                      <a:r>
                        <a:rPr sz="1100" spc="-20" dirty="0">
                          <a:latin typeface="+mj-lt"/>
                          <a:cs typeface="Calibri Light"/>
                        </a:rPr>
                        <a:t>L’école</a:t>
                      </a:r>
                      <a:r>
                        <a:rPr sz="1100" spc="-25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sz="1100" spc="-5" dirty="0">
                          <a:latin typeface="+mj-lt"/>
                          <a:cs typeface="Calibri Light"/>
                        </a:rPr>
                        <a:t>en</a:t>
                      </a:r>
                      <a:r>
                        <a:rPr sz="1100" spc="-10" dirty="0">
                          <a:latin typeface="+mj-lt"/>
                          <a:cs typeface="Calibri Light"/>
                        </a:rPr>
                        <a:t> Angleterre</a:t>
                      </a:r>
                      <a:endParaRPr sz="1100" dirty="0">
                        <a:latin typeface="+mj-lt"/>
                        <a:cs typeface="Calibri Light"/>
                      </a:endParaRPr>
                    </a:p>
                    <a:p>
                      <a:pPr marL="172085" indent="-81915">
                        <a:lnSpc>
                          <a:spcPct val="100000"/>
                        </a:lnSpc>
                        <a:spcBef>
                          <a:spcPts val="0"/>
                        </a:spcBef>
                        <a:buChar char="-"/>
                        <a:tabLst>
                          <a:tab pos="172720" algn="l"/>
                        </a:tabLst>
                      </a:pPr>
                      <a:r>
                        <a:rPr lang="fr-FR" sz="1100" i="1" spc="-5" dirty="0">
                          <a:latin typeface="+mj-lt"/>
                          <a:cs typeface="Calibri Light"/>
                        </a:rPr>
                        <a:t>The alphabet song</a:t>
                      </a:r>
                      <a:endParaRPr sz="1100" dirty="0">
                        <a:latin typeface="+mj-lt"/>
                        <a:cs typeface="Calibri Light"/>
                      </a:endParaRPr>
                    </a:p>
                    <a:p>
                      <a:pPr marL="172085" indent="-81915">
                        <a:lnSpc>
                          <a:spcPct val="100000"/>
                        </a:lnSpc>
                        <a:spcBef>
                          <a:spcPts val="0"/>
                        </a:spcBef>
                        <a:buChar char="-"/>
                        <a:tabLst>
                          <a:tab pos="172720" algn="l"/>
                        </a:tabLst>
                      </a:pPr>
                      <a:r>
                        <a:rPr lang="fr-FR" sz="1100" spc="-5" dirty="0">
                          <a:latin typeface="+mj-lt"/>
                          <a:cs typeface="Calibri Light"/>
                        </a:rPr>
                        <a:t>Une fête : Christmas</a:t>
                      </a:r>
                      <a:endParaRPr sz="1100" dirty="0">
                        <a:latin typeface="+mj-lt"/>
                        <a:cs typeface="Calibri Light"/>
                      </a:endParaRPr>
                    </a:p>
                  </a:txBody>
                  <a:tcPr marL="0" marR="0" marT="31750" marB="0">
                    <a:lnL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2085" indent="-81915">
                        <a:lnSpc>
                          <a:spcPct val="100000"/>
                        </a:lnSpc>
                        <a:spcBef>
                          <a:spcPts val="0"/>
                        </a:spcBef>
                        <a:buChar char="-"/>
                        <a:tabLst>
                          <a:tab pos="172720" algn="l"/>
                        </a:tabLst>
                      </a:pPr>
                      <a:r>
                        <a:rPr lang="fr-FR" sz="1100" i="1" spc="-10" dirty="0">
                          <a:latin typeface="+mj-lt"/>
                          <a:cs typeface="Calibri Light"/>
                        </a:rPr>
                        <a:t>Song: For he’s a jolly good fellow </a:t>
                      </a:r>
                      <a:endParaRPr lang="fr-FR" sz="1100" i="0" spc="-10" dirty="0">
                        <a:latin typeface="+mj-lt"/>
                        <a:cs typeface="Calibri Light"/>
                      </a:endParaRPr>
                    </a:p>
                    <a:p>
                      <a:pPr marL="172085" indent="-81915">
                        <a:lnSpc>
                          <a:spcPct val="100000"/>
                        </a:lnSpc>
                        <a:spcBef>
                          <a:spcPts val="0"/>
                        </a:spcBef>
                        <a:buChar char="-"/>
                        <a:tabLst>
                          <a:tab pos="172720" algn="l"/>
                        </a:tabLst>
                      </a:pPr>
                      <a:r>
                        <a:rPr lang="fr-FR" sz="1100" spc="-10" dirty="0">
                          <a:latin typeface="+mj-lt"/>
                          <a:cs typeface="Calibri Light"/>
                        </a:rPr>
                        <a:t>Jeux de cour traditionnels</a:t>
                      </a:r>
                      <a:endParaRPr sz="1100" dirty="0">
                        <a:latin typeface="+mj-lt"/>
                        <a:cs typeface="Calibri Light"/>
                      </a:endParaRPr>
                    </a:p>
                    <a:p>
                      <a:pPr marL="172085" indent="-81915">
                        <a:lnSpc>
                          <a:spcPct val="100000"/>
                        </a:lnSpc>
                        <a:spcBef>
                          <a:spcPts val="0"/>
                        </a:spcBef>
                        <a:buChar char="-"/>
                        <a:tabLst>
                          <a:tab pos="172720" algn="l"/>
                        </a:tabLst>
                      </a:pPr>
                      <a:r>
                        <a:rPr lang="fr-FR" sz="1100" dirty="0">
                          <a:latin typeface="+mj-lt"/>
                          <a:cs typeface="Calibri Light"/>
                        </a:rPr>
                        <a:t>Une fête : Valentine’s day</a:t>
                      </a:r>
                      <a:endParaRPr sz="1100" dirty="0">
                        <a:latin typeface="+mj-lt"/>
                        <a:cs typeface="Calibri Light"/>
                      </a:endParaRPr>
                    </a:p>
                  </a:txBody>
                  <a:tcPr marL="0" marR="0" marT="31750" marB="0">
                    <a:lnL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805" marR="188595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  <a:tabLst>
                          <a:tab pos="172720" algn="l"/>
                        </a:tabLst>
                      </a:pPr>
                      <a:r>
                        <a:rPr lang="fr-FR" sz="1100" dirty="0">
                          <a:latin typeface="+mj-lt"/>
                          <a:cs typeface="Calibri Light"/>
                        </a:rPr>
                        <a:t>- Une fête : Saint Patrick’s day</a:t>
                      </a:r>
                    </a:p>
                    <a:p>
                      <a:pPr marL="90805" marR="188595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FontTx/>
                        <a:buNone/>
                        <a:tabLst>
                          <a:tab pos="172720" algn="l"/>
                        </a:tabLst>
                      </a:pPr>
                      <a:r>
                        <a:rPr lang="fr-FR" sz="1100" dirty="0">
                          <a:latin typeface="+mj-lt"/>
                          <a:cs typeface="Calibri Light"/>
                        </a:rPr>
                        <a:t>- Découvrir la famille royale</a:t>
                      </a:r>
                    </a:p>
                    <a:p>
                      <a:pPr marL="90805" marR="188595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FontTx/>
                        <a:buNone/>
                        <a:tabLst>
                          <a:tab pos="172720" algn="l"/>
                        </a:tabLst>
                      </a:pPr>
                      <a:r>
                        <a:rPr lang="fr-FR" sz="900" dirty="0">
                          <a:latin typeface="+mj-lt"/>
                          <a:cs typeface="Calibri Light"/>
                        </a:rPr>
                        <a:t>- National read across America day</a:t>
                      </a:r>
                      <a:endParaRPr sz="900" dirty="0">
                        <a:latin typeface="+mj-lt"/>
                        <a:cs typeface="Calibri Light"/>
                      </a:endParaRPr>
                    </a:p>
                  </a:txBody>
                  <a:tcPr marL="0" marR="0" marT="26034" marB="0">
                    <a:lnL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2085" indent="-81915">
                        <a:lnSpc>
                          <a:spcPct val="100000"/>
                        </a:lnSpc>
                        <a:spcBef>
                          <a:spcPts val="0"/>
                        </a:spcBef>
                        <a:buChar char="-"/>
                        <a:tabLst>
                          <a:tab pos="172720" algn="l"/>
                        </a:tabLst>
                      </a:pPr>
                      <a:r>
                        <a:rPr lang="fr-FR" sz="1100" spc="-5" dirty="0">
                          <a:latin typeface="+mj-lt"/>
                          <a:cs typeface="Calibri Light"/>
                        </a:rPr>
                        <a:t>Les petits déjeuners anglais et américains</a:t>
                      </a:r>
                    </a:p>
                    <a:p>
                      <a:pPr marL="172085" indent="-81915">
                        <a:lnSpc>
                          <a:spcPct val="100000"/>
                        </a:lnSpc>
                        <a:spcBef>
                          <a:spcPts val="0"/>
                        </a:spcBef>
                        <a:buChar char="-"/>
                        <a:tabLst>
                          <a:tab pos="172720" algn="l"/>
                        </a:tabLst>
                      </a:pPr>
                      <a:r>
                        <a:rPr lang="fr-FR" sz="1100" spc="-5" dirty="0">
                          <a:latin typeface="+mj-lt"/>
                          <a:cs typeface="Calibri Light"/>
                        </a:rPr>
                        <a:t>National Women’s day</a:t>
                      </a:r>
                    </a:p>
                  </a:txBody>
                  <a:tcPr marL="0" marR="0" marT="31750" marB="0">
                    <a:lnL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305">
                <a:tc gridSpan="5"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b="1" spc="15" dirty="0">
                          <a:solidFill>
                            <a:srgbClr val="A6A6A6"/>
                          </a:solidFill>
                          <a:latin typeface="+mj-lt"/>
                          <a:cs typeface="Calibri Light"/>
                        </a:rPr>
                        <a:t>Objectifs</a:t>
                      </a:r>
                      <a:r>
                        <a:rPr sz="1200" b="1" spc="10" dirty="0">
                          <a:solidFill>
                            <a:srgbClr val="A6A6A6"/>
                          </a:solidFill>
                          <a:latin typeface="+mj-lt"/>
                          <a:cs typeface="Calibri Light"/>
                        </a:rPr>
                        <a:t> langagiers</a:t>
                      </a:r>
                      <a:r>
                        <a:rPr sz="1200" b="1" spc="20" dirty="0">
                          <a:solidFill>
                            <a:srgbClr val="A6A6A6"/>
                          </a:solidFill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b="1" spc="10" dirty="0">
                          <a:solidFill>
                            <a:srgbClr val="A6A6A6"/>
                          </a:solidFill>
                          <a:latin typeface="+mj-lt"/>
                          <a:cs typeface="Calibri Light"/>
                        </a:rPr>
                        <a:t>:</a:t>
                      </a:r>
                      <a:r>
                        <a:rPr sz="1200" b="1" spc="15" dirty="0">
                          <a:solidFill>
                            <a:srgbClr val="A6A6A6"/>
                          </a:solidFill>
                          <a:latin typeface="+mj-lt"/>
                          <a:cs typeface="Calibri Light"/>
                        </a:rPr>
                        <a:t> écouter</a:t>
                      </a:r>
                      <a:r>
                        <a:rPr sz="1200" b="1" spc="10" dirty="0">
                          <a:solidFill>
                            <a:srgbClr val="A6A6A6"/>
                          </a:solidFill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b="1" spc="20" dirty="0">
                          <a:solidFill>
                            <a:srgbClr val="A6A6A6"/>
                          </a:solidFill>
                          <a:latin typeface="+mj-lt"/>
                          <a:cs typeface="Calibri Light"/>
                        </a:rPr>
                        <a:t>pour</a:t>
                      </a:r>
                      <a:r>
                        <a:rPr sz="1200" b="1" spc="15" dirty="0">
                          <a:solidFill>
                            <a:srgbClr val="A6A6A6"/>
                          </a:solidFill>
                          <a:latin typeface="+mj-lt"/>
                          <a:cs typeface="Calibri Light"/>
                        </a:rPr>
                        <a:t> comprendre,</a:t>
                      </a:r>
                      <a:r>
                        <a:rPr sz="1200" b="1" spc="25" dirty="0">
                          <a:solidFill>
                            <a:srgbClr val="A6A6A6"/>
                          </a:solidFill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b="1" spc="5" dirty="0">
                          <a:solidFill>
                            <a:srgbClr val="A6A6A6"/>
                          </a:solidFill>
                          <a:latin typeface="+mj-lt"/>
                          <a:cs typeface="Calibri Light"/>
                        </a:rPr>
                        <a:t>lire</a:t>
                      </a:r>
                      <a:r>
                        <a:rPr sz="1200" b="1" spc="10" dirty="0">
                          <a:solidFill>
                            <a:srgbClr val="A6A6A6"/>
                          </a:solidFill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b="1" spc="20" dirty="0">
                          <a:solidFill>
                            <a:srgbClr val="A6A6A6"/>
                          </a:solidFill>
                          <a:latin typeface="+mj-lt"/>
                          <a:cs typeface="Calibri Light"/>
                        </a:rPr>
                        <a:t>pour</a:t>
                      </a:r>
                      <a:r>
                        <a:rPr sz="1200" b="1" spc="10" dirty="0">
                          <a:solidFill>
                            <a:srgbClr val="A6A6A6"/>
                          </a:solidFill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b="1" spc="15" dirty="0">
                          <a:solidFill>
                            <a:srgbClr val="A6A6A6"/>
                          </a:solidFill>
                          <a:latin typeface="+mj-lt"/>
                          <a:cs typeface="Calibri Light"/>
                        </a:rPr>
                        <a:t>comprendre,</a:t>
                      </a:r>
                      <a:r>
                        <a:rPr sz="1200" b="1" spc="25" dirty="0">
                          <a:solidFill>
                            <a:srgbClr val="A6A6A6"/>
                          </a:solidFill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b="1" spc="10" dirty="0">
                          <a:solidFill>
                            <a:srgbClr val="A6A6A6"/>
                          </a:solidFill>
                          <a:latin typeface="+mj-lt"/>
                          <a:cs typeface="Calibri Light"/>
                        </a:rPr>
                        <a:t>réagir</a:t>
                      </a:r>
                      <a:r>
                        <a:rPr sz="1200" b="1" spc="15" dirty="0">
                          <a:solidFill>
                            <a:srgbClr val="A6A6A6"/>
                          </a:solidFill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b="1" spc="10" dirty="0">
                          <a:solidFill>
                            <a:srgbClr val="A6A6A6"/>
                          </a:solidFill>
                          <a:latin typeface="+mj-lt"/>
                          <a:cs typeface="Calibri Light"/>
                        </a:rPr>
                        <a:t>et</a:t>
                      </a:r>
                      <a:r>
                        <a:rPr sz="1200" b="1" spc="20" dirty="0">
                          <a:solidFill>
                            <a:srgbClr val="A6A6A6"/>
                          </a:solidFill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b="1" spc="5" dirty="0">
                          <a:solidFill>
                            <a:srgbClr val="A6A6A6"/>
                          </a:solidFill>
                          <a:latin typeface="+mj-lt"/>
                          <a:cs typeface="Calibri Light"/>
                        </a:rPr>
                        <a:t>dialoguer,</a:t>
                      </a:r>
                      <a:r>
                        <a:rPr sz="1200" b="1" spc="25" dirty="0">
                          <a:solidFill>
                            <a:srgbClr val="A6A6A6"/>
                          </a:solidFill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b="1" spc="15" dirty="0">
                          <a:solidFill>
                            <a:srgbClr val="A6A6A6"/>
                          </a:solidFill>
                          <a:latin typeface="+mj-lt"/>
                          <a:cs typeface="Calibri Light"/>
                        </a:rPr>
                        <a:t>parler </a:t>
                      </a:r>
                      <a:r>
                        <a:rPr sz="1200" b="1" spc="20" dirty="0">
                          <a:solidFill>
                            <a:srgbClr val="A6A6A6"/>
                          </a:solidFill>
                          <a:latin typeface="+mj-lt"/>
                          <a:cs typeface="Calibri Light"/>
                        </a:rPr>
                        <a:t>en </a:t>
                      </a:r>
                      <a:r>
                        <a:rPr sz="1200" b="1" spc="15" dirty="0">
                          <a:solidFill>
                            <a:srgbClr val="A6A6A6"/>
                          </a:solidFill>
                          <a:latin typeface="+mj-lt"/>
                          <a:cs typeface="Calibri Light"/>
                        </a:rPr>
                        <a:t>continu,</a:t>
                      </a:r>
                      <a:r>
                        <a:rPr sz="1200" b="1" spc="20" dirty="0">
                          <a:solidFill>
                            <a:srgbClr val="A6A6A6"/>
                          </a:solidFill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b="1" spc="10" dirty="0">
                          <a:solidFill>
                            <a:srgbClr val="A6A6A6"/>
                          </a:solidFill>
                          <a:latin typeface="+mj-lt"/>
                          <a:cs typeface="Calibri Light"/>
                        </a:rPr>
                        <a:t>écrire </a:t>
                      </a:r>
                      <a:r>
                        <a:rPr sz="1200" b="1" spc="20" dirty="0">
                          <a:solidFill>
                            <a:srgbClr val="A6A6A6"/>
                          </a:solidFill>
                          <a:latin typeface="+mj-lt"/>
                          <a:cs typeface="Calibri Light"/>
                        </a:rPr>
                        <a:t>en </a:t>
                      </a:r>
                      <a:r>
                        <a:rPr sz="1200" b="1" spc="15" dirty="0">
                          <a:solidFill>
                            <a:srgbClr val="A6A6A6"/>
                          </a:solidFill>
                          <a:latin typeface="+mj-lt"/>
                          <a:cs typeface="Calibri Light"/>
                        </a:rPr>
                        <a:t>anglais</a:t>
                      </a:r>
                      <a:endParaRPr sz="1200" b="1" dirty="0">
                        <a:latin typeface="+mj-lt"/>
                        <a:cs typeface="Calibri Light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81042">
                <a:tc>
                  <a:txBody>
                    <a:bodyPr/>
                    <a:lstStyle/>
                    <a:p>
                      <a:pPr marL="172085" indent="-81915">
                        <a:lnSpc>
                          <a:spcPct val="100000"/>
                        </a:lnSpc>
                        <a:spcBef>
                          <a:spcPts val="0"/>
                        </a:spcBef>
                        <a:buChar char="-"/>
                        <a:tabLst>
                          <a:tab pos="172720" algn="l"/>
                        </a:tabLst>
                      </a:pPr>
                      <a:r>
                        <a:rPr sz="1100" spc="-5" dirty="0">
                          <a:latin typeface="+mj-lt"/>
                          <a:cs typeface="Calibri Light"/>
                        </a:rPr>
                        <a:t>Saluer</a:t>
                      </a:r>
                      <a:r>
                        <a:rPr sz="1100" spc="-20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sz="1100" spc="-10" dirty="0">
                          <a:latin typeface="+mj-lt"/>
                          <a:cs typeface="Calibri Light"/>
                        </a:rPr>
                        <a:t>et </a:t>
                      </a:r>
                      <a:r>
                        <a:rPr sz="1100" spc="-5" dirty="0">
                          <a:latin typeface="+mj-lt"/>
                          <a:cs typeface="Calibri Light"/>
                        </a:rPr>
                        <a:t>se</a:t>
                      </a:r>
                      <a:r>
                        <a:rPr sz="1100" spc="-25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sz="1100" spc="-10" dirty="0">
                          <a:latin typeface="+mj-lt"/>
                          <a:cs typeface="Calibri Light"/>
                        </a:rPr>
                        <a:t>présenter</a:t>
                      </a:r>
                      <a:endParaRPr sz="1100" dirty="0">
                        <a:latin typeface="+mj-lt"/>
                        <a:cs typeface="Calibri Light"/>
                      </a:endParaRPr>
                    </a:p>
                    <a:p>
                      <a:pPr marL="90805" marR="184785">
                        <a:lnSpc>
                          <a:spcPct val="100000"/>
                        </a:lnSpc>
                        <a:spcBef>
                          <a:spcPts val="0"/>
                        </a:spcBef>
                        <a:buChar char="-"/>
                        <a:tabLst>
                          <a:tab pos="172720" algn="l"/>
                        </a:tabLst>
                      </a:pPr>
                      <a:r>
                        <a:rPr lang="fr-FR" sz="1100" spc="-10" dirty="0">
                          <a:latin typeface="+mj-lt"/>
                          <a:cs typeface="Calibri Light"/>
                        </a:rPr>
                        <a:t> Revoir</a:t>
                      </a:r>
                      <a:r>
                        <a:rPr sz="1100" spc="-10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sz="1100" spc="-5" dirty="0">
                          <a:latin typeface="+mj-lt"/>
                          <a:cs typeface="Calibri Light"/>
                        </a:rPr>
                        <a:t>les </a:t>
                      </a:r>
                      <a:r>
                        <a:rPr sz="1100" spc="-10" dirty="0">
                          <a:latin typeface="+mj-lt"/>
                          <a:cs typeface="Calibri Light"/>
                        </a:rPr>
                        <a:t>consignes </a:t>
                      </a:r>
                      <a:r>
                        <a:rPr sz="1100" dirty="0">
                          <a:latin typeface="+mj-lt"/>
                          <a:cs typeface="Calibri Light"/>
                        </a:rPr>
                        <a:t>de </a:t>
                      </a:r>
                      <a:r>
                        <a:rPr sz="1100" spc="-260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lang="fr-FR" sz="1100" spc="-5" dirty="0">
                          <a:latin typeface="+mj-lt"/>
                          <a:cs typeface="Calibri Light"/>
                        </a:rPr>
                        <a:t>classe</a:t>
                      </a:r>
                      <a:endParaRPr sz="1100" dirty="0">
                        <a:latin typeface="+mj-lt"/>
                        <a:cs typeface="Calibri Light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805" marR="23114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100" dirty="0">
                          <a:latin typeface="+mj-lt"/>
                          <a:cs typeface="Calibri Light"/>
                        </a:rPr>
                        <a:t>- </a:t>
                      </a:r>
                      <a:r>
                        <a:rPr lang="fr-FR" sz="1100" spc="-10" dirty="0">
                          <a:latin typeface="+mj-lt"/>
                          <a:cs typeface="Calibri Light"/>
                        </a:rPr>
                        <a:t>Dire la date</a:t>
                      </a:r>
                    </a:p>
                    <a:p>
                      <a:pPr marL="90805" marR="231140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FontTx/>
                        <a:buNone/>
                      </a:pPr>
                      <a:r>
                        <a:rPr lang="fr-FR" sz="1100" spc="-10" dirty="0">
                          <a:latin typeface="+mj-lt"/>
                          <a:cs typeface="Calibri Light"/>
                        </a:rPr>
                        <a:t>- Parler du temps qu’il fait</a:t>
                      </a:r>
                    </a:p>
                    <a:p>
                      <a:pPr marL="90805" marR="231140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FontTx/>
                        <a:buNone/>
                      </a:pPr>
                      <a:r>
                        <a:rPr lang="fr-FR" sz="1100" spc="-10" dirty="0">
                          <a:latin typeface="+mj-lt"/>
                          <a:cs typeface="Calibri Light"/>
                        </a:rPr>
                        <a:t>- Dire comment on va</a:t>
                      </a:r>
                    </a:p>
                    <a:p>
                      <a:pPr marL="90805" marR="231140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FontTx/>
                        <a:buNone/>
                      </a:pPr>
                      <a:r>
                        <a:rPr lang="fr-FR" sz="1100" spc="-10" dirty="0">
                          <a:latin typeface="+mj-lt"/>
                          <a:cs typeface="Calibri Light"/>
                        </a:rPr>
                        <a:t>- Dire le nombre d’absents</a:t>
                      </a:r>
                    </a:p>
                    <a:p>
                      <a:pPr marL="90805" marR="231140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FontTx/>
                        <a:buNone/>
                      </a:pPr>
                      <a:r>
                        <a:rPr lang="fr-FR" sz="1100" spc="-10" dirty="0">
                          <a:latin typeface="+mj-lt"/>
                          <a:cs typeface="Calibri Light"/>
                        </a:rPr>
                        <a:t>- Épeler son prénom, un mot</a:t>
                      </a:r>
                      <a:endParaRPr sz="1100" dirty="0">
                        <a:latin typeface="+mj-lt"/>
                        <a:cs typeface="Calibri Light"/>
                      </a:endParaRPr>
                    </a:p>
                  </a:txBody>
                  <a:tcPr marL="0" marR="0" marT="29844" marB="0">
                    <a:lnL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100" dirty="0">
                          <a:latin typeface="+mj-lt"/>
                          <a:cs typeface="Calibri Light"/>
                        </a:rPr>
                        <a:t>-</a:t>
                      </a:r>
                      <a:r>
                        <a:rPr sz="1100" spc="-15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lang="fr-FR" sz="1100" spc="-15" dirty="0">
                          <a:latin typeface="+mj-lt"/>
                          <a:cs typeface="Calibri Light"/>
                        </a:rPr>
                        <a:t>Parler de ses loisirs et hobbies</a:t>
                      </a:r>
                      <a:endParaRPr sz="1100" dirty="0">
                        <a:latin typeface="+mj-lt"/>
                        <a:cs typeface="Calibri Light"/>
                      </a:endParaRPr>
                    </a:p>
                  </a:txBody>
                  <a:tcPr marL="0" marR="0" marT="31115" marB="0">
                    <a:lnL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805" marR="106045">
                        <a:lnSpc>
                          <a:spcPct val="100000"/>
                        </a:lnSpc>
                        <a:spcBef>
                          <a:spcPts val="0"/>
                        </a:spcBef>
                        <a:buChar char="-"/>
                        <a:tabLst>
                          <a:tab pos="172720" algn="l"/>
                        </a:tabLst>
                      </a:pPr>
                      <a:r>
                        <a:rPr lang="fr-FR" sz="1100" dirty="0">
                          <a:latin typeface="+mj-lt"/>
                          <a:cs typeface="Calibri Light"/>
                        </a:rPr>
                        <a:t> Parler des membres de sa famille</a:t>
                      </a:r>
                    </a:p>
                    <a:p>
                      <a:pPr marL="90805" marR="106045">
                        <a:lnSpc>
                          <a:spcPct val="100000"/>
                        </a:lnSpc>
                        <a:spcBef>
                          <a:spcPts val="0"/>
                        </a:spcBef>
                        <a:buChar char="-"/>
                        <a:tabLst>
                          <a:tab pos="172720" algn="l"/>
                        </a:tabLst>
                      </a:pPr>
                      <a:r>
                        <a:rPr lang="fr-FR" sz="1100" dirty="0">
                          <a:latin typeface="+mj-lt"/>
                          <a:cs typeface="Calibri Light"/>
                        </a:rPr>
                        <a:t> Parler de ses animaux de compagnie</a:t>
                      </a:r>
                      <a:endParaRPr sz="1100" dirty="0">
                        <a:latin typeface="+mj-lt"/>
                        <a:cs typeface="Calibri Light"/>
                      </a:endParaRPr>
                    </a:p>
                  </a:txBody>
                  <a:tcPr marL="0" marR="0" marT="24765" marB="0">
                    <a:lnL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2085" indent="-81915">
                        <a:lnSpc>
                          <a:spcPct val="100000"/>
                        </a:lnSpc>
                        <a:spcBef>
                          <a:spcPts val="0"/>
                        </a:spcBef>
                        <a:buChar char="-"/>
                        <a:tabLst>
                          <a:tab pos="172720" algn="l"/>
                        </a:tabLst>
                      </a:pPr>
                      <a:r>
                        <a:rPr lang="fr-FR" sz="1100" spc="-20" dirty="0">
                          <a:latin typeface="+mj-lt"/>
                          <a:cs typeface="Calibri Light"/>
                        </a:rPr>
                        <a:t>Décrire ce que l’on porte</a:t>
                      </a:r>
                      <a:endParaRPr lang="fr-FR" sz="1100" spc="-10" dirty="0">
                        <a:latin typeface="+mj-lt"/>
                        <a:cs typeface="Calibri Light"/>
                      </a:endParaRPr>
                    </a:p>
                    <a:p>
                      <a:pPr marL="172085" indent="-81915">
                        <a:lnSpc>
                          <a:spcPct val="100000"/>
                        </a:lnSpc>
                        <a:spcBef>
                          <a:spcPts val="0"/>
                        </a:spcBef>
                        <a:buChar char="-"/>
                        <a:tabLst>
                          <a:tab pos="172720" algn="l"/>
                        </a:tabLst>
                      </a:pPr>
                      <a:r>
                        <a:rPr lang="fr-FR" sz="1100" spc="-10" dirty="0">
                          <a:latin typeface="+mj-lt"/>
                          <a:cs typeface="Calibri Light"/>
                        </a:rPr>
                        <a:t>Exprimer ses goûts alimentaires</a:t>
                      </a:r>
                    </a:p>
                    <a:p>
                      <a:pPr marL="172085" indent="-81915">
                        <a:lnSpc>
                          <a:spcPct val="100000"/>
                        </a:lnSpc>
                        <a:spcBef>
                          <a:spcPts val="0"/>
                        </a:spcBef>
                        <a:buChar char="-"/>
                        <a:tabLst>
                          <a:tab pos="172720" algn="l"/>
                        </a:tabLst>
                      </a:pPr>
                      <a:r>
                        <a:rPr lang="fr-FR" sz="1100" kern="1200" spc="-5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 Light"/>
                        </a:rPr>
                        <a:t>Demander</a:t>
                      </a:r>
                      <a:r>
                        <a:rPr lang="fr-FR" sz="1100" kern="1200" spc="-25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 Light"/>
                        </a:rPr>
                        <a:t> </a:t>
                      </a:r>
                      <a:r>
                        <a:rPr lang="fr-FR" sz="11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 Light"/>
                        </a:rPr>
                        <a:t>un</a:t>
                      </a:r>
                      <a:r>
                        <a:rPr lang="fr-FR" sz="1100" kern="1200" spc="-2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 Light"/>
                        </a:rPr>
                        <a:t> </a:t>
                      </a:r>
                      <a:r>
                        <a:rPr lang="fr-FR" sz="1100" kern="1200" spc="-5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 Light"/>
                        </a:rPr>
                        <a:t>prix</a:t>
                      </a:r>
                      <a:endParaRPr lang="fr-FR" sz="11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 Light"/>
                      </a:endParaRPr>
                    </a:p>
                  </a:txBody>
                  <a:tcPr marL="0" marR="0" marT="31115" marB="0">
                    <a:lnL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3858">
                <a:tc gridSpan="5"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b="1" spc="15" dirty="0">
                          <a:solidFill>
                            <a:srgbClr val="A6A6A6"/>
                          </a:solidFill>
                          <a:latin typeface="+mj-lt"/>
                          <a:cs typeface="Calibri Light"/>
                        </a:rPr>
                        <a:t>Structures</a:t>
                      </a:r>
                      <a:r>
                        <a:rPr sz="1200" b="1" spc="-5" dirty="0">
                          <a:solidFill>
                            <a:srgbClr val="A6A6A6"/>
                          </a:solidFill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b="1" spc="10" dirty="0">
                          <a:solidFill>
                            <a:srgbClr val="A6A6A6"/>
                          </a:solidFill>
                          <a:latin typeface="+mj-lt"/>
                          <a:cs typeface="Calibri Light"/>
                        </a:rPr>
                        <a:t>langagières</a:t>
                      </a:r>
                      <a:endParaRPr sz="1200" b="1" dirty="0">
                        <a:latin typeface="+mj-lt"/>
                        <a:cs typeface="Calibri Light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82535">
                <a:tc>
                  <a:txBody>
                    <a:bodyPr/>
                    <a:lstStyle/>
                    <a:p>
                      <a:pPr marL="90805" marR="370205">
                        <a:lnSpc>
                          <a:spcPct val="100000"/>
                        </a:lnSpc>
                        <a:spcBef>
                          <a:spcPts val="0"/>
                        </a:spcBef>
                        <a:buChar char="-"/>
                        <a:tabLst>
                          <a:tab pos="172720" algn="l"/>
                        </a:tabLst>
                      </a:pPr>
                      <a:r>
                        <a:rPr lang="fr-FR" sz="1100" i="1" spc="-10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sz="1100" i="1" spc="-10" dirty="0">
                          <a:latin typeface="+mj-lt"/>
                          <a:cs typeface="Calibri Light"/>
                        </a:rPr>
                        <a:t>What’s </a:t>
                      </a:r>
                      <a:r>
                        <a:rPr sz="1100" i="1" spc="-5" dirty="0">
                          <a:latin typeface="+mj-lt"/>
                          <a:cs typeface="Calibri Light"/>
                        </a:rPr>
                        <a:t>your name </a:t>
                      </a:r>
                      <a:r>
                        <a:rPr sz="1100" i="1" spc="-10" dirty="0">
                          <a:latin typeface="+mj-lt"/>
                          <a:cs typeface="Calibri Light"/>
                        </a:rPr>
                        <a:t>? </a:t>
                      </a:r>
                      <a:r>
                        <a:rPr sz="1100" i="1" spc="-5" dirty="0">
                          <a:latin typeface="+mj-lt"/>
                          <a:cs typeface="Calibri Light"/>
                        </a:rPr>
                        <a:t>My </a:t>
                      </a:r>
                      <a:r>
                        <a:rPr sz="1100" i="1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sz="1100" i="1" spc="-5" dirty="0">
                          <a:latin typeface="+mj-lt"/>
                          <a:cs typeface="Calibri Light"/>
                        </a:rPr>
                        <a:t>name is…</a:t>
                      </a:r>
                      <a:endParaRPr sz="1100" dirty="0">
                        <a:latin typeface="+mj-lt"/>
                        <a:cs typeface="Calibri Light"/>
                      </a:endParaRPr>
                    </a:p>
                    <a:p>
                      <a:pPr marL="172085" indent="-81915">
                        <a:lnSpc>
                          <a:spcPct val="100000"/>
                        </a:lnSpc>
                        <a:spcBef>
                          <a:spcPts val="0"/>
                        </a:spcBef>
                        <a:buChar char="-"/>
                        <a:tabLst>
                          <a:tab pos="172720" algn="l"/>
                        </a:tabLst>
                      </a:pPr>
                      <a:r>
                        <a:rPr lang="fr-FR" sz="1100" i="1" dirty="0">
                          <a:latin typeface="+mj-lt"/>
                          <a:cs typeface="Calibri Light"/>
                        </a:rPr>
                        <a:t>How old are you ? I am …</a:t>
                      </a:r>
                      <a:endParaRPr sz="1100" dirty="0">
                        <a:latin typeface="+mj-lt"/>
                        <a:cs typeface="Calibri Light"/>
                      </a:endParaRPr>
                    </a:p>
                    <a:p>
                      <a:pPr marL="172085" indent="-81915">
                        <a:lnSpc>
                          <a:spcPct val="100000"/>
                        </a:lnSpc>
                        <a:spcBef>
                          <a:spcPts val="0"/>
                        </a:spcBef>
                        <a:buChar char="-"/>
                        <a:tabLst>
                          <a:tab pos="172720" algn="l"/>
                        </a:tabLst>
                      </a:pPr>
                      <a:r>
                        <a:rPr lang="fr-FR" sz="1100" i="1" dirty="0">
                          <a:latin typeface="+mj-lt"/>
                          <a:cs typeface="Calibri Light"/>
                        </a:rPr>
                        <a:t>When is your birthday ?</a:t>
                      </a:r>
                    </a:p>
                    <a:p>
                      <a:pPr marL="172085" indent="-81915">
                        <a:lnSpc>
                          <a:spcPct val="100000"/>
                        </a:lnSpc>
                        <a:spcBef>
                          <a:spcPts val="0"/>
                        </a:spcBef>
                        <a:buChar char="-"/>
                        <a:tabLst>
                          <a:tab pos="172720" algn="l"/>
                        </a:tabLst>
                      </a:pPr>
                      <a:r>
                        <a:rPr lang="fr-FR" sz="1100" i="1" dirty="0">
                          <a:latin typeface="+mj-lt"/>
                          <a:cs typeface="Calibri Light"/>
                        </a:rPr>
                        <a:t>Where are you from ?</a:t>
                      </a:r>
                      <a:endParaRPr sz="1100" dirty="0">
                        <a:latin typeface="+mj-lt"/>
                        <a:cs typeface="Calibri Light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2085" indent="-81915">
                        <a:lnSpc>
                          <a:spcPct val="100000"/>
                        </a:lnSpc>
                        <a:spcBef>
                          <a:spcPts val="0"/>
                        </a:spcBef>
                        <a:buChar char="-"/>
                        <a:tabLst>
                          <a:tab pos="172720" algn="l"/>
                        </a:tabLst>
                      </a:pPr>
                      <a:r>
                        <a:rPr sz="1100" i="1" spc="-10" dirty="0">
                          <a:latin typeface="+mj-lt"/>
                          <a:cs typeface="Calibri Light"/>
                        </a:rPr>
                        <a:t>How</a:t>
                      </a:r>
                      <a:r>
                        <a:rPr sz="1100" i="1" spc="-20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sz="1100" i="1" spc="-5" dirty="0">
                          <a:latin typeface="+mj-lt"/>
                          <a:cs typeface="Calibri Light"/>
                        </a:rPr>
                        <a:t>are</a:t>
                      </a:r>
                      <a:r>
                        <a:rPr sz="1100" i="1" spc="-20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sz="1100" i="1" dirty="0">
                          <a:latin typeface="+mj-lt"/>
                          <a:cs typeface="Calibri Light"/>
                        </a:rPr>
                        <a:t>you</a:t>
                      </a:r>
                      <a:r>
                        <a:rPr sz="1100" i="1" spc="-10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sz="1100" i="1" dirty="0">
                          <a:latin typeface="+mj-lt"/>
                          <a:cs typeface="Calibri Light"/>
                        </a:rPr>
                        <a:t>?</a:t>
                      </a:r>
                      <a:endParaRPr sz="1100" dirty="0">
                        <a:latin typeface="+mj-lt"/>
                        <a:cs typeface="Calibri Light"/>
                      </a:endParaRPr>
                    </a:p>
                    <a:p>
                      <a:pPr marL="172085" indent="-81915">
                        <a:lnSpc>
                          <a:spcPct val="100000"/>
                        </a:lnSpc>
                        <a:spcBef>
                          <a:spcPts val="0"/>
                        </a:spcBef>
                        <a:buChar char="-"/>
                        <a:tabLst>
                          <a:tab pos="172720" algn="l"/>
                        </a:tabLst>
                      </a:pPr>
                      <a:r>
                        <a:rPr lang="fr-FR" sz="1100" i="1" dirty="0">
                          <a:latin typeface="+mj-lt"/>
                          <a:cs typeface="Calibri Light"/>
                        </a:rPr>
                        <a:t>What do you do on …?</a:t>
                      </a:r>
                      <a:endParaRPr sz="1100" dirty="0">
                        <a:latin typeface="+mj-lt"/>
                        <a:cs typeface="Calibri Light"/>
                      </a:endParaRPr>
                    </a:p>
                    <a:p>
                      <a:pPr marL="172085" indent="-81915">
                        <a:lnSpc>
                          <a:spcPct val="100000"/>
                        </a:lnSpc>
                        <a:spcBef>
                          <a:spcPts val="0"/>
                        </a:spcBef>
                        <a:buChar char="-"/>
                        <a:tabLst>
                          <a:tab pos="172720" algn="l"/>
                        </a:tabLst>
                      </a:pPr>
                      <a:r>
                        <a:rPr sz="1100" i="1" spc="-10" dirty="0">
                          <a:latin typeface="+mj-lt"/>
                          <a:cs typeface="Calibri Light"/>
                        </a:rPr>
                        <a:t>What’s</a:t>
                      </a:r>
                      <a:r>
                        <a:rPr sz="1100" i="1" spc="-5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sz="1100" i="1" dirty="0">
                          <a:latin typeface="+mj-lt"/>
                          <a:cs typeface="Calibri Light"/>
                        </a:rPr>
                        <a:t>the</a:t>
                      </a:r>
                      <a:r>
                        <a:rPr sz="1100" i="1" spc="-5" dirty="0">
                          <a:latin typeface="+mj-lt"/>
                          <a:cs typeface="Calibri Light"/>
                        </a:rPr>
                        <a:t> day/date today</a:t>
                      </a:r>
                      <a:r>
                        <a:rPr sz="1100" i="1" dirty="0">
                          <a:latin typeface="+mj-lt"/>
                          <a:cs typeface="Calibri Light"/>
                        </a:rPr>
                        <a:t> ?</a:t>
                      </a:r>
                      <a:endParaRPr sz="1100" dirty="0">
                        <a:latin typeface="+mj-lt"/>
                        <a:cs typeface="Calibri Light"/>
                      </a:endParaRPr>
                    </a:p>
                    <a:p>
                      <a:pPr marL="172085" indent="-81915">
                        <a:lnSpc>
                          <a:spcPct val="100000"/>
                        </a:lnSpc>
                        <a:spcBef>
                          <a:spcPts val="0"/>
                        </a:spcBef>
                        <a:buChar char="-"/>
                        <a:tabLst>
                          <a:tab pos="172720" algn="l"/>
                        </a:tabLst>
                      </a:pPr>
                      <a:r>
                        <a:rPr sz="1100" i="1" spc="-10" dirty="0">
                          <a:latin typeface="+mj-lt"/>
                          <a:cs typeface="Calibri Light"/>
                        </a:rPr>
                        <a:t>What’s </a:t>
                      </a:r>
                      <a:r>
                        <a:rPr sz="1100" i="1" dirty="0">
                          <a:latin typeface="+mj-lt"/>
                          <a:cs typeface="Calibri Light"/>
                        </a:rPr>
                        <a:t>the</a:t>
                      </a:r>
                      <a:r>
                        <a:rPr sz="1100" i="1" spc="-10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sz="1100" i="1" spc="-5" dirty="0">
                          <a:latin typeface="+mj-lt"/>
                          <a:cs typeface="Calibri Light"/>
                        </a:rPr>
                        <a:t>weather</a:t>
                      </a:r>
                      <a:r>
                        <a:rPr sz="1100" i="1" spc="-10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sz="1100" i="1" spc="-15" dirty="0">
                          <a:latin typeface="+mj-lt"/>
                          <a:cs typeface="Calibri Light"/>
                        </a:rPr>
                        <a:t>like</a:t>
                      </a:r>
                      <a:r>
                        <a:rPr sz="1100" i="1" spc="-10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sz="1100" i="1" dirty="0">
                          <a:latin typeface="+mj-lt"/>
                          <a:cs typeface="Calibri Light"/>
                        </a:rPr>
                        <a:t>?</a:t>
                      </a:r>
                      <a:endParaRPr sz="1100" dirty="0">
                        <a:latin typeface="+mj-lt"/>
                        <a:cs typeface="Calibri Light"/>
                      </a:endParaRPr>
                    </a:p>
                    <a:p>
                      <a:pPr marL="172085" indent="-81915">
                        <a:lnSpc>
                          <a:spcPct val="100000"/>
                        </a:lnSpc>
                        <a:spcBef>
                          <a:spcPts val="0"/>
                        </a:spcBef>
                        <a:buChar char="-"/>
                        <a:tabLst>
                          <a:tab pos="172720" algn="l"/>
                        </a:tabLst>
                      </a:pPr>
                      <a:r>
                        <a:rPr lang="fr-FR" sz="1100" i="1" spc="-5" dirty="0">
                          <a:latin typeface="+mj-lt"/>
                          <a:cs typeface="Calibri Light"/>
                        </a:rPr>
                        <a:t>Can you spell ?</a:t>
                      </a:r>
                      <a:endParaRPr sz="1100" dirty="0">
                        <a:latin typeface="+mj-lt"/>
                        <a:cs typeface="Calibri Light"/>
                      </a:endParaRPr>
                    </a:p>
                  </a:txBody>
                  <a:tcPr marL="0" marR="0" marT="29845" marB="0">
                    <a:lnL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2085" indent="-81915">
                        <a:lnSpc>
                          <a:spcPct val="100000"/>
                        </a:lnSpc>
                        <a:spcBef>
                          <a:spcPts val="0"/>
                        </a:spcBef>
                        <a:buChar char="-"/>
                        <a:tabLst>
                          <a:tab pos="172720" algn="l"/>
                        </a:tabLst>
                      </a:pPr>
                      <a:r>
                        <a:rPr lang="fr-FR" sz="1100" i="1" spc="-5" dirty="0">
                          <a:latin typeface="+mj-lt"/>
                          <a:cs typeface="Calibri Light"/>
                        </a:rPr>
                        <a:t>What’s your favourite … ?</a:t>
                      </a:r>
                    </a:p>
                    <a:p>
                      <a:pPr marL="90170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  <a:tabLst>
                          <a:tab pos="172720" algn="l"/>
                        </a:tabLst>
                      </a:pPr>
                      <a:r>
                        <a:rPr lang="fr-FR" sz="1100" i="1" spc="-5" dirty="0">
                          <a:latin typeface="+mj-lt"/>
                          <a:cs typeface="Calibri Light"/>
                        </a:rPr>
                        <a:t>- What do you play ? …</a:t>
                      </a:r>
                    </a:p>
                    <a:p>
                      <a:pPr marL="90170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  <a:tabLst>
                          <a:tab pos="172720" algn="l"/>
                        </a:tabLst>
                      </a:pPr>
                      <a:r>
                        <a:rPr lang="fr-FR" sz="1100" i="1" spc="-5" dirty="0">
                          <a:latin typeface="+mj-lt"/>
                          <a:cs typeface="Calibri Light"/>
                        </a:rPr>
                        <a:t>- Do you like … ? </a:t>
                      </a:r>
                    </a:p>
                    <a:p>
                      <a:pPr marL="90170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  <a:tabLst>
                          <a:tab pos="172720" algn="l"/>
                        </a:tabLst>
                      </a:pPr>
                      <a:endParaRPr sz="1100" dirty="0">
                        <a:latin typeface="+mj-lt"/>
                        <a:cs typeface="Calibri Light"/>
                      </a:endParaRPr>
                    </a:p>
                  </a:txBody>
                  <a:tcPr marL="0" marR="0" marT="29845" marB="0">
                    <a:lnL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2085" indent="-81915">
                        <a:lnSpc>
                          <a:spcPct val="100000"/>
                        </a:lnSpc>
                        <a:spcBef>
                          <a:spcPts val="0"/>
                        </a:spcBef>
                        <a:buChar char="-"/>
                        <a:tabLst>
                          <a:tab pos="172720" algn="l"/>
                        </a:tabLst>
                      </a:pPr>
                      <a:r>
                        <a:rPr lang="fr-FR" sz="1100" i="1" dirty="0">
                          <a:latin typeface="+mj-lt"/>
                          <a:cs typeface="Calibri Light"/>
                        </a:rPr>
                        <a:t>Have you got brothers and sisters ?</a:t>
                      </a:r>
                    </a:p>
                    <a:p>
                      <a:pPr marL="172085" indent="-81915">
                        <a:lnSpc>
                          <a:spcPct val="100000"/>
                        </a:lnSpc>
                        <a:spcBef>
                          <a:spcPts val="0"/>
                        </a:spcBef>
                        <a:buChar char="-"/>
                        <a:tabLst>
                          <a:tab pos="172720" algn="l"/>
                        </a:tabLst>
                      </a:pPr>
                      <a:r>
                        <a:rPr lang="fr-FR" sz="1100" i="1" dirty="0">
                          <a:latin typeface="+mj-lt"/>
                          <a:cs typeface="Calibri Light"/>
                        </a:rPr>
                        <a:t>Have you got a pet ?</a:t>
                      </a:r>
                      <a:endParaRPr sz="1100" dirty="0">
                        <a:latin typeface="+mj-lt"/>
                        <a:cs typeface="Calibri Light"/>
                      </a:endParaRPr>
                    </a:p>
                  </a:txBody>
                  <a:tcPr marL="0" marR="0" marT="29845" marB="0">
                    <a:lnL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2085" indent="-81915">
                        <a:lnSpc>
                          <a:spcPct val="100000"/>
                        </a:lnSpc>
                        <a:spcBef>
                          <a:spcPts val="0"/>
                        </a:spcBef>
                        <a:buChar char="-"/>
                        <a:tabLst>
                          <a:tab pos="172720" algn="l"/>
                        </a:tabLst>
                      </a:pPr>
                      <a:r>
                        <a:rPr sz="1100" i="1" dirty="0">
                          <a:latin typeface="+mj-lt"/>
                          <a:cs typeface="Calibri Light"/>
                        </a:rPr>
                        <a:t>What</a:t>
                      </a:r>
                      <a:r>
                        <a:rPr sz="1100" i="1" spc="-10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sz="1100" i="1" spc="-5" dirty="0">
                          <a:latin typeface="+mj-lt"/>
                          <a:cs typeface="Calibri Light"/>
                        </a:rPr>
                        <a:t>are</a:t>
                      </a:r>
                      <a:r>
                        <a:rPr sz="1100" i="1" spc="-15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sz="1100" i="1" dirty="0">
                          <a:latin typeface="+mj-lt"/>
                          <a:cs typeface="Calibri Light"/>
                        </a:rPr>
                        <a:t>you</a:t>
                      </a:r>
                      <a:r>
                        <a:rPr sz="1100" i="1" spc="-10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sz="1100" i="1" spc="-5" dirty="0">
                          <a:latin typeface="+mj-lt"/>
                          <a:cs typeface="Calibri Light"/>
                        </a:rPr>
                        <a:t>wearing</a:t>
                      </a:r>
                      <a:r>
                        <a:rPr sz="1100" i="1" spc="-10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sz="1100" i="1" dirty="0">
                          <a:latin typeface="+mj-lt"/>
                          <a:cs typeface="Calibri Light"/>
                        </a:rPr>
                        <a:t>?</a:t>
                      </a:r>
                      <a:endParaRPr sz="1100" dirty="0">
                        <a:latin typeface="+mj-lt"/>
                        <a:cs typeface="Calibri Light"/>
                      </a:endParaRPr>
                    </a:p>
                    <a:p>
                      <a:pPr marL="172085" indent="-81915">
                        <a:lnSpc>
                          <a:spcPct val="100000"/>
                        </a:lnSpc>
                        <a:spcBef>
                          <a:spcPts val="0"/>
                        </a:spcBef>
                        <a:buChar char="-"/>
                        <a:tabLst>
                          <a:tab pos="172720" algn="l"/>
                        </a:tabLst>
                      </a:pPr>
                      <a:r>
                        <a:rPr sz="1100" i="1" spc="-10" dirty="0">
                          <a:latin typeface="+mj-lt"/>
                          <a:cs typeface="Calibri Light"/>
                        </a:rPr>
                        <a:t>I</a:t>
                      </a:r>
                      <a:r>
                        <a:rPr sz="1100" i="1" spc="-20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sz="1100" i="1" dirty="0">
                          <a:latin typeface="+mj-lt"/>
                          <a:cs typeface="Calibri Light"/>
                        </a:rPr>
                        <a:t>am</a:t>
                      </a:r>
                      <a:r>
                        <a:rPr sz="1100" i="1" spc="-25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sz="1100" i="1" spc="-5" dirty="0">
                          <a:latin typeface="+mj-lt"/>
                          <a:cs typeface="Calibri Light"/>
                        </a:rPr>
                        <a:t>wearing…/He/She…</a:t>
                      </a:r>
                      <a:endParaRPr lang="fr-FR" sz="1100" i="1" spc="-5" dirty="0">
                        <a:latin typeface="+mj-lt"/>
                        <a:cs typeface="Calibri Light"/>
                      </a:endParaRPr>
                    </a:p>
                    <a:p>
                      <a:pPr marL="172085" indent="-81915">
                        <a:lnSpc>
                          <a:spcPct val="100000"/>
                        </a:lnSpc>
                        <a:spcBef>
                          <a:spcPts val="0"/>
                        </a:spcBef>
                        <a:buChar char="-"/>
                        <a:tabLst>
                          <a:tab pos="172720" algn="l"/>
                        </a:tabLst>
                      </a:pPr>
                      <a:r>
                        <a:rPr lang="fr-GP" sz="1100" i="1" spc="-5" dirty="0">
                          <a:latin typeface="+mj-lt"/>
                          <a:cs typeface="Calibri Light"/>
                        </a:rPr>
                        <a:t>How much is it ?</a:t>
                      </a:r>
                    </a:p>
                    <a:p>
                      <a:pPr marL="172085" indent="-81915">
                        <a:lnSpc>
                          <a:spcPct val="100000"/>
                        </a:lnSpc>
                        <a:spcBef>
                          <a:spcPts val="0"/>
                        </a:spcBef>
                        <a:buChar char="-"/>
                        <a:tabLst>
                          <a:tab pos="172720" algn="l"/>
                        </a:tabLst>
                      </a:pPr>
                      <a:r>
                        <a:rPr lang="fr-GP" sz="1100" i="1" spc="-5" dirty="0">
                          <a:latin typeface="+mj-lt"/>
                          <a:cs typeface="Calibri Light"/>
                        </a:rPr>
                        <a:t>Do you like … ?</a:t>
                      </a:r>
                      <a:endParaRPr sz="1100" dirty="0">
                        <a:latin typeface="+mj-lt"/>
                        <a:cs typeface="Calibri Light"/>
                      </a:endParaRPr>
                    </a:p>
                  </a:txBody>
                  <a:tcPr marL="0" marR="0" marT="29845" marB="0">
                    <a:lnL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3858">
                <a:tc gridSpan="5"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b="1" spc="15" dirty="0">
                          <a:solidFill>
                            <a:srgbClr val="A6A6A6"/>
                          </a:solidFill>
                          <a:latin typeface="+mj-lt"/>
                          <a:cs typeface="Calibri Light"/>
                        </a:rPr>
                        <a:t>Lexique</a:t>
                      </a:r>
                      <a:endParaRPr sz="1200" b="1" dirty="0">
                        <a:latin typeface="+mj-lt"/>
                        <a:cs typeface="Calibri Light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49399">
                <a:tc>
                  <a:txBody>
                    <a:bodyPr/>
                    <a:lstStyle/>
                    <a:p>
                      <a:pPr marL="172085" indent="-81915">
                        <a:lnSpc>
                          <a:spcPct val="100000"/>
                        </a:lnSpc>
                        <a:spcBef>
                          <a:spcPts val="0"/>
                        </a:spcBef>
                        <a:buChar char="-"/>
                        <a:tabLst>
                          <a:tab pos="172720" algn="l"/>
                        </a:tabLst>
                      </a:pPr>
                      <a:r>
                        <a:rPr sz="1100" spc="-5" dirty="0">
                          <a:latin typeface="+mj-lt"/>
                          <a:cs typeface="Calibri Light"/>
                        </a:rPr>
                        <a:t>les</a:t>
                      </a:r>
                      <a:r>
                        <a:rPr sz="1100" spc="-40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sz="1100" spc="-5" dirty="0">
                          <a:latin typeface="+mj-lt"/>
                          <a:cs typeface="Calibri Light"/>
                        </a:rPr>
                        <a:t>salutations</a:t>
                      </a:r>
                      <a:endParaRPr sz="1100" dirty="0">
                        <a:latin typeface="+mj-lt"/>
                        <a:cs typeface="Calibri Light"/>
                      </a:endParaRPr>
                    </a:p>
                    <a:p>
                      <a:pPr marL="172085" indent="-81915">
                        <a:lnSpc>
                          <a:spcPct val="100000"/>
                        </a:lnSpc>
                        <a:spcBef>
                          <a:spcPts val="0"/>
                        </a:spcBef>
                        <a:buChar char="-"/>
                        <a:tabLst>
                          <a:tab pos="172720" algn="l"/>
                        </a:tabLst>
                      </a:pPr>
                      <a:r>
                        <a:rPr sz="1100" spc="-5" dirty="0">
                          <a:latin typeface="+mj-lt"/>
                          <a:cs typeface="Calibri Light"/>
                        </a:rPr>
                        <a:t>les</a:t>
                      </a:r>
                      <a:r>
                        <a:rPr sz="1100" spc="-20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sz="1100" spc="-5" dirty="0">
                          <a:latin typeface="+mj-lt"/>
                          <a:cs typeface="Calibri Light"/>
                        </a:rPr>
                        <a:t>consignes</a:t>
                      </a:r>
                      <a:r>
                        <a:rPr sz="1100" spc="-20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sz="1100" dirty="0">
                          <a:latin typeface="+mj-lt"/>
                          <a:cs typeface="Calibri Light"/>
                        </a:rPr>
                        <a:t>de</a:t>
                      </a:r>
                      <a:r>
                        <a:rPr sz="1100" spc="-25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sz="1100" spc="-5" dirty="0">
                          <a:latin typeface="+mj-lt"/>
                          <a:cs typeface="Calibri Light"/>
                        </a:rPr>
                        <a:t>classe</a:t>
                      </a:r>
                      <a:endParaRPr sz="1100" dirty="0">
                        <a:latin typeface="+mj-lt"/>
                        <a:cs typeface="Calibri Light"/>
                      </a:endParaRPr>
                    </a:p>
                    <a:p>
                      <a:pPr marL="172085" indent="-81915">
                        <a:lnSpc>
                          <a:spcPct val="100000"/>
                        </a:lnSpc>
                        <a:spcBef>
                          <a:spcPts val="0"/>
                        </a:spcBef>
                        <a:buChar char="-"/>
                        <a:tabLst>
                          <a:tab pos="172720" algn="l"/>
                        </a:tabLst>
                      </a:pPr>
                      <a:r>
                        <a:rPr sz="1100" spc="-5" dirty="0">
                          <a:latin typeface="+mj-lt"/>
                          <a:cs typeface="Calibri Light"/>
                        </a:rPr>
                        <a:t>le</a:t>
                      </a:r>
                      <a:r>
                        <a:rPr sz="1100" spc="-20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sz="1100" spc="-10" dirty="0">
                          <a:latin typeface="+mj-lt"/>
                          <a:cs typeface="Calibri Light"/>
                        </a:rPr>
                        <a:t>matériel</a:t>
                      </a:r>
                      <a:r>
                        <a:rPr sz="1100" spc="-15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sz="1100" dirty="0">
                          <a:latin typeface="+mj-lt"/>
                          <a:cs typeface="Calibri Light"/>
                        </a:rPr>
                        <a:t>de</a:t>
                      </a:r>
                      <a:r>
                        <a:rPr lang="fr-FR" sz="1100" spc="-20" dirty="0">
                          <a:latin typeface="+mj-lt"/>
                          <a:cs typeface="Calibri Light"/>
                        </a:rPr>
                        <a:t> classe</a:t>
                      </a:r>
                      <a:endParaRPr sz="1100" dirty="0">
                        <a:latin typeface="+mj-lt"/>
                        <a:cs typeface="Calibri Light"/>
                      </a:endParaRPr>
                    </a:p>
                  </a:txBody>
                  <a:tcPr marL="0" marR="0" marT="298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2085" indent="-81915">
                        <a:lnSpc>
                          <a:spcPct val="100000"/>
                        </a:lnSpc>
                        <a:spcBef>
                          <a:spcPts val="0"/>
                        </a:spcBef>
                        <a:buChar char="-"/>
                        <a:tabLst>
                          <a:tab pos="172720" algn="l"/>
                        </a:tabLst>
                      </a:pPr>
                      <a:r>
                        <a:rPr sz="1100" spc="-5" dirty="0">
                          <a:latin typeface="+mj-lt"/>
                          <a:cs typeface="Calibri Light"/>
                        </a:rPr>
                        <a:t>les</a:t>
                      </a:r>
                      <a:r>
                        <a:rPr sz="1100" spc="-20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sz="1100" spc="-5" dirty="0">
                          <a:latin typeface="+mj-lt"/>
                          <a:cs typeface="Calibri Light"/>
                        </a:rPr>
                        <a:t>émotions</a:t>
                      </a:r>
                      <a:endParaRPr sz="1100" dirty="0">
                        <a:latin typeface="+mj-lt"/>
                        <a:cs typeface="Calibri Light"/>
                      </a:endParaRPr>
                    </a:p>
                    <a:p>
                      <a:pPr marL="172085" indent="-81915">
                        <a:lnSpc>
                          <a:spcPct val="100000"/>
                        </a:lnSpc>
                        <a:spcBef>
                          <a:spcPts val="0"/>
                        </a:spcBef>
                        <a:buChar char="-"/>
                        <a:tabLst>
                          <a:tab pos="172720" algn="l"/>
                        </a:tabLst>
                      </a:pPr>
                      <a:r>
                        <a:rPr sz="1100" spc="-5" dirty="0">
                          <a:latin typeface="+mj-lt"/>
                          <a:cs typeface="Calibri Light"/>
                        </a:rPr>
                        <a:t>les</a:t>
                      </a:r>
                      <a:r>
                        <a:rPr lang="fr-FR" sz="1100" spc="-5" dirty="0">
                          <a:latin typeface="+mj-lt"/>
                          <a:cs typeface="Calibri Light"/>
                        </a:rPr>
                        <a:t> jours</a:t>
                      </a:r>
                      <a:r>
                        <a:rPr lang="fr-FR" sz="1100" spc="-10" dirty="0">
                          <a:latin typeface="+mj-lt"/>
                          <a:cs typeface="Calibri Light"/>
                        </a:rPr>
                        <a:t>, les mois</a:t>
                      </a:r>
                      <a:endParaRPr sz="1100" dirty="0">
                        <a:latin typeface="+mj-lt"/>
                        <a:cs typeface="Calibri Light"/>
                      </a:endParaRPr>
                    </a:p>
                    <a:p>
                      <a:pPr marL="172085" indent="-81915">
                        <a:lnSpc>
                          <a:spcPct val="100000"/>
                        </a:lnSpc>
                        <a:spcBef>
                          <a:spcPts val="0"/>
                        </a:spcBef>
                        <a:buChar char="-"/>
                        <a:tabLst>
                          <a:tab pos="172720" algn="l"/>
                        </a:tabLst>
                      </a:pPr>
                      <a:r>
                        <a:rPr lang="fr-FR" sz="1100" spc="-5" dirty="0">
                          <a:latin typeface="+mj-lt"/>
                          <a:cs typeface="Calibri Light"/>
                        </a:rPr>
                        <a:t>la météo, l’alphabet</a:t>
                      </a:r>
                    </a:p>
                    <a:p>
                      <a:pPr marL="172085" indent="-81915">
                        <a:lnSpc>
                          <a:spcPct val="100000"/>
                        </a:lnSpc>
                        <a:spcBef>
                          <a:spcPts val="0"/>
                        </a:spcBef>
                        <a:buChar char="-"/>
                        <a:tabLst>
                          <a:tab pos="172720" algn="l"/>
                        </a:tabLst>
                      </a:pPr>
                      <a:r>
                        <a:rPr lang="fr-FR" sz="1100" spc="-5" dirty="0">
                          <a:latin typeface="+mj-lt"/>
                          <a:cs typeface="Calibri Light"/>
                        </a:rPr>
                        <a:t>les disciplines scolaires</a:t>
                      </a:r>
                      <a:endParaRPr sz="1100" dirty="0">
                        <a:latin typeface="+mj-lt"/>
                        <a:cs typeface="Calibri Light"/>
                      </a:endParaRPr>
                    </a:p>
                  </a:txBody>
                  <a:tcPr marL="0" marR="0" marT="29844" marB="0">
                    <a:lnL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2085" indent="-81915">
                        <a:lnSpc>
                          <a:spcPct val="100000"/>
                        </a:lnSpc>
                        <a:spcBef>
                          <a:spcPts val="0"/>
                        </a:spcBef>
                        <a:buChar char="-"/>
                        <a:tabLst>
                          <a:tab pos="172720" algn="l"/>
                        </a:tabLst>
                      </a:pPr>
                      <a:r>
                        <a:rPr lang="fr-FR" sz="1100" spc="-10" dirty="0">
                          <a:latin typeface="+mj-lt"/>
                          <a:cs typeface="Calibri Light"/>
                        </a:rPr>
                        <a:t>les loisirs et hobbies</a:t>
                      </a:r>
                      <a:endParaRPr sz="1100" dirty="0">
                        <a:latin typeface="+mj-lt"/>
                        <a:cs typeface="Calibri Light"/>
                      </a:endParaRPr>
                    </a:p>
                    <a:p>
                      <a:pPr marL="172085" indent="-81915">
                        <a:lnSpc>
                          <a:spcPct val="100000"/>
                        </a:lnSpc>
                        <a:spcBef>
                          <a:spcPts val="0"/>
                        </a:spcBef>
                        <a:buChar char="-"/>
                        <a:tabLst>
                          <a:tab pos="172720" algn="l"/>
                        </a:tabLst>
                      </a:pPr>
                      <a:r>
                        <a:rPr lang="fr-FR" sz="1100" dirty="0">
                          <a:latin typeface="+mj-lt"/>
                          <a:cs typeface="Calibri Light"/>
                        </a:rPr>
                        <a:t>les sports</a:t>
                      </a:r>
                      <a:endParaRPr sz="1100" dirty="0">
                        <a:latin typeface="+mj-lt"/>
                        <a:cs typeface="Calibri Light"/>
                      </a:endParaRPr>
                    </a:p>
                  </a:txBody>
                  <a:tcPr marL="0" marR="0" marT="29844" marB="0">
                    <a:lnL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2085" indent="-81915">
                        <a:lnSpc>
                          <a:spcPct val="100000"/>
                        </a:lnSpc>
                        <a:spcBef>
                          <a:spcPts val="0"/>
                        </a:spcBef>
                        <a:buChar char="-"/>
                        <a:tabLst>
                          <a:tab pos="172720" algn="l"/>
                        </a:tabLst>
                      </a:pPr>
                      <a:r>
                        <a:rPr lang="fr-FR" sz="1100" spc="-5" dirty="0">
                          <a:latin typeface="+mj-lt"/>
                          <a:cs typeface="Calibri Light"/>
                        </a:rPr>
                        <a:t>l</a:t>
                      </a:r>
                      <a:r>
                        <a:rPr sz="1100" spc="-5" dirty="0">
                          <a:latin typeface="+mj-lt"/>
                          <a:cs typeface="Calibri Light"/>
                        </a:rPr>
                        <a:t>a</a:t>
                      </a:r>
                      <a:r>
                        <a:rPr lang="fr-FR" sz="1100" spc="-15" dirty="0">
                          <a:latin typeface="+mj-lt"/>
                          <a:cs typeface="Calibri Light"/>
                        </a:rPr>
                        <a:t> famille</a:t>
                      </a:r>
                      <a:endParaRPr sz="1100" dirty="0">
                        <a:latin typeface="+mj-lt"/>
                        <a:cs typeface="Calibri Light"/>
                      </a:endParaRPr>
                    </a:p>
                    <a:p>
                      <a:pPr marL="172085" indent="-81915">
                        <a:lnSpc>
                          <a:spcPct val="100000"/>
                        </a:lnSpc>
                        <a:spcBef>
                          <a:spcPts val="0"/>
                        </a:spcBef>
                        <a:buChar char="-"/>
                        <a:tabLst>
                          <a:tab pos="172720" algn="l"/>
                        </a:tabLst>
                      </a:pPr>
                      <a:r>
                        <a:rPr lang="fr-FR" sz="1100" spc="-5" dirty="0">
                          <a:latin typeface="+mj-lt"/>
                          <a:cs typeface="Calibri Light"/>
                        </a:rPr>
                        <a:t>les animaux de compagnie</a:t>
                      </a:r>
                      <a:endParaRPr sz="1100" dirty="0">
                        <a:latin typeface="+mj-lt"/>
                        <a:cs typeface="Calibri Light"/>
                      </a:endParaRPr>
                    </a:p>
                  </a:txBody>
                  <a:tcPr marL="0" marR="0" marT="29844" marB="0">
                    <a:lnL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2085" indent="-81915">
                        <a:lnSpc>
                          <a:spcPct val="100000"/>
                        </a:lnSpc>
                        <a:spcBef>
                          <a:spcPts val="0"/>
                        </a:spcBef>
                        <a:buChar char="-"/>
                        <a:tabLst>
                          <a:tab pos="172720" algn="l"/>
                        </a:tabLst>
                      </a:pPr>
                      <a:r>
                        <a:rPr sz="1100" spc="-5" dirty="0">
                          <a:latin typeface="+mj-lt"/>
                          <a:cs typeface="Calibri Light"/>
                        </a:rPr>
                        <a:t>les</a:t>
                      </a:r>
                      <a:r>
                        <a:rPr sz="1100" spc="-35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sz="1100" spc="-10" dirty="0">
                          <a:latin typeface="+mj-lt"/>
                          <a:cs typeface="Calibri Light"/>
                        </a:rPr>
                        <a:t>vêtements</a:t>
                      </a:r>
                      <a:endParaRPr sz="1100" dirty="0">
                        <a:latin typeface="+mj-lt"/>
                        <a:cs typeface="Calibri Light"/>
                      </a:endParaRPr>
                    </a:p>
                    <a:p>
                      <a:pPr marL="172085" indent="-81915">
                        <a:lnSpc>
                          <a:spcPct val="100000"/>
                        </a:lnSpc>
                        <a:spcBef>
                          <a:spcPts val="0"/>
                        </a:spcBef>
                        <a:buChar char="-"/>
                        <a:tabLst>
                          <a:tab pos="172720" algn="l"/>
                        </a:tabLst>
                      </a:pPr>
                      <a:r>
                        <a:rPr lang="fr-FR" sz="1100" spc="-5" dirty="0">
                          <a:latin typeface="+mj-lt"/>
                          <a:cs typeface="Calibri Light"/>
                        </a:rPr>
                        <a:t>la nourriture, les boissons</a:t>
                      </a:r>
                    </a:p>
                  </a:txBody>
                  <a:tcPr marL="0" marR="0" marT="29844" marB="0">
                    <a:lnL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3858">
                <a:tc gridSpan="5"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b="1" spc="10" dirty="0">
                          <a:solidFill>
                            <a:srgbClr val="A6A6A6"/>
                          </a:solidFill>
                          <a:latin typeface="+mj-lt"/>
                          <a:cs typeface="Calibri Light"/>
                        </a:rPr>
                        <a:t>Projet</a:t>
                      </a:r>
                      <a:r>
                        <a:rPr sz="1200" b="1" dirty="0">
                          <a:solidFill>
                            <a:srgbClr val="A6A6A6"/>
                          </a:solidFill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b="1" spc="15" dirty="0">
                          <a:solidFill>
                            <a:srgbClr val="A6A6A6"/>
                          </a:solidFill>
                          <a:latin typeface="+mj-lt"/>
                          <a:cs typeface="Calibri Light"/>
                        </a:rPr>
                        <a:t>/</a:t>
                      </a:r>
                      <a:r>
                        <a:rPr sz="1200" b="1" dirty="0">
                          <a:solidFill>
                            <a:srgbClr val="A6A6A6"/>
                          </a:solidFill>
                          <a:latin typeface="+mj-lt"/>
                          <a:cs typeface="Calibri Light"/>
                        </a:rPr>
                        <a:t> </a:t>
                      </a:r>
                      <a:r>
                        <a:rPr lang="fr-FR" sz="1200" b="1" spc="15" dirty="0">
                          <a:solidFill>
                            <a:srgbClr val="A6A6A6"/>
                          </a:solidFill>
                          <a:latin typeface="+mj-lt"/>
                          <a:cs typeface="Calibri Light"/>
                        </a:rPr>
                        <a:t>tâche</a:t>
                      </a:r>
                      <a:r>
                        <a:rPr sz="1200" b="1" spc="-10" dirty="0">
                          <a:solidFill>
                            <a:srgbClr val="A6A6A6"/>
                          </a:solidFill>
                          <a:latin typeface="+mj-lt"/>
                          <a:cs typeface="Calibri Light"/>
                        </a:rPr>
                        <a:t> </a:t>
                      </a:r>
                      <a:r>
                        <a:rPr sz="1200" b="1" spc="15" dirty="0">
                          <a:solidFill>
                            <a:srgbClr val="A6A6A6"/>
                          </a:solidFill>
                          <a:latin typeface="+mj-lt"/>
                          <a:cs typeface="Calibri Light"/>
                        </a:rPr>
                        <a:t>finale</a:t>
                      </a:r>
                      <a:r>
                        <a:rPr lang="fr-FR" sz="1200" b="1" spc="15" dirty="0">
                          <a:solidFill>
                            <a:srgbClr val="A6A6A6"/>
                          </a:solidFill>
                          <a:latin typeface="+mj-lt"/>
                          <a:cs typeface="Calibri Light"/>
                        </a:rPr>
                        <a:t> / activités ritualisées</a:t>
                      </a:r>
                      <a:endParaRPr sz="1200" b="1" dirty="0">
                        <a:latin typeface="+mj-lt"/>
                        <a:cs typeface="Calibri Light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2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9317">
                <a:tc>
                  <a:txBody>
                    <a:bodyPr/>
                    <a:lstStyle/>
                    <a:p>
                      <a:pPr marL="90805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FontTx/>
                        <a:buNone/>
                      </a:pPr>
                      <a:r>
                        <a:rPr lang="fr-FR" sz="1100" b="0" dirty="0">
                          <a:latin typeface="+mj-lt"/>
                          <a:cs typeface="Calibri Light"/>
                        </a:rPr>
                        <a:t>- Créer un snapdragon sur le thème « se présenter »</a:t>
                      </a:r>
                    </a:p>
                    <a:p>
                      <a:pPr marL="90805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FontTx/>
                        <a:buNone/>
                      </a:pPr>
                      <a:r>
                        <a:rPr lang="fr-FR" sz="1100" b="0" dirty="0">
                          <a:latin typeface="+mj-lt"/>
                          <a:cs typeface="Calibri Light"/>
                        </a:rPr>
                        <a:t>- Créer un jeu de dominos sur les consignes et/ou le matériel</a:t>
                      </a:r>
                      <a:endParaRPr sz="1100" b="0" dirty="0">
                        <a:latin typeface="+mj-lt"/>
                        <a:cs typeface="Calibri Light"/>
                      </a:endParaRPr>
                    </a:p>
                  </a:txBody>
                  <a:tcPr marL="0" marR="0" marT="31750" marB="0">
                    <a:lnL w="12700">
                      <a:noFill/>
                      <a:prstDash val="solid"/>
                    </a:lnL>
                    <a:lnR w="28575" cap="flat" cmpd="sng" algn="ctr">
                      <a:solidFill>
                        <a:srgbClr val="D2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2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0805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FontTx/>
                        <a:buNone/>
                      </a:pPr>
                      <a:r>
                        <a:rPr lang="fr-FR" sz="1100" b="0" dirty="0">
                          <a:latin typeface="+mj-lt"/>
                          <a:cs typeface="Calibri Light"/>
                        </a:rPr>
                        <a:t>- Spelling bee contest</a:t>
                      </a:r>
                    </a:p>
                    <a:p>
                      <a:pPr marL="90805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FontTx/>
                        <a:buNone/>
                      </a:pPr>
                      <a:r>
                        <a:rPr lang="fr-FR" sz="1100" b="0" dirty="0">
                          <a:latin typeface="+mj-lt"/>
                          <a:cs typeface="Calibri Light"/>
                        </a:rPr>
                        <a:t>- Rituel « Calendar and weather forecast »</a:t>
                      </a:r>
                    </a:p>
                    <a:p>
                      <a:pPr marL="90805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FontTx/>
                        <a:buNone/>
                      </a:pPr>
                      <a:r>
                        <a:rPr lang="fr-FR" sz="1100" b="0" dirty="0">
                          <a:latin typeface="+mj-lt"/>
                          <a:cs typeface="Calibri Light"/>
                        </a:rPr>
                        <a:t>- Rituel « Today’s schedule »</a:t>
                      </a:r>
                      <a:endParaRPr sz="1100" b="0" dirty="0">
                        <a:latin typeface="+mj-lt"/>
                        <a:cs typeface="Calibri Light"/>
                      </a:endParaRPr>
                    </a:p>
                  </a:txBody>
                  <a:tcPr marL="0" marR="0" marT="31750" marB="0">
                    <a:lnL w="28575" cap="flat" cmpd="sng" algn="ctr">
                      <a:solidFill>
                        <a:srgbClr val="D2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2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2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0805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FontTx/>
                        <a:buNone/>
                      </a:pPr>
                      <a:r>
                        <a:rPr lang="fr-FR" sz="1100" b="0" dirty="0">
                          <a:latin typeface="+mj-lt"/>
                          <a:cs typeface="Calibri Light"/>
                        </a:rPr>
                        <a:t>- Initier à un sport anglophone (cricket, baseball…)</a:t>
                      </a:r>
                    </a:p>
                    <a:p>
                      <a:pPr marL="90805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FontTx/>
                        <a:buNone/>
                      </a:pPr>
                      <a:r>
                        <a:rPr lang="fr-FR" sz="1100" b="0" dirty="0">
                          <a:latin typeface="+mj-lt"/>
                          <a:cs typeface="Calibri Light"/>
                        </a:rPr>
                        <a:t>- Rituel « Favourite spinner »</a:t>
                      </a:r>
                    </a:p>
                    <a:p>
                      <a:pPr marL="90805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FontTx/>
                        <a:buNone/>
                      </a:pPr>
                      <a:r>
                        <a:rPr lang="fr-FR" sz="1100" b="0" dirty="0">
                          <a:latin typeface="+mj-lt"/>
                          <a:cs typeface="Calibri Light"/>
                        </a:rPr>
                        <a:t>- Rituel « Question BOX »</a:t>
                      </a:r>
                      <a:endParaRPr sz="1100" b="0" dirty="0">
                        <a:latin typeface="+mj-lt"/>
                        <a:cs typeface="Calibri Light"/>
                      </a:endParaRPr>
                    </a:p>
                  </a:txBody>
                  <a:tcPr marL="0" marR="0" marT="31750" marB="0">
                    <a:lnL w="28575" cap="flat" cmpd="sng" algn="ctr">
                      <a:solidFill>
                        <a:srgbClr val="D2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2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2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fr-FR" sz="1100" b="0" dirty="0">
                          <a:latin typeface="+mj-lt"/>
                          <a:cs typeface="Calibri Light"/>
                        </a:rPr>
                        <a:t>- Organiser un jeu d’énigmes/ chasse aux œufs à l’australienne (avec le Easter bilby)</a:t>
                      </a:r>
                      <a:endParaRPr sz="1100" b="0" dirty="0">
                        <a:latin typeface="+mj-lt"/>
                        <a:cs typeface="Calibri Light"/>
                      </a:endParaRPr>
                    </a:p>
                  </a:txBody>
                  <a:tcPr marL="0" marR="0" marT="31750" marB="0">
                    <a:lnL w="28575" cap="flat" cmpd="sng" algn="ctr">
                      <a:solidFill>
                        <a:srgbClr val="D2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2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2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0805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FontTx/>
                        <a:buNone/>
                      </a:pPr>
                      <a:r>
                        <a:rPr lang="fr-FR" sz="1100" b="0" dirty="0">
                          <a:latin typeface="+mj-lt"/>
                          <a:cs typeface="Calibri Light"/>
                        </a:rPr>
                        <a:t>- Rituel « Today’s menu »</a:t>
                      </a:r>
                    </a:p>
                    <a:p>
                      <a:pPr marL="90805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FontTx/>
                        <a:buNone/>
                      </a:pPr>
                      <a:r>
                        <a:rPr lang="fr-FR" sz="1100" b="0" dirty="0">
                          <a:latin typeface="+mj-lt"/>
                          <a:cs typeface="Calibri Light"/>
                        </a:rPr>
                        <a:t>- Réaliser un goûter à partir de recettes écrites en anglais (ex : scones, pancakes, cookies…)</a:t>
                      </a:r>
                    </a:p>
                  </a:txBody>
                  <a:tcPr marL="0" marR="0" marT="31750" marB="0">
                    <a:lnL w="28575" cap="flat" cmpd="sng" algn="ctr">
                      <a:solidFill>
                        <a:srgbClr val="D2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  <a:prstDash val="solid"/>
                    </a:lnR>
                    <a:lnT w="28575" cap="flat" cmpd="sng" algn="ctr">
                      <a:solidFill>
                        <a:srgbClr val="D2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19385360"/>
                  </a:ext>
                </a:extLst>
              </a:tr>
            </a:tbl>
          </a:graphicData>
        </a:graphic>
      </p:graphicFrame>
      <p:pic>
        <p:nvPicPr>
          <p:cNvPr id="1026" name="Picture 2" descr="Father Christmas Needs a Wee : Allan, Nicholas, Buswell, Sue: Amazon.fr:  Livres">
            <a:extLst>
              <a:ext uri="{FF2B5EF4-FFF2-40B4-BE49-F238E27FC236}">
                <a16:creationId xmlns:a16="http://schemas.microsoft.com/office/drawing/2014/main" id="{61C6F43F-9A8A-4142-8B66-295E9CEEF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649" y="1428402"/>
            <a:ext cx="361540" cy="301283"/>
          </a:xfrm>
          <a:prstGeom prst="rect">
            <a:avLst/>
          </a:prstGeom>
          <a:noFill/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mazon.fr - La maitresse dit hello - Di Giacomo, Kris - Livres">
            <a:extLst>
              <a:ext uri="{FF2B5EF4-FFF2-40B4-BE49-F238E27FC236}">
                <a16:creationId xmlns:a16="http://schemas.microsoft.com/office/drawing/2014/main" id="{6141ED4A-6E48-6F4C-970A-146B6DF0F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35" y="1423423"/>
            <a:ext cx="646324" cy="59324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at and Mouse: Let ' s go shopping!. : Husar, Stéphane, Méhée, Loïc:  Amazon.fr: Livres">
            <a:extLst>
              <a:ext uri="{FF2B5EF4-FFF2-40B4-BE49-F238E27FC236}">
                <a16:creationId xmlns:a16="http://schemas.microsoft.com/office/drawing/2014/main" id="{8BA44C22-A41B-B64B-8C18-D54C9A6DF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6647" y="1426231"/>
            <a:ext cx="583357" cy="59324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r Wolf's Pancakes : Fearnley, Jan: Amazon.fr: Livres">
            <a:extLst>
              <a:ext uri="{FF2B5EF4-FFF2-40B4-BE49-F238E27FC236}">
                <a16:creationId xmlns:a16="http://schemas.microsoft.com/office/drawing/2014/main" id="{72A22202-138F-964A-9654-08F4AD1CC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674" y="1426608"/>
            <a:ext cx="529452" cy="59324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onsters Love School">
            <a:extLst>
              <a:ext uri="{FF2B5EF4-FFF2-40B4-BE49-F238E27FC236}">
                <a16:creationId xmlns:a16="http://schemas.microsoft.com/office/drawing/2014/main" id="{BEBAB92A-BBED-7A4A-AB9F-1A993AE97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022" y="1429783"/>
            <a:ext cx="582683" cy="590059"/>
          </a:xfrm>
          <a:prstGeom prst="rect">
            <a:avLst/>
          </a:prstGeom>
          <a:noFill/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Don't Forget The Bacon : Hutchins, Pat: Amazon.fr: Livres">
            <a:extLst>
              <a:ext uri="{FF2B5EF4-FFF2-40B4-BE49-F238E27FC236}">
                <a16:creationId xmlns:a16="http://schemas.microsoft.com/office/drawing/2014/main" id="{40D17BEF-FABB-8841-B2A1-6F1B4946B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302" y="1747701"/>
            <a:ext cx="338207" cy="27177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Room on the Broom de Julia Donaldson, album pour Halloween Cycle 2 et cycle 3 exploitation">
            <a:extLst>
              <a:ext uri="{FF2B5EF4-FFF2-40B4-BE49-F238E27FC236}">
                <a16:creationId xmlns:a16="http://schemas.microsoft.com/office/drawing/2014/main" id="{39AC1940-D46E-D845-9CA7-AA7CE3A25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540" y="1434628"/>
            <a:ext cx="404840" cy="358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9C0FD5B6-451F-E342-B6DC-2AEC849EF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4621" y="1424160"/>
            <a:ext cx="301282" cy="30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Ketchup on Your Cornflakes de Nick Sharratt">
            <a:extLst>
              <a:ext uri="{FF2B5EF4-FFF2-40B4-BE49-F238E27FC236}">
                <a16:creationId xmlns:a16="http://schemas.microsoft.com/office/drawing/2014/main" id="{8B262AE7-7174-C148-93C5-8BE820155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4808" y="1424159"/>
            <a:ext cx="309962" cy="29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One is a Snail Ten is a Crab, un album à compter d'April Pulley et Jeff Sayre exploitation">
            <a:extLst>
              <a:ext uri="{FF2B5EF4-FFF2-40B4-BE49-F238E27FC236}">
                <a16:creationId xmlns:a16="http://schemas.microsoft.com/office/drawing/2014/main" id="{F5E4CF79-C9F9-0A46-BA62-761B65432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405" y="1422153"/>
            <a:ext cx="352730" cy="30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anda's Surprise d'Eileen Browne exploitation pédagogique">
            <a:extLst>
              <a:ext uri="{FF2B5EF4-FFF2-40B4-BE49-F238E27FC236}">
                <a16:creationId xmlns:a16="http://schemas.microsoft.com/office/drawing/2014/main" id="{57216F84-4512-5249-8268-D3D61BC31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901" y="1417278"/>
            <a:ext cx="372435" cy="31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Pete the Cat Rocking in My School Shoes livre sur l'école en anglais">
            <a:extLst>
              <a:ext uri="{FF2B5EF4-FFF2-40B4-BE49-F238E27FC236}">
                <a16:creationId xmlns:a16="http://schemas.microsoft.com/office/drawing/2014/main" id="{B28D1713-2977-EC4E-A540-7AFEF1BFD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461" y="1426231"/>
            <a:ext cx="356105" cy="45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If You Take a Mouse to School de Laura Numeroff">
            <a:extLst>
              <a:ext uri="{FF2B5EF4-FFF2-40B4-BE49-F238E27FC236}">
                <a16:creationId xmlns:a16="http://schemas.microsoft.com/office/drawing/2014/main" id="{B9B93DBC-6A6C-F14C-AA4B-492786A0A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563" y="1416134"/>
            <a:ext cx="407509" cy="456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Cat and Mouse Go to School de Stéphane Husar">
            <a:extLst>
              <a:ext uri="{FF2B5EF4-FFF2-40B4-BE49-F238E27FC236}">
                <a16:creationId xmlns:a16="http://schemas.microsoft.com/office/drawing/2014/main" id="{A5EC532E-726A-4F46-BE39-B68FCB1C0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068" y="1427788"/>
            <a:ext cx="448565" cy="456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We Don't Eat our Classmates livre de Ryan Higgins">
            <a:extLst>
              <a:ext uri="{FF2B5EF4-FFF2-40B4-BE49-F238E27FC236}">
                <a16:creationId xmlns:a16="http://schemas.microsoft.com/office/drawing/2014/main" id="{E1E8892F-969C-DC4C-88F9-A57502D98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253" y="1426608"/>
            <a:ext cx="327367" cy="24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Weather, album de Jill McDonald">
            <a:extLst>
              <a:ext uri="{FF2B5EF4-FFF2-40B4-BE49-F238E27FC236}">
                <a16:creationId xmlns:a16="http://schemas.microsoft.com/office/drawing/2014/main" id="{EC083F16-DC36-6249-B74D-8D1625A7F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577" y="1746529"/>
            <a:ext cx="271097" cy="267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Pete the Cat - The First Thanksgiving de Kimberly et James Dean">
            <a:extLst>
              <a:ext uri="{FF2B5EF4-FFF2-40B4-BE49-F238E27FC236}">
                <a16:creationId xmlns:a16="http://schemas.microsoft.com/office/drawing/2014/main" id="{3F3C47DF-9A68-3943-8111-28EED9C9A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977" y="1434628"/>
            <a:ext cx="354702" cy="358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61baKTsvG9L">
            <a:extLst>
              <a:ext uri="{FF2B5EF4-FFF2-40B4-BE49-F238E27FC236}">
                <a16:creationId xmlns:a16="http://schemas.microsoft.com/office/drawing/2014/main" id="{A6D0CD73-5785-074E-80FF-04EDC6A35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798" y="1422153"/>
            <a:ext cx="429709" cy="456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0" name="Picture 46">
            <a:extLst>
              <a:ext uri="{FF2B5EF4-FFF2-40B4-BE49-F238E27FC236}">
                <a16:creationId xmlns:a16="http://schemas.microsoft.com/office/drawing/2014/main" id="{F582502B-3CF0-C648-8806-E3F8BE472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3673" y="1747701"/>
            <a:ext cx="271097" cy="27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2" name="Picture 48" descr="Trick Or Treat?, S’ouvre dans un nouvel onglet">
            <a:extLst>
              <a:ext uri="{FF2B5EF4-FFF2-40B4-BE49-F238E27FC236}">
                <a16:creationId xmlns:a16="http://schemas.microsoft.com/office/drawing/2014/main" id="{9FCF3E1E-46C4-AD42-81C0-DDC24BE37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253" y="1689300"/>
            <a:ext cx="327367" cy="327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4" name="Picture 50" descr="The Luckiest St. Patrick's Day Ever : Slater, Teddy, Long, Ethan:  Amazon.fr: Livres">
            <a:extLst>
              <a:ext uri="{FF2B5EF4-FFF2-40B4-BE49-F238E27FC236}">
                <a16:creationId xmlns:a16="http://schemas.microsoft.com/office/drawing/2014/main" id="{5E5E9169-E6F1-194D-B498-ACDE07E8A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663" y="1412190"/>
            <a:ext cx="304577" cy="380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6" name="Picture 52">
            <a:extLst>
              <a:ext uri="{FF2B5EF4-FFF2-40B4-BE49-F238E27FC236}">
                <a16:creationId xmlns:a16="http://schemas.microsoft.com/office/drawing/2014/main" id="{38ECAA2C-4503-F84E-92A6-237A45C35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040" y="1426607"/>
            <a:ext cx="480176" cy="456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8" name="Picture 54">
            <a:extLst>
              <a:ext uri="{FF2B5EF4-FFF2-40B4-BE49-F238E27FC236}">
                <a16:creationId xmlns:a16="http://schemas.microsoft.com/office/drawing/2014/main" id="{71FD6E76-4626-B845-8CEC-B6B3C444E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263" y="1416134"/>
            <a:ext cx="421973" cy="52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0" name="Picture 56" descr="My Brother : Browne, Anthony: Amazon.fr: Livres">
            <a:extLst>
              <a:ext uri="{FF2B5EF4-FFF2-40B4-BE49-F238E27FC236}">
                <a16:creationId xmlns:a16="http://schemas.microsoft.com/office/drawing/2014/main" id="{60D66CC8-7EBF-9B46-8D04-8EF59152D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622" y="1422358"/>
            <a:ext cx="505836" cy="607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2" name="Picture 58">
            <a:extLst>
              <a:ext uri="{FF2B5EF4-FFF2-40B4-BE49-F238E27FC236}">
                <a16:creationId xmlns:a16="http://schemas.microsoft.com/office/drawing/2014/main" id="{020BC432-DD0C-AF44-9647-343F788C3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512" y="1415907"/>
            <a:ext cx="309385" cy="313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B53E0191-9CAC-D440-B6D1-9FB1ACDCF7F7}"/>
              </a:ext>
            </a:extLst>
          </p:cNvPr>
          <p:cNvSpPr txBox="1"/>
          <p:nvPr/>
        </p:nvSpPr>
        <p:spPr>
          <a:xfrm>
            <a:off x="9058032" y="7252976"/>
            <a:ext cx="163378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>
                <a:latin typeface="+mj-lt"/>
              </a:rPr>
              <a:t>m</a:t>
            </a:r>
            <a:r>
              <a:rPr lang="fr-GP" sz="1050" dirty="0">
                <a:latin typeface="+mj-lt"/>
              </a:rPr>
              <a:t>onpetitbazardeprof.com</a:t>
            </a:r>
          </a:p>
        </p:txBody>
      </p:sp>
    </p:spTree>
    <p:extLst>
      <p:ext uri="{BB962C8B-B14F-4D97-AF65-F5344CB8AC3E}">
        <p14:creationId xmlns:p14="http://schemas.microsoft.com/office/powerpoint/2010/main" val="3846175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D177D897-DA96-AA46-8824-84BC04A94A3F}"/>
              </a:ext>
            </a:extLst>
          </p:cNvPr>
          <p:cNvSpPr txBox="1"/>
          <p:nvPr/>
        </p:nvSpPr>
        <p:spPr>
          <a:xfrm>
            <a:off x="255040" y="89781"/>
            <a:ext cx="1043677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800" dirty="0">
                <a:latin typeface="Springwood Line DEMO" pitchFamily="2" charset="77"/>
              </a:rPr>
              <a:t>Programmations annuelles </a:t>
            </a:r>
            <a:r>
              <a:rPr lang="fr-FR" sz="2600" dirty="0">
                <a:latin typeface="KG Second Chances Solid" panose="02000000000000000000" pitchFamily="2" charset="77"/>
              </a:rPr>
              <a:t>Pratiques artistiques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B9D2AE36-7470-EB4C-8031-C5E40ABA58D2}"/>
              </a:ext>
            </a:extLst>
          </p:cNvPr>
          <p:cNvCxnSpPr>
            <a:cxnSpLocks/>
          </p:cNvCxnSpPr>
          <p:nvPr/>
        </p:nvCxnSpPr>
        <p:spPr>
          <a:xfrm rot="5400000">
            <a:off x="5345906" y="-4335851"/>
            <a:ext cx="0" cy="10181731"/>
          </a:xfrm>
          <a:prstGeom prst="line">
            <a:avLst/>
          </a:prstGeom>
          <a:ln w="60325">
            <a:solidFill>
              <a:srgbClr val="C3E6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Tableau 9">
            <a:extLst>
              <a:ext uri="{FF2B5EF4-FFF2-40B4-BE49-F238E27FC236}">
                <a16:creationId xmlns:a16="http://schemas.microsoft.com/office/drawing/2014/main" id="{51B9BE58-3B16-B441-9D38-C2792A251E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5987894"/>
              </p:ext>
            </p:extLst>
          </p:nvPr>
        </p:nvGraphicFramePr>
        <p:xfrm>
          <a:off x="384945" y="785132"/>
          <a:ext cx="9921920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4384">
                  <a:extLst>
                    <a:ext uri="{9D8B030D-6E8A-4147-A177-3AD203B41FA5}">
                      <a16:colId xmlns:a16="http://schemas.microsoft.com/office/drawing/2014/main" val="910199854"/>
                    </a:ext>
                  </a:extLst>
                </a:gridCol>
                <a:gridCol w="1984384">
                  <a:extLst>
                    <a:ext uri="{9D8B030D-6E8A-4147-A177-3AD203B41FA5}">
                      <a16:colId xmlns:a16="http://schemas.microsoft.com/office/drawing/2014/main" val="2981681790"/>
                    </a:ext>
                  </a:extLst>
                </a:gridCol>
                <a:gridCol w="1984384">
                  <a:extLst>
                    <a:ext uri="{9D8B030D-6E8A-4147-A177-3AD203B41FA5}">
                      <a16:colId xmlns:a16="http://schemas.microsoft.com/office/drawing/2014/main" val="1507770813"/>
                    </a:ext>
                  </a:extLst>
                </a:gridCol>
                <a:gridCol w="1984384">
                  <a:extLst>
                    <a:ext uri="{9D8B030D-6E8A-4147-A177-3AD203B41FA5}">
                      <a16:colId xmlns:a16="http://schemas.microsoft.com/office/drawing/2014/main" val="3357656199"/>
                    </a:ext>
                  </a:extLst>
                </a:gridCol>
                <a:gridCol w="1984384">
                  <a:extLst>
                    <a:ext uri="{9D8B030D-6E8A-4147-A177-3AD203B41FA5}">
                      <a16:colId xmlns:a16="http://schemas.microsoft.com/office/drawing/2014/main" val="1684622841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fr-GP" sz="1600" b="0" dirty="0">
                          <a:solidFill>
                            <a:schemeClr val="tx1"/>
                          </a:solidFill>
                          <a:latin typeface="+mj-lt"/>
                        </a:rPr>
                        <a:t>Éducation musicale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GP" sz="12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GP" sz="12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GP" sz="12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GP" sz="12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2678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GP" sz="1100" b="1" dirty="0">
                          <a:solidFill>
                            <a:schemeClr val="bg1"/>
                          </a:solidFill>
                          <a:latin typeface="+mj-lt"/>
                        </a:rPr>
                        <a:t>PÉRIODE 1</a:t>
                      </a:r>
                    </a:p>
                  </a:txBody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GP" sz="1100" b="1" dirty="0">
                          <a:solidFill>
                            <a:schemeClr val="bg1"/>
                          </a:solidFill>
                          <a:latin typeface="+mj-lt"/>
                        </a:rPr>
                        <a:t>PÉRIODE 2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GP" sz="1100" b="1" dirty="0">
                          <a:solidFill>
                            <a:schemeClr val="bg1"/>
                          </a:solidFill>
                          <a:latin typeface="+mj-lt"/>
                        </a:rPr>
                        <a:t>PÉRIODE 3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GP" sz="1100" b="1" dirty="0">
                          <a:solidFill>
                            <a:schemeClr val="bg1"/>
                          </a:solidFill>
                          <a:latin typeface="+mj-lt"/>
                        </a:rPr>
                        <a:t>PÉRIODE 4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GP" sz="1100" b="1" dirty="0">
                          <a:solidFill>
                            <a:schemeClr val="bg1"/>
                          </a:solidFill>
                          <a:latin typeface="+mj-lt"/>
                        </a:rPr>
                        <a:t>PÉRIODE 5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0043538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pPr marL="0" indent="0" algn="l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fr-FR" sz="1100" b="1" i="0" dirty="0">
                          <a:solidFill>
                            <a:srgbClr val="A6A6A6"/>
                          </a:solidFill>
                          <a:effectLst/>
                          <a:latin typeface="+mj-lt"/>
                        </a:rPr>
                        <a:t>Chanter et interpréter </a:t>
                      </a:r>
                      <a:r>
                        <a:rPr lang="fr-FR" sz="11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(Support : Échauffements vocaux de </a:t>
                      </a:r>
                      <a:r>
                        <a:rPr lang="fr-FR" sz="1100" b="0" i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L’atelier du jeune chanteur </a:t>
                      </a:r>
                      <a:r>
                        <a:rPr lang="fr-FR" sz="11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sur Musique Prim’)</a:t>
                      </a:r>
                    </a:p>
                  </a:txBody>
                  <a:tcPr>
                    <a:lnB w="28575" cap="flat" cmpd="sng" algn="ctr">
                      <a:solidFill>
                        <a:srgbClr val="D2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fr-FR" sz="1200" b="0" i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indent="0" algn="l">
                        <a:spcAft>
                          <a:spcPts val="600"/>
                        </a:spcAft>
                        <a:buFontTx/>
                        <a:buNone/>
                      </a:pPr>
                      <a:endParaRPr lang="fr-FR" sz="1100" b="0" i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Tx/>
                        <a:buNone/>
                      </a:pPr>
                      <a:endParaRPr lang="fr-FR" sz="1100" b="0" kern="1200" dirty="0">
                        <a:solidFill>
                          <a:schemeClr val="tx1"/>
                        </a:solidFill>
                        <a:effectLst/>
                        <a:highlight>
                          <a:srgbClr val="DDEFB8"/>
                        </a:highlight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indent="0" algn="l">
                        <a:spcAft>
                          <a:spcPts val="600"/>
                        </a:spcAft>
                        <a:buFontTx/>
                        <a:buNone/>
                      </a:pPr>
                      <a:endParaRPr lang="fr-FR" sz="1100" spc="-10" dirty="0">
                        <a:latin typeface="Calibri Light"/>
                        <a:cs typeface="Calibri Light"/>
                      </a:endParaRPr>
                    </a:p>
                  </a:txBody>
                  <a:tcPr>
                    <a:lnL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85970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fr-FR" sz="11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 </a:t>
                      </a:r>
                      <a:r>
                        <a:rPr lang="fr-FR" sz="1100" b="0" i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An vlé aprann </a:t>
                      </a:r>
                      <a:r>
                        <a:rPr lang="fr-FR" sz="11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(version créole de </a:t>
                      </a:r>
                      <a:r>
                        <a:rPr lang="fr-FR" sz="1100" b="0" i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Je veux apprendre</a:t>
                      </a:r>
                      <a:r>
                        <a:rPr lang="fr-FR" sz="11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>
                    <a:lnR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2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fr-FR" sz="11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</a:t>
                      </a:r>
                      <a:r>
                        <a:rPr lang="fr-FR" sz="1100" b="0" i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C’est Nonoël</a:t>
                      </a:r>
                      <a:r>
                        <a:rPr lang="fr-FR" sz="11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, Minikeums</a:t>
                      </a:r>
                    </a:p>
                  </a:txBody>
                  <a:tcPr>
                    <a:lnL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2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fr-FR" sz="11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</a:t>
                      </a:r>
                      <a:r>
                        <a:rPr lang="fr-FR" sz="1100" b="0" i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Ti Gwadloupéyen</a:t>
                      </a:r>
                      <a:r>
                        <a:rPr lang="fr-FR" sz="11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, SOFT</a:t>
                      </a:r>
                    </a:p>
                  </a:txBody>
                  <a:tcPr>
                    <a:lnL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2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Le chewing gum</a:t>
                      </a:r>
                      <a:r>
                        <a:rPr lang="fr-FR" sz="11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, Daniel Beaume</a:t>
                      </a:r>
                    </a:p>
                  </a:txBody>
                  <a:tcPr>
                    <a:lnL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2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Je te donne</a:t>
                      </a:r>
                      <a:r>
                        <a:rPr lang="fr-FR" sz="11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, J-J. Goldman</a:t>
                      </a:r>
                    </a:p>
                  </a:txBody>
                  <a:tcPr>
                    <a:lnL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D2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4695241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pPr marL="0" indent="0" algn="l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fr-FR" sz="1100" b="1" i="0" dirty="0">
                          <a:solidFill>
                            <a:srgbClr val="A6A6A6"/>
                          </a:solidFill>
                          <a:effectLst/>
                          <a:latin typeface="+mj-lt"/>
                        </a:rPr>
                        <a:t>Écouter, comparer et commenter. Échanger, partager et argumenter </a:t>
                      </a:r>
                      <a:r>
                        <a:rPr lang="fr-FR" sz="11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(Support : </a:t>
                      </a:r>
                      <a:r>
                        <a:rPr lang="fr-FR" sz="1100" b="0" i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Écoute THE Cinema</a:t>
                      </a:r>
                      <a:r>
                        <a:rPr lang="fr-FR" sz="11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, Sylvie Hanot et Christine Hanot)</a:t>
                      </a:r>
                    </a:p>
                  </a:txBody>
                  <a:tcPr>
                    <a:lnT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fr-FR" sz="1200" b="0" i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indent="0" algn="l">
                        <a:spcAft>
                          <a:spcPts val="600"/>
                        </a:spcAft>
                        <a:buFontTx/>
                        <a:buNone/>
                      </a:pPr>
                      <a:endParaRPr lang="fr-FR" sz="1100" b="0" i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Tx/>
                        <a:buNone/>
                      </a:pPr>
                      <a:endParaRPr lang="fr-FR" sz="1100" b="0" kern="1200" dirty="0">
                        <a:solidFill>
                          <a:schemeClr val="tx1"/>
                        </a:solidFill>
                        <a:effectLst/>
                        <a:highlight>
                          <a:srgbClr val="DDEFB8"/>
                        </a:highlight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indent="0" algn="l">
                        <a:spcAft>
                          <a:spcPts val="600"/>
                        </a:spcAft>
                        <a:buFontTx/>
                        <a:buNone/>
                      </a:pPr>
                      <a:endParaRPr lang="fr-FR" sz="1100" spc="-10" dirty="0">
                        <a:latin typeface="Calibri Light"/>
                        <a:cs typeface="Calibri Light"/>
                      </a:endParaRPr>
                    </a:p>
                  </a:txBody>
                  <a:tcPr>
                    <a:lnL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97327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fr-FR" sz="1100" b="1" i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Musique, caractère, pulsation et tempo</a:t>
                      </a:r>
                    </a:p>
                    <a:p>
                      <a:pPr marL="0" indent="0" algn="l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fr-FR" sz="11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 </a:t>
                      </a:r>
                      <a:r>
                        <a:rPr lang="fr-FR" sz="1100" b="0" i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Rocky</a:t>
                      </a:r>
                      <a:r>
                        <a:rPr lang="fr-FR" sz="11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, Bill Conti</a:t>
                      </a:r>
                    </a:p>
                    <a:p>
                      <a:pPr marL="0" indent="0" algn="l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fr-FR" sz="11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 Musiques de film de Louis de Funès</a:t>
                      </a:r>
                    </a:p>
                    <a:p>
                      <a:pPr marL="0" indent="0" algn="l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fr-FR" sz="11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 </a:t>
                      </a:r>
                      <a:r>
                        <a:rPr lang="fr-FR" sz="1100" b="0" i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L’étrange Noël de M. Jack</a:t>
                      </a:r>
                      <a:r>
                        <a:rPr lang="fr-FR" sz="11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, Danny Elfman</a:t>
                      </a:r>
                    </a:p>
                  </a:txBody>
                  <a:tcPr>
                    <a:lnR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FR" sz="1100" b="1" i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Hauteur, intensité et mélodie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</a:t>
                      </a:r>
                      <a:r>
                        <a:rPr lang="fr-FR" sz="1100" b="0" i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Titanic</a:t>
                      </a:r>
                      <a:r>
                        <a:rPr lang="fr-FR" sz="11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, James </a:t>
                      </a:r>
                      <a:r>
                        <a:rPr lang="fr-FR" sz="1100" b="0" i="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Horner</a:t>
                      </a:r>
                      <a:endParaRPr lang="fr-FR" sz="1100" b="0" i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</a:t>
                      </a:r>
                      <a:r>
                        <a:rPr lang="fr-FR" sz="1100" b="0" i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Star Wars, Imperial March</a:t>
                      </a:r>
                      <a:r>
                        <a:rPr lang="fr-FR" sz="11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, John Williams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</a:t>
                      </a:r>
                      <a:r>
                        <a:rPr lang="fr-FR" sz="1100" b="0" i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Harry Potter</a:t>
                      </a:r>
                      <a:r>
                        <a:rPr lang="fr-FR" sz="11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, John Williams</a:t>
                      </a:r>
                    </a:p>
                    <a:p>
                      <a:pPr marL="0" indent="0" algn="l">
                        <a:spcAft>
                          <a:spcPts val="600"/>
                        </a:spcAft>
                        <a:buFontTx/>
                        <a:buNone/>
                      </a:pPr>
                      <a:endParaRPr lang="fr-FR" sz="1100" b="0" i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fr-FR" sz="1100" b="1" i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Thème, orchestre symphonique, familles d’instruments</a:t>
                      </a:r>
                    </a:p>
                    <a:p>
                      <a:pPr marL="0" indent="0" algn="l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fr-FR" sz="11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</a:t>
                      </a:r>
                      <a:r>
                        <a:rPr lang="fr-FR" sz="1100" b="0" i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Sherlock Holmes</a:t>
                      </a:r>
                      <a:r>
                        <a:rPr lang="fr-FR" sz="11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, Hans Zimmer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</a:t>
                      </a:r>
                      <a:r>
                        <a:rPr lang="fr-FR" sz="1100" b="0" i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Mission impossible</a:t>
                      </a:r>
                      <a:r>
                        <a:rPr lang="fr-FR" sz="11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, Danny Elfman</a:t>
                      </a:r>
                    </a:p>
                    <a:p>
                      <a:pPr marL="0" indent="0" algn="l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fr-FR" sz="11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</a:t>
                      </a:r>
                      <a:r>
                        <a:rPr lang="fr-FR" sz="1100" b="0" i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Indiana Jones</a:t>
                      </a:r>
                      <a:r>
                        <a:rPr lang="fr-FR" sz="11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, John Williams</a:t>
                      </a:r>
                    </a:p>
                  </a:txBody>
                  <a:tcPr>
                    <a:lnL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fr-FR" sz="1100" b="1" i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Instruments de musique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fr-FR" sz="11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</a:t>
                      </a:r>
                      <a:r>
                        <a:rPr lang="fr-FR" sz="1100" b="0" i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The Avengers</a:t>
                      </a:r>
                      <a:r>
                        <a:rPr lang="fr-FR" sz="11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, Alan Silvestri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fr-FR" sz="11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</a:t>
                      </a:r>
                      <a:r>
                        <a:rPr lang="fr-FR" sz="1100" b="0" i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Pirates des Caraïbes</a:t>
                      </a:r>
                      <a:r>
                        <a:rPr lang="fr-FR" sz="11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, Hans Zimmer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fr-FR" sz="11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</a:t>
                      </a:r>
                      <a:r>
                        <a:rPr lang="fr-FR" sz="1100" b="0" i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Ballerina</a:t>
                      </a:r>
                      <a:r>
                        <a:rPr lang="fr-FR" sz="11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, Daniel Darras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fr-FR" sz="11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</a:t>
                      </a:r>
                      <a:r>
                        <a:rPr lang="fr-FR" sz="1100" b="0" i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La Panthère rose</a:t>
                      </a:r>
                      <a:r>
                        <a:rPr lang="fr-FR" sz="11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, Henry Mancini</a:t>
                      </a:r>
                    </a:p>
                  </a:txBody>
                  <a:tcPr>
                    <a:lnL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fr-FR" sz="1100" b="1" i="1" spc="-10" dirty="0">
                          <a:latin typeface="+mj-lt"/>
                          <a:cs typeface="Calibri Light"/>
                        </a:rPr>
                        <a:t>Jazz, comédies musicales et voix</a:t>
                      </a:r>
                    </a:p>
                    <a:p>
                      <a:pPr marL="0" indent="0" algn="l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fr-FR" sz="1100" spc="-10" dirty="0">
                          <a:latin typeface="+mj-lt"/>
                          <a:cs typeface="Calibri Light"/>
                        </a:rPr>
                        <a:t>- </a:t>
                      </a:r>
                      <a:r>
                        <a:rPr lang="fr-FR" sz="1100" i="1" spc="-10" dirty="0">
                          <a:latin typeface="+mj-lt"/>
                          <a:cs typeface="Calibri Light"/>
                        </a:rPr>
                        <a:t>Le livre de la jungle, le Roi Louis</a:t>
                      </a:r>
                      <a:r>
                        <a:rPr lang="fr-FR" sz="1100" spc="-10" dirty="0">
                          <a:latin typeface="+mj-lt"/>
                          <a:cs typeface="Calibri Light"/>
                        </a:rPr>
                        <a:t>, Disney</a:t>
                      </a:r>
                    </a:p>
                    <a:p>
                      <a:pPr marL="0" indent="0" algn="l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fr-FR" sz="1100" spc="-10" dirty="0">
                          <a:latin typeface="+mj-lt"/>
                          <a:cs typeface="Calibri Light"/>
                        </a:rPr>
                        <a:t>- </a:t>
                      </a:r>
                      <a:r>
                        <a:rPr lang="fr-FR" sz="1100" i="1" spc="-10" dirty="0">
                          <a:latin typeface="+mj-lt"/>
                          <a:cs typeface="Calibri Light"/>
                        </a:rPr>
                        <a:t>Singin’ in the Rain</a:t>
                      </a:r>
                    </a:p>
                    <a:p>
                      <a:pPr marL="0" indent="0" algn="l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fr-FR" sz="1100" i="0" spc="-10" dirty="0">
                          <a:latin typeface="+mj-lt"/>
                          <a:cs typeface="Calibri Light"/>
                        </a:rPr>
                        <a:t>- </a:t>
                      </a:r>
                      <a:r>
                        <a:rPr lang="fr-FR" sz="1100" i="1" spc="-10" dirty="0">
                          <a:latin typeface="+mj-lt"/>
                          <a:cs typeface="Calibri Light"/>
                        </a:rPr>
                        <a:t>The Lion King, The musical</a:t>
                      </a:r>
                      <a:endParaRPr lang="fr-FR" sz="1100" i="0" spc="-10" dirty="0">
                        <a:latin typeface="+mj-lt"/>
                        <a:cs typeface="Calibri Light"/>
                      </a:endParaRPr>
                    </a:p>
                    <a:p>
                      <a:pPr marL="0" indent="0" algn="l">
                        <a:spcAft>
                          <a:spcPts val="600"/>
                        </a:spcAft>
                        <a:buFontTx/>
                        <a:buNone/>
                      </a:pPr>
                      <a:endParaRPr lang="fr-FR" sz="1100" i="0" spc="-10" dirty="0">
                        <a:latin typeface="+mj-lt"/>
                        <a:cs typeface="Calibri Light"/>
                      </a:endParaRPr>
                    </a:p>
                  </a:txBody>
                  <a:tcPr>
                    <a:lnL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5382043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kern="1200" dirty="0">
                          <a:solidFill>
                            <a:srgbClr val="A6A6A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Explorer, imaginer et créer</a:t>
                      </a:r>
                    </a:p>
                  </a:txBody>
                  <a:tcPr>
                    <a:lnT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indent="0" algn="l">
                        <a:spcAft>
                          <a:spcPts val="600"/>
                        </a:spcAft>
                        <a:buFontTx/>
                        <a:buNone/>
                      </a:pPr>
                      <a:endParaRPr lang="fr-FR" sz="1100" b="0" i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indent="0" algn="l">
                        <a:spcAft>
                          <a:spcPts val="600"/>
                        </a:spcAft>
                        <a:buFontTx/>
                        <a:buNone/>
                      </a:pPr>
                      <a:endParaRPr lang="fr-FR" sz="1100" b="0" i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Tx/>
                        <a:buNone/>
                      </a:pPr>
                      <a:endParaRPr lang="fr-FR" sz="1100" b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indent="0" algn="l">
                        <a:spcAft>
                          <a:spcPts val="600"/>
                        </a:spcAft>
                        <a:buFontTx/>
                        <a:buNone/>
                      </a:pPr>
                      <a:endParaRPr lang="fr-FR" sz="1100" i="0" spc="-10" dirty="0">
                        <a:latin typeface="+mj-lt"/>
                        <a:cs typeface="Calibri Light"/>
                      </a:endParaRPr>
                    </a:p>
                  </a:txBody>
                  <a:tcPr>
                    <a:lnL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117327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Jeux de rythmes avec percussions corporelles et percussions instrumentales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Création d’instruments de musique avec des éléments de notre environnement : Projet </a:t>
                      </a:r>
                      <a:r>
                        <a:rPr lang="fr-FR" sz="1100" b="0" i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Recycle en musique </a:t>
                      </a:r>
                      <a:r>
                        <a:rPr lang="fr-FR" sz="11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(période 5)</a:t>
                      </a:r>
                    </a:p>
                  </a:txBody>
                  <a:tcPr>
                    <a:lnT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2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Jeux de rythmes avec percussions instrumentales</a:t>
                      </a:r>
                    </a:p>
                  </a:txBody>
                  <a:tcPr>
                    <a:lnL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2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indent="0" algn="l">
                        <a:spcAft>
                          <a:spcPts val="600"/>
                        </a:spcAft>
                        <a:buFontTx/>
                        <a:buNone/>
                      </a:pPr>
                      <a:endParaRPr lang="fr-FR" sz="1100" b="0" i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2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Tx/>
                        <a:buNone/>
                      </a:pPr>
                      <a:endParaRPr lang="fr-FR" sz="1100" b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2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indent="0" algn="l">
                        <a:spcAft>
                          <a:spcPts val="600"/>
                        </a:spcAft>
                        <a:buFontTx/>
                        <a:buNone/>
                      </a:pPr>
                      <a:endParaRPr lang="fr-FR" sz="1100" i="0" spc="-10" dirty="0">
                        <a:latin typeface="+mj-lt"/>
                        <a:cs typeface="Calibri Light"/>
                      </a:endParaRPr>
                    </a:p>
                  </a:txBody>
                  <a:tcPr>
                    <a:lnL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2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0997201"/>
                  </a:ext>
                </a:extLst>
              </a:tr>
            </a:tbl>
          </a:graphicData>
        </a:graphic>
      </p:graphicFrame>
      <p:graphicFrame>
        <p:nvGraphicFramePr>
          <p:cNvPr id="7" name="Tableau 9">
            <a:extLst>
              <a:ext uri="{FF2B5EF4-FFF2-40B4-BE49-F238E27FC236}">
                <a16:creationId xmlns:a16="http://schemas.microsoft.com/office/drawing/2014/main" id="{D11CF9DF-A4FB-E748-8AE9-0907512BE1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2216461"/>
              </p:ext>
            </p:extLst>
          </p:nvPr>
        </p:nvGraphicFramePr>
        <p:xfrm>
          <a:off x="384945" y="4392395"/>
          <a:ext cx="9921920" cy="271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4384">
                  <a:extLst>
                    <a:ext uri="{9D8B030D-6E8A-4147-A177-3AD203B41FA5}">
                      <a16:colId xmlns:a16="http://schemas.microsoft.com/office/drawing/2014/main" val="910199854"/>
                    </a:ext>
                  </a:extLst>
                </a:gridCol>
                <a:gridCol w="1984384">
                  <a:extLst>
                    <a:ext uri="{9D8B030D-6E8A-4147-A177-3AD203B41FA5}">
                      <a16:colId xmlns:a16="http://schemas.microsoft.com/office/drawing/2014/main" val="2981681790"/>
                    </a:ext>
                  </a:extLst>
                </a:gridCol>
                <a:gridCol w="1984384">
                  <a:extLst>
                    <a:ext uri="{9D8B030D-6E8A-4147-A177-3AD203B41FA5}">
                      <a16:colId xmlns:a16="http://schemas.microsoft.com/office/drawing/2014/main" val="1507770813"/>
                    </a:ext>
                  </a:extLst>
                </a:gridCol>
                <a:gridCol w="828822">
                  <a:extLst>
                    <a:ext uri="{9D8B030D-6E8A-4147-A177-3AD203B41FA5}">
                      <a16:colId xmlns:a16="http://schemas.microsoft.com/office/drawing/2014/main" val="3357656199"/>
                    </a:ext>
                  </a:extLst>
                </a:gridCol>
                <a:gridCol w="1155562">
                  <a:extLst>
                    <a:ext uri="{9D8B030D-6E8A-4147-A177-3AD203B41FA5}">
                      <a16:colId xmlns:a16="http://schemas.microsoft.com/office/drawing/2014/main" val="581291472"/>
                    </a:ext>
                  </a:extLst>
                </a:gridCol>
                <a:gridCol w="1984384">
                  <a:extLst>
                    <a:ext uri="{9D8B030D-6E8A-4147-A177-3AD203B41FA5}">
                      <a16:colId xmlns:a16="http://schemas.microsoft.com/office/drawing/2014/main" val="1684622841"/>
                    </a:ext>
                  </a:extLst>
                </a:gridCol>
              </a:tblGrid>
              <a:tr h="0">
                <a:tc gridSpan="6">
                  <a:txBody>
                    <a:bodyPr/>
                    <a:lstStyle/>
                    <a:p>
                      <a:pPr algn="ctr"/>
                      <a:r>
                        <a:rPr lang="fr-GP" sz="1600" b="0" dirty="0">
                          <a:solidFill>
                            <a:schemeClr val="tx1"/>
                          </a:solidFill>
                          <a:latin typeface="+mj-lt"/>
                        </a:rPr>
                        <a:t>Histoire des arts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GP" sz="12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GP" sz="12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GP" sz="12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GP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GP" sz="12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62872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GP" sz="1100" b="1" dirty="0">
                          <a:solidFill>
                            <a:schemeClr val="bg1"/>
                          </a:solidFill>
                          <a:latin typeface="+mj-lt"/>
                        </a:rPr>
                        <a:t>PÉRIODE 1</a:t>
                      </a:r>
                    </a:p>
                  </a:txBody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GP" sz="1100" b="1" dirty="0">
                          <a:solidFill>
                            <a:schemeClr val="bg1"/>
                          </a:solidFill>
                          <a:latin typeface="+mj-lt"/>
                        </a:rPr>
                        <a:t>PÉRIODE 2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GP" sz="1100" b="1" dirty="0">
                          <a:solidFill>
                            <a:schemeClr val="bg1"/>
                          </a:solidFill>
                          <a:latin typeface="+mj-lt"/>
                        </a:rPr>
                        <a:t>PÉRIODE 3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GP" sz="1100" b="1" dirty="0">
                          <a:solidFill>
                            <a:schemeClr val="bg1"/>
                          </a:solidFill>
                          <a:latin typeface="+mj-lt"/>
                        </a:rPr>
                        <a:t>PÉRIODE 4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GP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GP" sz="1100" b="1" dirty="0">
                          <a:solidFill>
                            <a:schemeClr val="bg1"/>
                          </a:solidFill>
                          <a:latin typeface="+mj-lt"/>
                        </a:rPr>
                        <a:t>PÉRIODE 5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0043538"/>
                  </a:ext>
                </a:extLst>
              </a:tr>
              <a:tr h="0">
                <a:tc gridSpan="4"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dirty="0">
                          <a:solidFill>
                            <a:srgbClr val="A6A6A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Donner un avis argumenté sur ce que représente ou exprime une œuvre d’art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dirty="0">
                          <a:solidFill>
                            <a:srgbClr val="A6A6A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Dégager d’une œuvre d’art, par l’observation ou l’écoute, ses principales caractéristiques techniques et formelles</a:t>
                      </a:r>
                      <a:endParaRPr lang="fr-FR" sz="1100" b="1" dirty="0">
                        <a:solidFill>
                          <a:srgbClr val="A6A6A6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dirty="0">
                          <a:solidFill>
                            <a:srgbClr val="A6A6A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Relier des caractéristiques d’une œuvre d’art à des usages, ainsi qu’au contexte historique et culturel de sa création</a:t>
                      </a: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2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indent="0" algn="l">
                        <a:spcAft>
                          <a:spcPts val="600"/>
                        </a:spcAft>
                        <a:buFontTx/>
                        <a:buNone/>
                      </a:pPr>
                      <a:endParaRPr lang="fr-FR" sz="1200" b="0" i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endParaRPr lang="fr-FR" sz="1200" b="0" i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fr-FR" sz="1200" b="0" kern="1200" dirty="0">
                        <a:solidFill>
                          <a:schemeClr val="tx1"/>
                        </a:solidFill>
                        <a:effectLst/>
                        <a:highlight>
                          <a:srgbClr val="DDEFB8"/>
                        </a:highlight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Supports : fiches Histoire des arts </a:t>
                      </a:r>
                      <a:r>
                        <a:rPr lang="fr-FR" sz="1100" b="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fleximeltresse</a:t>
                      </a:r>
                      <a:endParaRPr lang="fr-FR" sz="1100" b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2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endParaRPr lang="fr-FR" sz="1200" spc="-10" dirty="0">
                        <a:latin typeface="Calibri Light"/>
                        <a:cs typeface="Calibri Light"/>
                      </a:endParaRPr>
                    </a:p>
                  </a:txBody>
                  <a:tcPr>
                    <a:lnL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31240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fr-FR" sz="1100" b="1" i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Patrimoine guadeloupéen</a:t>
                      </a:r>
                    </a:p>
                    <a:p>
                      <a:pPr marL="0" indent="0" algn="l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fr-FR" sz="11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La musique Gwoka</a:t>
                      </a:r>
                    </a:p>
                    <a:p>
                      <a:pPr marL="0" indent="0" algn="l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fr-FR" sz="11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Les contes de Benzo</a:t>
                      </a:r>
                    </a:p>
                    <a:p>
                      <a:pPr marL="0" indent="0" algn="l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fr-FR" sz="11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Les jeux et jouets d’antan</a:t>
                      </a:r>
                    </a:p>
                    <a:p>
                      <a:pPr marL="0" indent="0" algn="l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fr-FR" sz="11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Le carnaval en Guadeloupe</a:t>
                      </a: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rgbClr val="D2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2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2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L’âge industriel dans les arts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La Tour Eiffel</a:t>
                      </a:r>
                      <a:r>
                        <a:rPr lang="fr-FR" sz="11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, G. Eiffel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</a:t>
                      </a:r>
                      <a:r>
                        <a:rPr lang="fr-FR" sz="1100" b="0" i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Opéra Garnier</a:t>
                      </a:r>
                      <a:r>
                        <a:rPr lang="fr-FR" sz="11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, C. Garnier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</a:t>
                      </a:r>
                      <a:r>
                        <a:rPr lang="fr-FR" sz="1100" b="0" i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Les temps modernes</a:t>
                      </a:r>
                      <a:r>
                        <a:rPr lang="fr-FR" sz="11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, C. Chaplin</a:t>
                      </a:r>
                    </a:p>
                  </a:txBody>
                  <a:tcPr>
                    <a:lnL w="28575" cap="flat" cmpd="sng" algn="ctr">
                      <a:solidFill>
                        <a:srgbClr val="D2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2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2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2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600"/>
                        </a:spcAft>
                        <a:buFontTx/>
                        <a:buNone/>
                      </a:pPr>
                      <a:endParaRPr lang="fr-FR" sz="1100" b="0" i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rgbClr val="D2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2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2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2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i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rgbClr val="D2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2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2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2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GP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  <a:buFontTx/>
                        <a:buNone/>
                      </a:pPr>
                      <a:endParaRPr lang="fr-FR" sz="1100" spc="-10" dirty="0">
                        <a:latin typeface="+mj-lt"/>
                        <a:cs typeface="Calibri Light"/>
                      </a:endParaRPr>
                    </a:p>
                  </a:txBody>
                  <a:tcPr>
                    <a:lnL w="28575" cap="flat" cmpd="sng" algn="ctr">
                      <a:solidFill>
                        <a:srgbClr val="D2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D2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2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4695241"/>
                  </a:ext>
                </a:extLst>
              </a:tr>
              <a:tr h="0">
                <a:tc gridSpan="6"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rgbClr val="A6A6A6"/>
                          </a:solidFill>
                          <a:effectLst/>
                          <a:latin typeface="+mj-lt"/>
                        </a:rPr>
                        <a:t>Se repérer dans un musée, un lieu d’art, un site patrimonial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D2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2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spcAft>
                          <a:spcPts val="600"/>
                        </a:spcAft>
                        <a:buFontTx/>
                        <a:buNone/>
                      </a:pPr>
                      <a:endParaRPr lang="fr-FR" sz="1100" b="0" i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rgbClr val="D2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2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2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2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spcAft>
                          <a:spcPts val="600"/>
                        </a:spcAft>
                        <a:buFontTx/>
                        <a:buNone/>
                      </a:pPr>
                      <a:endParaRPr lang="fr-FR" sz="1100" b="0" i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rgbClr val="D2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2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2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2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i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rgbClr val="D2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2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2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2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GP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l">
                        <a:spcAft>
                          <a:spcPts val="600"/>
                        </a:spcAft>
                        <a:buFontTx/>
                        <a:buNone/>
                      </a:pPr>
                      <a:endParaRPr lang="fr-FR" sz="1100" spc="-10" dirty="0">
                        <a:latin typeface="+mj-lt"/>
                        <a:cs typeface="Calibri Light"/>
                      </a:endParaRPr>
                    </a:p>
                  </a:txBody>
                  <a:tcPr>
                    <a:lnL w="28575" cap="flat" cmpd="sng" algn="ctr">
                      <a:solidFill>
                        <a:srgbClr val="D2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D2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2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0609240"/>
                  </a:ext>
                </a:extLst>
              </a:tr>
              <a:tr h="0">
                <a:tc gridSpan="6"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Journées européennes du patrimoine 2022 : Visite du </a:t>
                      </a:r>
                      <a:r>
                        <a:rPr lang="fr-FR" sz="1100" b="0" i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Jardin ExtraBIOrdinaire, Nature Kulture</a:t>
                      </a:r>
                      <a:r>
                        <a:rPr lang="fr-FR" sz="11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, Vieux-Habitants (à confirmer, période 1)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D2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2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spcAft>
                          <a:spcPts val="600"/>
                        </a:spcAft>
                        <a:buFontTx/>
                        <a:buNone/>
                      </a:pPr>
                      <a:endParaRPr lang="fr-FR" sz="1100" b="0" i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rgbClr val="D2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2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2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spcAft>
                          <a:spcPts val="600"/>
                        </a:spcAft>
                        <a:buFontTx/>
                        <a:buNone/>
                      </a:pPr>
                      <a:endParaRPr lang="fr-FR" sz="1100" b="0" i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rgbClr val="D2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2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2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0" i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rgbClr val="D2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2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2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GP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l">
                        <a:spcAft>
                          <a:spcPts val="600"/>
                        </a:spcAft>
                        <a:buFontTx/>
                        <a:buNone/>
                      </a:pPr>
                      <a:endParaRPr lang="fr-FR" sz="1100" spc="-10" dirty="0">
                        <a:latin typeface="+mj-lt"/>
                        <a:cs typeface="Calibri Light"/>
                      </a:endParaRPr>
                    </a:p>
                  </a:txBody>
                  <a:tcPr>
                    <a:lnL w="28575" cap="flat" cmpd="sng" algn="ctr">
                      <a:solidFill>
                        <a:srgbClr val="D2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D2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2966982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BDE97791-A337-034A-AF48-B00836658925}"/>
              </a:ext>
            </a:extLst>
          </p:cNvPr>
          <p:cNvSpPr/>
          <p:nvPr/>
        </p:nvSpPr>
        <p:spPr>
          <a:xfrm>
            <a:off x="0" y="7200193"/>
            <a:ext cx="10691814" cy="359482"/>
          </a:xfrm>
          <a:prstGeom prst="rect">
            <a:avLst/>
          </a:prstGeom>
          <a:solidFill>
            <a:srgbClr val="C3E686"/>
          </a:solidFill>
          <a:ln>
            <a:solidFill>
              <a:srgbClr val="C3E6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19AC5A1-22DA-4149-A278-D14A81307BF2}"/>
              </a:ext>
            </a:extLst>
          </p:cNvPr>
          <p:cNvSpPr txBox="1"/>
          <p:nvPr/>
        </p:nvSpPr>
        <p:spPr>
          <a:xfrm>
            <a:off x="9058032" y="7252976"/>
            <a:ext cx="163378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>
                <a:latin typeface="+mj-lt"/>
              </a:rPr>
              <a:t>m</a:t>
            </a:r>
            <a:r>
              <a:rPr lang="fr-GP" sz="1050" dirty="0">
                <a:latin typeface="+mj-lt"/>
              </a:rPr>
              <a:t>onpetitbazardeprof.com</a:t>
            </a:r>
          </a:p>
        </p:txBody>
      </p:sp>
    </p:spTree>
    <p:extLst>
      <p:ext uri="{BB962C8B-B14F-4D97-AF65-F5344CB8AC3E}">
        <p14:creationId xmlns:p14="http://schemas.microsoft.com/office/powerpoint/2010/main" val="989656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D177D897-DA96-AA46-8824-84BC04A94A3F}"/>
              </a:ext>
            </a:extLst>
          </p:cNvPr>
          <p:cNvSpPr txBox="1"/>
          <p:nvPr/>
        </p:nvSpPr>
        <p:spPr>
          <a:xfrm>
            <a:off x="255040" y="89781"/>
            <a:ext cx="1043677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800" dirty="0">
                <a:latin typeface="Springwood Line DEMO" pitchFamily="2" charset="77"/>
              </a:rPr>
              <a:t>Programmations annuelles                </a:t>
            </a:r>
            <a:r>
              <a:rPr lang="fr-FR" sz="2800" dirty="0">
                <a:latin typeface="KG Second Chances Solid" panose="02000000000000000000" pitchFamily="2" charset="77"/>
              </a:rPr>
              <a:t>EPS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B9D2AE36-7470-EB4C-8031-C5E40ABA58D2}"/>
              </a:ext>
            </a:extLst>
          </p:cNvPr>
          <p:cNvCxnSpPr>
            <a:cxnSpLocks/>
          </p:cNvCxnSpPr>
          <p:nvPr/>
        </p:nvCxnSpPr>
        <p:spPr>
          <a:xfrm rot="5400000">
            <a:off x="5345906" y="-4335851"/>
            <a:ext cx="0" cy="10181731"/>
          </a:xfrm>
          <a:prstGeom prst="line">
            <a:avLst/>
          </a:prstGeom>
          <a:ln w="60325">
            <a:solidFill>
              <a:srgbClr val="C3E6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Tableau 9">
            <a:extLst>
              <a:ext uri="{FF2B5EF4-FFF2-40B4-BE49-F238E27FC236}">
                <a16:creationId xmlns:a16="http://schemas.microsoft.com/office/drawing/2014/main" id="{51B9BE58-3B16-B441-9D38-C2792A251E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4202295"/>
              </p:ext>
            </p:extLst>
          </p:nvPr>
        </p:nvGraphicFramePr>
        <p:xfrm>
          <a:off x="384945" y="897176"/>
          <a:ext cx="9921920" cy="6141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4384">
                  <a:extLst>
                    <a:ext uri="{9D8B030D-6E8A-4147-A177-3AD203B41FA5}">
                      <a16:colId xmlns:a16="http://schemas.microsoft.com/office/drawing/2014/main" val="910199854"/>
                    </a:ext>
                  </a:extLst>
                </a:gridCol>
                <a:gridCol w="1984384">
                  <a:extLst>
                    <a:ext uri="{9D8B030D-6E8A-4147-A177-3AD203B41FA5}">
                      <a16:colId xmlns:a16="http://schemas.microsoft.com/office/drawing/2014/main" val="2981681790"/>
                    </a:ext>
                  </a:extLst>
                </a:gridCol>
                <a:gridCol w="1984384">
                  <a:extLst>
                    <a:ext uri="{9D8B030D-6E8A-4147-A177-3AD203B41FA5}">
                      <a16:colId xmlns:a16="http://schemas.microsoft.com/office/drawing/2014/main" val="1507770813"/>
                    </a:ext>
                  </a:extLst>
                </a:gridCol>
                <a:gridCol w="1984384">
                  <a:extLst>
                    <a:ext uri="{9D8B030D-6E8A-4147-A177-3AD203B41FA5}">
                      <a16:colId xmlns:a16="http://schemas.microsoft.com/office/drawing/2014/main" val="3357656199"/>
                    </a:ext>
                  </a:extLst>
                </a:gridCol>
                <a:gridCol w="1984384">
                  <a:extLst>
                    <a:ext uri="{9D8B030D-6E8A-4147-A177-3AD203B41FA5}">
                      <a16:colId xmlns:a16="http://schemas.microsoft.com/office/drawing/2014/main" val="168462284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GP" sz="1200" b="1" dirty="0">
                          <a:solidFill>
                            <a:schemeClr val="bg1"/>
                          </a:solidFill>
                          <a:latin typeface="+mj-lt"/>
                        </a:rPr>
                        <a:t>PÉRIODE 1</a:t>
                      </a:r>
                    </a:p>
                  </a:txBody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GP" sz="1200" b="1" dirty="0">
                          <a:solidFill>
                            <a:schemeClr val="bg1"/>
                          </a:solidFill>
                          <a:latin typeface="+mj-lt"/>
                        </a:rPr>
                        <a:t>PÉRIODE 2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GP" sz="1200" b="1" dirty="0">
                          <a:solidFill>
                            <a:schemeClr val="bg1"/>
                          </a:solidFill>
                          <a:latin typeface="+mj-lt"/>
                        </a:rPr>
                        <a:t>PÉRIODE 3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GP" sz="1200" b="1" dirty="0">
                          <a:solidFill>
                            <a:schemeClr val="bg1"/>
                          </a:solidFill>
                          <a:latin typeface="+mj-lt"/>
                        </a:rPr>
                        <a:t>PÉRIODE 4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GP" sz="1200" b="1" dirty="0">
                          <a:solidFill>
                            <a:schemeClr val="bg1"/>
                          </a:solidFill>
                          <a:latin typeface="+mj-lt"/>
                        </a:rPr>
                        <a:t>PÉRIODE 5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00435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dirty="0">
                          <a:solidFill>
                            <a:srgbClr val="A6A6A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Conduire et maitriser un affrontement collectif ou interindividuel </a:t>
                      </a:r>
                      <a:endParaRPr lang="fr-FR" sz="1100" b="1" kern="1200" dirty="0">
                        <a:solidFill>
                          <a:srgbClr val="A6A6A6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FR" sz="1100" b="1" i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Thèque</a:t>
                      </a:r>
                    </a:p>
                    <a:p>
                      <a:pPr fontAlgn="base">
                        <a:spcAft>
                          <a:spcPts val="600"/>
                        </a:spcAft>
                      </a:pPr>
                      <a:r>
                        <a:rPr lang="fr-FR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Lancer / recevoir</a:t>
                      </a:r>
                    </a:p>
                    <a:p>
                      <a:pPr fontAlgn="base">
                        <a:spcAft>
                          <a:spcPts val="600"/>
                        </a:spcAft>
                      </a:pPr>
                      <a:r>
                        <a:rPr lang="fr-FR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Courir vite</a:t>
                      </a:r>
                    </a:p>
                    <a:p>
                      <a:pPr fontAlgn="base">
                        <a:spcAft>
                          <a:spcPts val="600"/>
                        </a:spcAft>
                      </a:pPr>
                      <a:r>
                        <a:rPr lang="fr-FR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Observer la position des adversaires et leurs actions</a:t>
                      </a:r>
                    </a:p>
                    <a:p>
                      <a:pPr fontAlgn="base">
                        <a:spcAft>
                          <a:spcPts val="600"/>
                        </a:spcAft>
                      </a:pPr>
                      <a:r>
                        <a:rPr lang="fr-FR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S’organiser en équipe</a:t>
                      </a:r>
                    </a:p>
                    <a:p>
                      <a:pPr marL="0" indent="0" fontAlgn="base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fr-FR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Frapper la balle</a:t>
                      </a:r>
                    </a:p>
                    <a:p>
                      <a:pPr marL="0" indent="0" fontAlgn="base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fr-FR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Découvrir les différents rôles : lanceurs et trimeurs</a:t>
                      </a:r>
                    </a:p>
                    <a:p>
                      <a:pPr marL="0" indent="0" fontAlgn="base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fr-FR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Arbitrer</a:t>
                      </a:r>
                    </a:p>
                  </a:txBody>
                  <a:tcPr>
                    <a:lnR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dirty="0">
                          <a:solidFill>
                            <a:srgbClr val="A6A6A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Conduire et maitriser un affrontement collectif ou interindividuel </a:t>
                      </a:r>
                      <a:endParaRPr lang="fr-FR" sz="1100" b="1" kern="1200" dirty="0">
                        <a:solidFill>
                          <a:srgbClr val="A6A6A6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indent="0" algn="ctr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fr-FR" sz="1100" b="1" i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Basketball</a:t>
                      </a:r>
                    </a:p>
                    <a:p>
                      <a:pPr marL="0" indent="0" algn="l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fr-FR" sz="11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Tirer au panier. Passer</a:t>
                      </a:r>
                    </a:p>
                    <a:p>
                      <a:pPr marL="0" indent="0" algn="l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fr-FR" sz="11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Dribbler, tirer au panier</a:t>
                      </a:r>
                    </a:p>
                    <a:p>
                      <a:pPr marL="0" indent="0" algn="l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fr-FR" sz="11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Passer, défendre</a:t>
                      </a:r>
                    </a:p>
                    <a:p>
                      <a:pPr marL="0" indent="0" algn="l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fr-FR" sz="11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Passer, se démarquer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1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Se reconnaitre attaquant / défenseur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1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Coopérer pour attaquer et défendre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1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Accepter de tenir des rôles simples d’arbitre et d’observateur</a:t>
                      </a:r>
                    </a:p>
                  </a:txBody>
                  <a:tcPr>
                    <a:lnL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GP" sz="1100" b="1" kern="1200" dirty="0">
                          <a:solidFill>
                            <a:srgbClr val="A6A6A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S’</a:t>
                      </a:r>
                      <a:r>
                        <a:rPr lang="fr-FR" sz="1100" b="1" kern="1200" dirty="0">
                          <a:solidFill>
                            <a:srgbClr val="A6A6A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exprimer devant les autres par une prestation artistique et/ou acrobatique </a:t>
                      </a:r>
                    </a:p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Gymnastique rythmique</a:t>
                      </a:r>
                    </a:p>
                    <a:p>
                      <a:pPr marL="0" indent="0" fontAlgn="base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fr-FR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Lancer et rattraper, faire rebondir le ballon longtemps</a:t>
                      </a:r>
                    </a:p>
                    <a:p>
                      <a:pPr fontAlgn="base">
                        <a:spcAft>
                          <a:spcPts val="600"/>
                        </a:spcAft>
                      </a:pPr>
                      <a:r>
                        <a:rPr lang="fr-FR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Faire danser un ruban pendant la durée d’une musique sans faire de nœuds + quelques figures</a:t>
                      </a:r>
                    </a:p>
                    <a:p>
                      <a:pPr fontAlgn="base">
                        <a:spcAft>
                          <a:spcPts val="600"/>
                        </a:spcAft>
                      </a:pPr>
                      <a:r>
                        <a:rPr lang="fr-FR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Faire rouler le cerceau, passer au travers d’un cerceau, savoir faire une rotation </a:t>
                      </a:r>
                    </a:p>
                    <a:p>
                      <a:pPr fontAlgn="base">
                        <a:spcAft>
                          <a:spcPts val="600"/>
                        </a:spcAft>
                      </a:pPr>
                      <a:r>
                        <a:rPr lang="fr-FR" sz="11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Faire des échanges à deux</a:t>
                      </a:r>
                    </a:p>
                  </a:txBody>
                  <a:tcPr>
                    <a:lnL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dirty="0">
                          <a:solidFill>
                            <a:srgbClr val="A6A6A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Conduire et maitriser un affrontement collectif ou interindividuel </a:t>
                      </a:r>
                      <a:endParaRPr lang="fr-FR" sz="1100" b="1" kern="1200" dirty="0">
                        <a:solidFill>
                          <a:srgbClr val="A6A6A6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1" dirty="0">
                          <a:latin typeface="+mj-lt"/>
                        </a:rPr>
                        <a:t>Initiation à quelques sports « insolites »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>
                          <a:latin typeface="+mj-lt"/>
                        </a:rPr>
                        <a:t>- </a:t>
                      </a:r>
                      <a:r>
                        <a:rPr lang="fr-FR" sz="1100" dirty="0" err="1">
                          <a:latin typeface="+mj-lt"/>
                        </a:rPr>
                        <a:t>Kinball</a:t>
                      </a:r>
                      <a:endParaRPr lang="fr-FR" sz="1100" dirty="0">
                        <a:latin typeface="+mj-lt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>
                          <a:latin typeface="+mj-lt"/>
                        </a:rPr>
                        <a:t>- Flag football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>
                          <a:latin typeface="+mj-lt"/>
                        </a:rPr>
                        <a:t>- </a:t>
                      </a:r>
                      <a:r>
                        <a:rPr lang="fr-FR" sz="1100" dirty="0" err="1">
                          <a:latin typeface="+mj-lt"/>
                        </a:rPr>
                        <a:t>Ultimate</a:t>
                      </a:r>
                      <a:endParaRPr lang="fr-FR" sz="1100" dirty="0">
                        <a:latin typeface="+mj-lt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>
                          <a:latin typeface="+mj-lt"/>
                        </a:rPr>
                        <a:t>- </a:t>
                      </a:r>
                      <a:r>
                        <a:rPr lang="fr-FR" sz="1100" dirty="0" err="1">
                          <a:latin typeface="+mj-lt"/>
                        </a:rPr>
                        <a:t>Dodgeball</a:t>
                      </a:r>
                      <a:endParaRPr lang="fr-FR" sz="1100" dirty="0">
                        <a:latin typeface="+mj-lt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>
                          <a:latin typeface="+mj-lt"/>
                        </a:rPr>
                        <a:t>- Tennis de table avec </a:t>
                      </a:r>
                      <a:r>
                        <a:rPr lang="fr-FR" sz="1100" dirty="0" err="1">
                          <a:latin typeface="+mj-lt"/>
                        </a:rPr>
                        <a:t>rollnet</a:t>
                      </a:r>
                      <a:endParaRPr lang="fr-FR" sz="1100" dirty="0"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dirty="0">
                          <a:solidFill>
                            <a:srgbClr val="A6A6A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Adapter ses déplacements à</a:t>
                      </a:r>
                      <a:r>
                        <a:rPr lang="fr-GP" sz="1100" b="1" kern="1200" dirty="0">
                          <a:solidFill>
                            <a:srgbClr val="A6A6A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1" kern="1200" dirty="0">
                          <a:solidFill>
                            <a:srgbClr val="A6A6A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des environnements variés </a:t>
                      </a:r>
                      <a:endParaRPr lang="fr-FR" sz="1100" b="1" kern="1200" dirty="0">
                        <a:solidFill>
                          <a:srgbClr val="A6A6A6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FR" sz="1100" b="1" i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Course d’orientation</a:t>
                      </a: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fr-FR" sz="11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 Se situer, utiliser un plan</a:t>
                      </a: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fr-FR" sz="11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 Évaluer la distance</a:t>
                      </a: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fr-FR" sz="11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 Trouver un itinéraire. Dessiner et tracer un parcours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1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Conduire un déplacement en toute sécurité</a:t>
                      </a:r>
                      <a:endParaRPr lang="fr-FR" sz="1100" dirty="0">
                        <a:effectLst/>
                        <a:latin typeface="+mj-lt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1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Adapter son déplacement aux différents milieux</a:t>
                      </a:r>
                      <a:endParaRPr lang="fr-FR" sz="1100" dirty="0">
                        <a:effectLst/>
                        <a:latin typeface="+mj-lt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1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Gérer son effort pour pouvoir revenir au point de départ</a:t>
                      </a:r>
                      <a:endParaRPr lang="fr-FR" sz="1100" dirty="0">
                        <a:effectLst/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46952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dirty="0">
                          <a:solidFill>
                            <a:srgbClr val="A6A6A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Produire une performance maximale, mesurable à</a:t>
                      </a:r>
                      <a:r>
                        <a:rPr lang="fr-GP" sz="1100" b="1" kern="1200" dirty="0">
                          <a:solidFill>
                            <a:srgbClr val="A6A6A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1" kern="1200" dirty="0">
                          <a:solidFill>
                            <a:srgbClr val="A6A6A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une échéance donnée </a:t>
                      </a:r>
                    </a:p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Course de relais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Courir en équipe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Améliorer le passage du témoin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Courir de plus en plus vite en relais</a:t>
                      </a:r>
                      <a:endParaRPr lang="fr-FR" sz="1100" b="0" i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R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dirty="0">
                          <a:solidFill>
                            <a:srgbClr val="A6A6A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Produire une performance maximale, mesurable à</a:t>
                      </a:r>
                      <a:r>
                        <a:rPr lang="fr-GP" sz="1100" b="1" kern="1200" dirty="0">
                          <a:solidFill>
                            <a:srgbClr val="A6A6A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1" kern="1200" dirty="0">
                          <a:solidFill>
                            <a:srgbClr val="A6A6A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une échéance donnée 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FR" sz="1100" b="1" i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Course en aérobie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Courir en un temps donné la plus grande distance possible ou une distance donnée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Courir une distance donnée dans le moins de temps possible ou en un temps donné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Battre son record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Développer sa condition physique</a:t>
                      </a:r>
                      <a:endParaRPr lang="fr-FR" sz="11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dirty="0">
                          <a:solidFill>
                            <a:srgbClr val="A6A6A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Produire une performance maximale, mesurable à</a:t>
                      </a:r>
                      <a:r>
                        <a:rPr lang="fr-GP" sz="1100" b="1" kern="1200" dirty="0">
                          <a:solidFill>
                            <a:srgbClr val="A6A6A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1" kern="1200" dirty="0">
                          <a:solidFill>
                            <a:srgbClr val="A6A6A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une échéance donnée </a:t>
                      </a:r>
                    </a:p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Lancers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Lancer fort et loin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Lancer loin à bras cassé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Lancer un objet lourd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Lancer en rotation</a:t>
                      </a:r>
                      <a:endParaRPr lang="fr-FR" sz="1100" b="1" kern="1200" dirty="0">
                        <a:solidFill>
                          <a:srgbClr val="A6A6A6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dirty="0">
                        <a:effectLst/>
                        <a:latin typeface="+mj-lt"/>
                      </a:endParaRPr>
                    </a:p>
                  </a:txBody>
                  <a:tcPr>
                    <a:lnL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GP" sz="1100" b="1" kern="1200" dirty="0">
                          <a:solidFill>
                            <a:srgbClr val="A6A6A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S’</a:t>
                      </a:r>
                      <a:r>
                        <a:rPr lang="fr-FR" sz="1100" b="1" kern="1200" dirty="0">
                          <a:solidFill>
                            <a:srgbClr val="A6A6A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exprimer devant les autres par une prestation artistique et/ou acrobatique </a:t>
                      </a:r>
                    </a:p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Cirque (à confirmer)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Lancer et attraper avec précision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Enchainer et diversifier les actions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Se tenir debout sur les engins 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S’équilibrer sur un engin. S’équilibrer en évoluant et se déplaçant sur l’engin</a:t>
                      </a:r>
                      <a:endParaRPr lang="fr-FR" sz="11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dirty="0">
                          <a:solidFill>
                            <a:srgbClr val="A6A6A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Adapter ses déplacements à</a:t>
                      </a:r>
                      <a:r>
                        <a:rPr lang="fr-GP" sz="1100" b="1" kern="1200" dirty="0">
                          <a:solidFill>
                            <a:srgbClr val="A6A6A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1" kern="1200" dirty="0">
                          <a:solidFill>
                            <a:srgbClr val="A6A6A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des environnements variés</a:t>
                      </a:r>
                    </a:p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Voile  ou PMT (à confirmer)</a:t>
                      </a:r>
                      <a:endParaRPr lang="fr-FR" sz="1100" b="1" i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lvl="0" indent="0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fr-FR" sz="11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Adapter ses déplacements à différents environnements, dans des formes d’actions inhabituelles mettant en cause l’équilibre sur des engins instables</a:t>
                      </a:r>
                    </a:p>
                    <a:p>
                      <a:pPr marL="0" lvl="0" indent="0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fr-FR" sz="11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Se déplacer de façon autonome</a:t>
                      </a:r>
                      <a:endParaRPr lang="fr-GP" sz="11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lvl="0">
                        <a:spcAft>
                          <a:spcPts val="600"/>
                        </a:spcAft>
                      </a:pPr>
                      <a:r>
                        <a:rPr lang="fr-FR" sz="11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Gestion du rapport sécurité / prise de risque</a:t>
                      </a:r>
                      <a:endParaRPr lang="fr-GP" sz="11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5382043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BDE97791-A337-034A-AF48-B00836658925}"/>
              </a:ext>
            </a:extLst>
          </p:cNvPr>
          <p:cNvSpPr/>
          <p:nvPr/>
        </p:nvSpPr>
        <p:spPr>
          <a:xfrm>
            <a:off x="0" y="7200193"/>
            <a:ext cx="10691814" cy="359482"/>
          </a:xfrm>
          <a:prstGeom prst="rect">
            <a:avLst/>
          </a:prstGeom>
          <a:solidFill>
            <a:srgbClr val="C3E686"/>
          </a:solidFill>
          <a:ln>
            <a:solidFill>
              <a:srgbClr val="C3E6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83CD410-7640-D64A-B2EC-6A4C2FBB8279}"/>
              </a:ext>
            </a:extLst>
          </p:cNvPr>
          <p:cNvSpPr txBox="1"/>
          <p:nvPr/>
        </p:nvSpPr>
        <p:spPr>
          <a:xfrm>
            <a:off x="9058032" y="7252976"/>
            <a:ext cx="163378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>
                <a:latin typeface="+mj-lt"/>
              </a:rPr>
              <a:t>m</a:t>
            </a:r>
            <a:r>
              <a:rPr lang="fr-GP" sz="1050" dirty="0">
                <a:latin typeface="+mj-lt"/>
              </a:rPr>
              <a:t>onpetitbazardeprof.com</a:t>
            </a:r>
          </a:p>
        </p:txBody>
      </p:sp>
    </p:spTree>
    <p:extLst>
      <p:ext uri="{BB962C8B-B14F-4D97-AF65-F5344CB8AC3E}">
        <p14:creationId xmlns:p14="http://schemas.microsoft.com/office/powerpoint/2010/main" val="1205587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D177D897-DA96-AA46-8824-84BC04A94A3F}"/>
              </a:ext>
            </a:extLst>
          </p:cNvPr>
          <p:cNvSpPr txBox="1"/>
          <p:nvPr/>
        </p:nvSpPr>
        <p:spPr>
          <a:xfrm>
            <a:off x="255040" y="89781"/>
            <a:ext cx="1043677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800" dirty="0">
                <a:latin typeface="Springwood Line DEMO" pitchFamily="2" charset="77"/>
              </a:rPr>
              <a:t>Programmations annuelles                </a:t>
            </a:r>
            <a:r>
              <a:rPr lang="fr-FR" sz="2800" dirty="0">
                <a:latin typeface="KG Second Chances Solid" panose="02000000000000000000" pitchFamily="2" charset="77"/>
              </a:rPr>
              <a:t>EMC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B9D2AE36-7470-EB4C-8031-C5E40ABA58D2}"/>
              </a:ext>
            </a:extLst>
          </p:cNvPr>
          <p:cNvCxnSpPr>
            <a:cxnSpLocks/>
          </p:cNvCxnSpPr>
          <p:nvPr/>
        </p:nvCxnSpPr>
        <p:spPr>
          <a:xfrm rot="5400000">
            <a:off x="5345906" y="-4335851"/>
            <a:ext cx="0" cy="10181731"/>
          </a:xfrm>
          <a:prstGeom prst="line">
            <a:avLst/>
          </a:prstGeom>
          <a:ln w="60325">
            <a:solidFill>
              <a:srgbClr val="C3E6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Tableau 9">
            <a:extLst>
              <a:ext uri="{FF2B5EF4-FFF2-40B4-BE49-F238E27FC236}">
                <a16:creationId xmlns:a16="http://schemas.microsoft.com/office/drawing/2014/main" id="{51B9BE58-3B16-B441-9D38-C2792A251E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9845424"/>
              </p:ext>
            </p:extLst>
          </p:nvPr>
        </p:nvGraphicFramePr>
        <p:xfrm>
          <a:off x="384945" y="851158"/>
          <a:ext cx="9921920" cy="62660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4384">
                  <a:extLst>
                    <a:ext uri="{9D8B030D-6E8A-4147-A177-3AD203B41FA5}">
                      <a16:colId xmlns:a16="http://schemas.microsoft.com/office/drawing/2014/main" val="910199854"/>
                    </a:ext>
                  </a:extLst>
                </a:gridCol>
                <a:gridCol w="1984384">
                  <a:extLst>
                    <a:ext uri="{9D8B030D-6E8A-4147-A177-3AD203B41FA5}">
                      <a16:colId xmlns:a16="http://schemas.microsoft.com/office/drawing/2014/main" val="2981681790"/>
                    </a:ext>
                  </a:extLst>
                </a:gridCol>
                <a:gridCol w="1984384">
                  <a:extLst>
                    <a:ext uri="{9D8B030D-6E8A-4147-A177-3AD203B41FA5}">
                      <a16:colId xmlns:a16="http://schemas.microsoft.com/office/drawing/2014/main" val="1507770813"/>
                    </a:ext>
                  </a:extLst>
                </a:gridCol>
                <a:gridCol w="1984384">
                  <a:extLst>
                    <a:ext uri="{9D8B030D-6E8A-4147-A177-3AD203B41FA5}">
                      <a16:colId xmlns:a16="http://schemas.microsoft.com/office/drawing/2014/main" val="3357656199"/>
                    </a:ext>
                  </a:extLst>
                </a:gridCol>
                <a:gridCol w="1984384">
                  <a:extLst>
                    <a:ext uri="{9D8B030D-6E8A-4147-A177-3AD203B41FA5}">
                      <a16:colId xmlns:a16="http://schemas.microsoft.com/office/drawing/2014/main" val="168462284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GP" sz="1200" b="1" dirty="0">
                          <a:solidFill>
                            <a:schemeClr val="bg1"/>
                          </a:solidFill>
                          <a:latin typeface="+mj-lt"/>
                        </a:rPr>
                        <a:t>PÉRIODE 1</a:t>
                      </a:r>
                    </a:p>
                  </a:txBody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GP" sz="1200" b="1" dirty="0">
                          <a:solidFill>
                            <a:schemeClr val="bg1"/>
                          </a:solidFill>
                          <a:latin typeface="+mj-lt"/>
                        </a:rPr>
                        <a:t>PÉRIODE 2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GP" sz="1200" b="1" dirty="0">
                          <a:solidFill>
                            <a:schemeClr val="bg1"/>
                          </a:solidFill>
                          <a:latin typeface="+mj-lt"/>
                        </a:rPr>
                        <a:t>PÉRIODE 3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GP" sz="1200" b="1" dirty="0">
                          <a:solidFill>
                            <a:schemeClr val="bg1"/>
                          </a:solidFill>
                          <a:latin typeface="+mj-lt"/>
                        </a:rPr>
                        <a:t>PÉRIODE 4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GP" sz="1200" b="1" dirty="0">
                          <a:solidFill>
                            <a:schemeClr val="bg1"/>
                          </a:solidFill>
                          <a:latin typeface="+mj-lt"/>
                        </a:rPr>
                        <a:t>PÉRIODE 5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mpd="sng">
                      <a:noFill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0043538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dirty="0">
                          <a:solidFill>
                            <a:srgbClr val="A6A6A6"/>
                          </a:solidFill>
                          <a:effectLst/>
                          <a:latin typeface="+mj-lt"/>
                        </a:rPr>
                        <a:t>RESPECTER AUTRUI : </a:t>
                      </a:r>
                      <a:r>
                        <a:rPr lang="fr-FR" sz="1100" b="1" i="0" kern="1200" dirty="0">
                          <a:solidFill>
                            <a:srgbClr val="A6A6A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Le respect d’autrui ; Identifier et exprimer les émotions et les sentiments </a:t>
                      </a:r>
                      <a:endParaRPr lang="fr-FR" sz="1100" b="1" i="0" dirty="0">
                        <a:solidFill>
                          <a:srgbClr val="A6A6A6"/>
                        </a:solidFill>
                        <a:latin typeface="+mj-lt"/>
                      </a:endParaRPr>
                    </a:p>
                  </a:txBody>
                  <a:tcPr>
                    <a:lnB w="28575" cap="flat" cmpd="sng" algn="ctr">
                      <a:solidFill>
                        <a:srgbClr val="D2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fr-FR" sz="1200" b="0" i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indent="0" algn="l">
                        <a:spcAft>
                          <a:spcPts val="600"/>
                        </a:spcAft>
                        <a:buFontTx/>
                        <a:buNone/>
                      </a:pPr>
                      <a:endParaRPr lang="fr-FR" sz="1100" b="0" i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R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Tx/>
                        <a:buNone/>
                      </a:pPr>
                      <a:endParaRPr lang="fr-FR" sz="1100" b="0" kern="1200" dirty="0">
                        <a:solidFill>
                          <a:schemeClr val="tx1"/>
                        </a:solidFill>
                        <a:effectLst/>
                        <a:highlight>
                          <a:srgbClr val="DDEFB8"/>
                        </a:highlight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R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indent="0" algn="l">
                        <a:spcAft>
                          <a:spcPts val="600"/>
                        </a:spcAft>
                        <a:buFontTx/>
                        <a:buNone/>
                      </a:pPr>
                      <a:endParaRPr lang="fr-FR" sz="1100" spc="-10" dirty="0">
                        <a:latin typeface="Calibri Light"/>
                        <a:cs typeface="Calibri Light"/>
                      </a:endParaRPr>
                    </a:p>
                  </a:txBody>
                  <a:tcPr>
                    <a:lnL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85970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fr-FR" sz="1100" b="1" i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Les émotions</a:t>
                      </a:r>
                    </a:p>
                    <a:p>
                      <a:pPr marL="0" indent="0" algn="l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fr-FR" sz="11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 Partager et réguler des émotions, des sentiments dans des situations d’enseignement</a:t>
                      </a:r>
                    </a:p>
                    <a:p>
                      <a:pPr marL="0" indent="0" algn="l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fr-FR" sz="11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 Mobiliser le vocabulaire adapté à leur expression</a:t>
                      </a:r>
                    </a:p>
                  </a:txBody>
                  <a:tcPr>
                    <a:lnR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2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FR" sz="1100" b="1" i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Le harcèlement scolaire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Se représenter le schéma répétitif d’une situation de harcèlement</a:t>
                      </a:r>
                    </a:p>
                    <a:p>
                      <a:pPr marL="0" indent="0" algn="l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fr-FR" sz="11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Se représenter le caractère grave d’une situation de cyberharcèlement</a:t>
                      </a:r>
                    </a:p>
                    <a:p>
                      <a:pPr marL="0" indent="0" algn="l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fr-FR" sz="11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Trouver des solutions face au cyberharcèlement</a:t>
                      </a:r>
                    </a:p>
                  </a:txBody>
                  <a:tcPr>
                    <a:lnL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2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1100" b="1" i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Le handicap 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Comprendre la notion de handicap et les difficultés rencontrées par les personnes handicapées </a:t>
                      </a:r>
                      <a:endParaRPr lang="fr-FR" sz="1100" b="0" dirty="0">
                        <a:latin typeface="+mj-lt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Connaitre des aménagements propres à compenser les handicaps et proposer des accompagnements humains </a:t>
                      </a:r>
                      <a:endParaRPr lang="fr-FR" sz="1100" b="0" i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2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fr-FR" sz="1100" b="1" i="1" kern="1200" spc="-1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Calibri Light"/>
                        </a:rPr>
                        <a:t>Les stéréotypes </a:t>
                      </a:r>
                    </a:p>
                    <a:p>
                      <a:pPr marL="0" indent="0" algn="l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fr-FR" sz="1100" kern="1200" spc="-1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Calibri Light"/>
                        </a:rPr>
                        <a:t>- Repérer certains stéréotypes de la vie quotidienne</a:t>
                      </a:r>
                    </a:p>
                    <a:p>
                      <a:pPr marL="0" indent="0" algn="l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fr-FR" sz="1100" kern="1200" spc="-1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Calibri Light"/>
                        </a:rPr>
                        <a:t>- Respecter les autres dans leur diversité</a:t>
                      </a:r>
                    </a:p>
                  </a:txBody>
                  <a:tcPr>
                    <a:lnL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2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fr-FR" sz="1100" spc="0" dirty="0">
                        <a:latin typeface="Calibri Light"/>
                        <a:cs typeface="Calibri Light"/>
                      </a:endParaRPr>
                    </a:p>
                  </a:txBody>
                  <a:tcPr>
                    <a:lnL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D2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DnDiag">
                      <a:fgClr>
                        <a:srgbClr val="A6A6A6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4024695241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dirty="0">
                          <a:solidFill>
                            <a:srgbClr val="A6A6A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ACQUÉRIR ET PARTAGER LES VALEURS DE LA RÉPUBLIQUE : </a:t>
                      </a:r>
                      <a:r>
                        <a:rPr lang="fr-FR" sz="1100" b="1" i="0" kern="1200" dirty="0">
                          <a:solidFill>
                            <a:srgbClr val="A6A6A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Comprendre que la vie collective implique le respect de règles ; Connaitre les valeurs, principes et symboles de la République française, de l’Union européenne et des sociétés démocratiques ; Identifier et connaitre les cadres d’une société́ démocratique </a:t>
                      </a:r>
                      <a:endParaRPr lang="fr-FR" sz="1100" b="1" i="0" dirty="0">
                        <a:solidFill>
                          <a:srgbClr val="A6A6A6"/>
                        </a:solidFill>
                        <a:latin typeface="+mj-lt"/>
                      </a:endParaRPr>
                    </a:p>
                  </a:txBody>
                  <a:tcPr>
                    <a:lnT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fr-FR" sz="1200" b="0" i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indent="0" algn="l">
                        <a:spcAft>
                          <a:spcPts val="600"/>
                        </a:spcAft>
                        <a:buFontTx/>
                        <a:buNone/>
                      </a:pPr>
                      <a:endParaRPr lang="fr-FR" sz="1100" b="0" i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R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Tx/>
                        <a:buNone/>
                      </a:pPr>
                      <a:endParaRPr lang="fr-FR" sz="1100" b="0" kern="1200" dirty="0">
                        <a:solidFill>
                          <a:schemeClr val="tx1"/>
                        </a:solidFill>
                        <a:effectLst/>
                        <a:highlight>
                          <a:srgbClr val="DDEFB8"/>
                        </a:highlight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R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indent="0" algn="l">
                        <a:spcAft>
                          <a:spcPts val="600"/>
                        </a:spcAft>
                        <a:buFontTx/>
                        <a:buNone/>
                      </a:pPr>
                      <a:endParaRPr lang="fr-FR" sz="1100" spc="-10" dirty="0">
                        <a:latin typeface="Calibri Light"/>
                        <a:cs typeface="Calibri Light"/>
                      </a:endParaRPr>
                    </a:p>
                  </a:txBody>
                  <a:tcPr>
                    <a:lnL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97327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2700" marR="15875" algn="ctr">
                        <a:lnSpc>
                          <a:spcPct val="101699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  <a:tabLst>
                          <a:tab pos="93980" algn="l"/>
                        </a:tabLst>
                      </a:pPr>
                      <a:r>
                        <a:rPr lang="fr-FR" sz="1100" b="1" i="1" spc="-10" dirty="0">
                          <a:latin typeface="+mj-lt"/>
                          <a:cs typeface="Calibri Light"/>
                        </a:rPr>
                        <a:t> Les règles, droits et devoirs</a:t>
                      </a:r>
                    </a:p>
                    <a:p>
                      <a:pPr marL="12700" marR="15875" indent="0">
                        <a:lnSpc>
                          <a:spcPct val="1016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>
                          <a:tab pos="93980" algn="l"/>
                        </a:tabLst>
                      </a:pPr>
                      <a:r>
                        <a:rPr lang="fr-FR" sz="1100" spc="-10" dirty="0">
                          <a:latin typeface="+mj-lt"/>
                          <a:cs typeface="Calibri Light"/>
                        </a:rPr>
                        <a:t>- Comprendre </a:t>
                      </a:r>
                      <a:r>
                        <a:rPr lang="fr-FR" sz="1100" spc="-5" dirty="0">
                          <a:latin typeface="+mj-lt"/>
                          <a:cs typeface="Calibri Light"/>
                        </a:rPr>
                        <a:t>les notions </a:t>
                      </a:r>
                      <a:r>
                        <a:rPr lang="fr-FR" sz="1100" dirty="0">
                          <a:latin typeface="+mj-lt"/>
                          <a:cs typeface="Calibri Light"/>
                        </a:rPr>
                        <a:t>de </a:t>
                      </a:r>
                      <a:r>
                        <a:rPr lang="fr-FR" sz="1100" spc="5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lang="fr-FR" sz="1100" spc="-5" dirty="0">
                          <a:latin typeface="+mj-lt"/>
                          <a:cs typeface="Calibri Light"/>
                        </a:rPr>
                        <a:t>droits, </a:t>
                      </a:r>
                      <a:r>
                        <a:rPr lang="fr-FR" sz="1100" dirty="0">
                          <a:latin typeface="+mj-lt"/>
                          <a:cs typeface="Calibri Light"/>
                        </a:rPr>
                        <a:t>de </a:t>
                      </a:r>
                      <a:r>
                        <a:rPr lang="fr-FR" sz="1100" spc="-10" dirty="0">
                          <a:latin typeface="+mj-lt"/>
                          <a:cs typeface="Calibri Light"/>
                        </a:rPr>
                        <a:t>devoirs et </a:t>
                      </a:r>
                      <a:r>
                        <a:rPr lang="fr-FR" sz="1100" dirty="0">
                          <a:latin typeface="+mj-lt"/>
                          <a:cs typeface="Calibri Light"/>
                        </a:rPr>
                        <a:t>de </a:t>
                      </a:r>
                      <a:r>
                        <a:rPr lang="fr-FR" sz="1100" spc="-10" dirty="0">
                          <a:latin typeface="+mj-lt"/>
                          <a:cs typeface="Calibri Light"/>
                        </a:rPr>
                        <a:t>règles, </a:t>
                      </a:r>
                      <a:r>
                        <a:rPr lang="fr-FR" sz="1100" spc="-260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lang="fr-FR" sz="1100" spc="-5" dirty="0">
                          <a:latin typeface="+mj-lt"/>
                          <a:cs typeface="Calibri Light"/>
                        </a:rPr>
                        <a:t>pour les appliquer </a:t>
                      </a:r>
                      <a:r>
                        <a:rPr lang="fr-FR" sz="1100" spc="-10" dirty="0">
                          <a:latin typeface="+mj-lt"/>
                          <a:cs typeface="Calibri Light"/>
                        </a:rPr>
                        <a:t>et</a:t>
                      </a:r>
                      <a:r>
                        <a:rPr lang="fr-FR" sz="1100" spc="5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lang="fr-FR" sz="1100" spc="-5" dirty="0">
                          <a:latin typeface="+mj-lt"/>
                          <a:cs typeface="Calibri Light"/>
                        </a:rPr>
                        <a:t>les </a:t>
                      </a:r>
                      <a:r>
                        <a:rPr lang="fr-FR" sz="1100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lang="fr-FR" sz="1100" spc="-10" dirty="0">
                          <a:latin typeface="+mj-lt"/>
                          <a:cs typeface="Calibri Light"/>
                        </a:rPr>
                        <a:t>accepter</a:t>
                      </a:r>
                      <a:r>
                        <a:rPr lang="fr-FR" sz="1100" spc="-5" dirty="0">
                          <a:latin typeface="+mj-lt"/>
                          <a:cs typeface="Calibri Light"/>
                        </a:rPr>
                        <a:t> dans</a:t>
                      </a:r>
                      <a:r>
                        <a:rPr lang="fr-FR" sz="1100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lang="fr-FR" sz="1100" spc="-5" dirty="0">
                          <a:latin typeface="+mj-lt"/>
                          <a:cs typeface="Calibri Light"/>
                        </a:rPr>
                        <a:t>la classe</a:t>
                      </a:r>
                      <a:r>
                        <a:rPr lang="fr-FR" sz="1100" spc="0" dirty="0">
                          <a:latin typeface="+mj-lt"/>
                          <a:cs typeface="Calibri Light"/>
                        </a:rPr>
                        <a:t>. </a:t>
                      </a:r>
                    </a:p>
                    <a:p>
                      <a:pPr marL="12700" marR="15875" indent="0">
                        <a:lnSpc>
                          <a:spcPct val="1016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tabLst>
                          <a:tab pos="93980" algn="l"/>
                        </a:tabLst>
                      </a:pPr>
                      <a:r>
                        <a:rPr lang="fr-FR" sz="1100" spc="0" dirty="0">
                          <a:latin typeface="+mj-lt"/>
                          <a:cs typeface="Calibri Light"/>
                        </a:rPr>
                        <a:t>- </a:t>
                      </a:r>
                      <a:r>
                        <a:rPr lang="fr-FR" sz="1100" spc="-10" dirty="0">
                          <a:latin typeface="+mj-lt"/>
                          <a:cs typeface="Calibri Light"/>
                        </a:rPr>
                        <a:t>Aborder</a:t>
                      </a:r>
                      <a:r>
                        <a:rPr lang="fr-FR" sz="1100" spc="-5" dirty="0">
                          <a:latin typeface="+mj-lt"/>
                          <a:cs typeface="Calibri Light"/>
                        </a:rPr>
                        <a:t> les </a:t>
                      </a:r>
                      <a:r>
                        <a:rPr lang="fr-FR" sz="1100" spc="-10" dirty="0">
                          <a:latin typeface="+mj-lt"/>
                          <a:cs typeface="Calibri Light"/>
                        </a:rPr>
                        <a:t>droits</a:t>
                      </a:r>
                      <a:r>
                        <a:rPr lang="fr-FR" sz="1100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lang="fr-FR" sz="1100" spc="-10" dirty="0">
                          <a:latin typeface="+mj-lt"/>
                          <a:cs typeface="Calibri Light"/>
                        </a:rPr>
                        <a:t>et</a:t>
                      </a:r>
                      <a:r>
                        <a:rPr lang="fr-FR" sz="1100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lang="fr-FR" sz="1100" spc="-5" dirty="0">
                          <a:latin typeface="+mj-lt"/>
                          <a:cs typeface="Calibri Light"/>
                        </a:rPr>
                        <a:t>les</a:t>
                      </a:r>
                      <a:r>
                        <a:rPr lang="fr-FR" sz="1100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lang="fr-FR" sz="1100" spc="-10" dirty="0">
                          <a:latin typeface="+mj-lt"/>
                          <a:cs typeface="Calibri Light"/>
                        </a:rPr>
                        <a:t>devoirs</a:t>
                      </a:r>
                      <a:r>
                        <a:rPr lang="fr-FR" sz="1100" spc="-15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lang="fr-FR" sz="1100" dirty="0">
                          <a:latin typeface="+mj-lt"/>
                          <a:cs typeface="Calibri Light"/>
                        </a:rPr>
                        <a:t>:</a:t>
                      </a:r>
                      <a:r>
                        <a:rPr lang="fr-FR" sz="1100" spc="-15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lang="fr-FR" sz="1100" dirty="0">
                          <a:latin typeface="+mj-lt"/>
                          <a:cs typeface="Calibri Light"/>
                        </a:rPr>
                        <a:t>de</a:t>
                      </a:r>
                      <a:r>
                        <a:rPr lang="fr-FR" sz="1100" spc="-15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lang="fr-FR" sz="1100" spc="-20" dirty="0">
                          <a:latin typeface="+mj-lt"/>
                          <a:cs typeface="Calibri Light"/>
                        </a:rPr>
                        <a:t>l’enfant, </a:t>
                      </a:r>
                      <a:r>
                        <a:rPr lang="fr-FR" sz="1100" dirty="0">
                          <a:latin typeface="+mj-lt"/>
                          <a:cs typeface="Calibri Light"/>
                        </a:rPr>
                        <a:t>de</a:t>
                      </a:r>
                      <a:r>
                        <a:rPr lang="fr-FR" sz="1100" spc="-15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lang="fr-FR" sz="1100" spc="-10" dirty="0">
                          <a:latin typeface="+mj-lt"/>
                          <a:cs typeface="Calibri Light"/>
                        </a:rPr>
                        <a:t>l’élève</a:t>
                      </a:r>
                      <a:endParaRPr lang="fr-FR" sz="1100" dirty="0">
                        <a:latin typeface="+mj-lt"/>
                        <a:cs typeface="Calibri Light"/>
                      </a:endParaRPr>
                    </a:p>
                  </a:txBody>
                  <a:tcPr>
                    <a:lnR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0" marR="133350" algn="ctr">
                        <a:lnSpc>
                          <a:spcPct val="101699"/>
                        </a:lnSpc>
                        <a:spcBef>
                          <a:spcPts val="555"/>
                        </a:spcBef>
                        <a:buNone/>
                        <a:tabLst>
                          <a:tab pos="93980" algn="l"/>
                        </a:tabLst>
                      </a:pPr>
                      <a:r>
                        <a:rPr lang="fr-FR" sz="1100" b="1" i="1" spc="-10" dirty="0">
                          <a:latin typeface="+mj-lt"/>
                          <a:cs typeface="Calibri Light"/>
                        </a:rPr>
                        <a:t>La laïcité</a:t>
                      </a:r>
                    </a:p>
                    <a:p>
                      <a:pPr marL="12700" marR="133350" indent="0" algn="l">
                        <a:lnSpc>
                          <a:spcPct val="101699"/>
                        </a:lnSpc>
                        <a:spcBef>
                          <a:spcPts val="555"/>
                        </a:spcBef>
                        <a:buFontTx/>
                        <a:buNone/>
                        <a:tabLst>
                          <a:tab pos="93980" algn="l"/>
                        </a:tabLst>
                      </a:pPr>
                      <a:r>
                        <a:rPr lang="fr-FR" sz="1100" b="0" i="0" spc="-10" dirty="0">
                          <a:latin typeface="+mj-lt"/>
                          <a:cs typeface="Calibri Light"/>
                        </a:rPr>
                        <a:t>- Comprendre que la laïcité accorde à chacun un droit égal à exercer librement son jugement (Charte de la laïcité à l’école)</a:t>
                      </a:r>
                    </a:p>
                  </a:txBody>
                  <a:tcPr>
                    <a:lnL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FR" sz="1100" b="1" i="1" spc="20" dirty="0">
                          <a:latin typeface="+mj-lt"/>
                          <a:cs typeface="Calibri Light"/>
                        </a:rPr>
                        <a:t>La</a:t>
                      </a:r>
                      <a:r>
                        <a:rPr lang="fr-FR" sz="1100" b="1" i="1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lang="fr-FR" sz="1100" b="1" i="1" spc="10" dirty="0">
                          <a:latin typeface="+mj-lt"/>
                          <a:cs typeface="Calibri Light"/>
                        </a:rPr>
                        <a:t>liberté</a:t>
                      </a:r>
                      <a:r>
                        <a:rPr lang="fr-FR" sz="1100" b="1" i="1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lang="fr-FR" sz="1100" b="1" i="1" spc="5" dirty="0">
                          <a:latin typeface="+mj-lt"/>
                          <a:cs typeface="Calibri Light"/>
                        </a:rPr>
                        <a:t>d’expression</a:t>
                      </a:r>
                      <a:endParaRPr lang="fr-FR" sz="1100" b="1" dirty="0">
                        <a:latin typeface="+mj-lt"/>
                        <a:cs typeface="Calibri Light"/>
                      </a:endParaRPr>
                    </a:p>
                    <a:p>
                      <a:pPr marL="12700" marR="5080" indent="-6731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har char="-"/>
                        <a:tabLst>
                          <a:tab pos="93980" algn="l"/>
                        </a:tabLst>
                      </a:pPr>
                      <a:r>
                        <a:rPr lang="fr-FR" sz="1100" spc="-10" dirty="0">
                          <a:latin typeface="+mj-lt"/>
                          <a:cs typeface="Calibri Light"/>
                        </a:rPr>
                        <a:t>Savoir respecter </a:t>
                      </a:r>
                      <a:r>
                        <a:rPr lang="fr-FR" sz="1100" spc="-5" dirty="0">
                          <a:latin typeface="+mj-lt"/>
                          <a:cs typeface="Calibri Light"/>
                        </a:rPr>
                        <a:t>le</a:t>
                      </a:r>
                      <a:r>
                        <a:rPr lang="fr-FR" sz="1100" spc="-10" dirty="0">
                          <a:latin typeface="+mj-lt"/>
                          <a:cs typeface="Calibri Light"/>
                        </a:rPr>
                        <a:t> droit</a:t>
                      </a:r>
                      <a:r>
                        <a:rPr lang="fr-FR" sz="1100" spc="-5" dirty="0">
                          <a:latin typeface="+mj-lt"/>
                          <a:cs typeface="Calibri Light"/>
                        </a:rPr>
                        <a:t> des </a:t>
                      </a:r>
                      <a:r>
                        <a:rPr lang="fr-FR" sz="1100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lang="fr-FR" sz="1100" spc="-5" dirty="0">
                          <a:latin typeface="+mj-lt"/>
                          <a:cs typeface="Calibri Light"/>
                        </a:rPr>
                        <a:t>autres</a:t>
                      </a:r>
                      <a:r>
                        <a:rPr lang="fr-FR" sz="1100" spc="-15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lang="fr-FR" sz="1100" dirty="0">
                          <a:latin typeface="+mj-lt"/>
                          <a:cs typeface="Calibri Light"/>
                        </a:rPr>
                        <a:t>à</a:t>
                      </a:r>
                      <a:r>
                        <a:rPr lang="fr-FR" sz="1100" spc="-10" dirty="0">
                          <a:latin typeface="+mj-lt"/>
                          <a:cs typeface="Calibri Light"/>
                        </a:rPr>
                        <a:t> exprimer </a:t>
                      </a:r>
                      <a:r>
                        <a:rPr lang="fr-FR" sz="1100" spc="-5" dirty="0">
                          <a:latin typeface="+mj-lt"/>
                          <a:cs typeface="Calibri Light"/>
                        </a:rPr>
                        <a:t>leur</a:t>
                      </a:r>
                      <a:r>
                        <a:rPr lang="fr-FR" sz="1100" spc="-10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lang="fr-FR" sz="1100" spc="-5" dirty="0">
                          <a:latin typeface="+mj-lt"/>
                          <a:cs typeface="Calibri Light"/>
                        </a:rPr>
                        <a:t>opinion</a:t>
                      </a:r>
                      <a:endParaRPr lang="fr-FR" sz="1100" spc="0" dirty="0">
                        <a:latin typeface="+mj-lt"/>
                        <a:cs typeface="Calibri Light"/>
                      </a:endParaRPr>
                    </a:p>
                    <a:p>
                      <a:pPr marL="12700" marR="5080" indent="-6731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har char="-"/>
                        <a:tabLst>
                          <a:tab pos="93980" algn="l"/>
                        </a:tabLst>
                      </a:pPr>
                      <a:r>
                        <a:rPr lang="fr-FR" sz="1100" spc="-5" dirty="0">
                          <a:latin typeface="+mj-lt"/>
                          <a:cs typeface="Calibri Light"/>
                        </a:rPr>
                        <a:t>Définir</a:t>
                      </a:r>
                      <a:r>
                        <a:rPr lang="fr-FR" sz="1100" spc="-20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lang="fr-FR" sz="1100" spc="-5" dirty="0">
                          <a:latin typeface="+mj-lt"/>
                          <a:cs typeface="Calibri Light"/>
                        </a:rPr>
                        <a:t>la</a:t>
                      </a:r>
                      <a:r>
                        <a:rPr lang="fr-FR" sz="1100" spc="-15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lang="fr-FR" sz="1100" spc="-5" dirty="0">
                          <a:latin typeface="+mj-lt"/>
                          <a:cs typeface="Calibri Light"/>
                        </a:rPr>
                        <a:t>liberté</a:t>
                      </a:r>
                      <a:r>
                        <a:rPr lang="fr-FR" sz="1100" spc="-20" dirty="0">
                          <a:latin typeface="+mj-lt"/>
                          <a:cs typeface="Calibri Light"/>
                        </a:rPr>
                        <a:t> </a:t>
                      </a:r>
                      <a:r>
                        <a:rPr lang="fr-FR" sz="1100" spc="-5" dirty="0">
                          <a:latin typeface="+mj-lt"/>
                          <a:cs typeface="Calibri Light"/>
                        </a:rPr>
                        <a:t>individuelle</a:t>
                      </a:r>
                      <a:endParaRPr lang="fr-FR" sz="1100" dirty="0">
                        <a:latin typeface="+mj-lt"/>
                        <a:cs typeface="Calibri Light"/>
                      </a:endParaRPr>
                    </a:p>
                    <a:p>
                      <a:pPr marL="0" indent="0" algn="ctr">
                        <a:spcAft>
                          <a:spcPts val="600"/>
                        </a:spcAft>
                        <a:buFontTx/>
                        <a:buNone/>
                      </a:pPr>
                      <a:endParaRPr lang="fr-FR" sz="1100" b="0" i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600"/>
                        </a:spcAft>
                        <a:buFontTx/>
                        <a:buNone/>
                      </a:pPr>
                      <a:endParaRPr lang="fr-FR" sz="1100" b="0" i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DnDiag">
                      <a:fgClr>
                        <a:srgbClr val="A6A6A6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fr-FR" sz="1100" b="1" i="1" spc="-10" dirty="0">
                          <a:latin typeface="+mj-lt"/>
                          <a:cs typeface="Calibri Light"/>
                        </a:rPr>
                        <a:t>Les valeurs de la République</a:t>
                      </a:r>
                    </a:p>
                    <a:p>
                      <a:pPr marL="0" indent="0" algn="l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fr-FR" sz="1100" spc="-10" dirty="0">
                          <a:latin typeface="+mj-lt"/>
                          <a:cs typeface="Calibri Light"/>
                        </a:rPr>
                        <a:t>- Comprendre le sens des symboles de la République</a:t>
                      </a:r>
                    </a:p>
                    <a:p>
                      <a:pPr marL="0" indent="0" algn="l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fr-FR" sz="1100" spc="-10" dirty="0">
                          <a:latin typeface="+mj-lt"/>
                          <a:cs typeface="Calibri Light"/>
                        </a:rPr>
                        <a:t>- Comprendre les principes et valeurs de la République</a:t>
                      </a:r>
                    </a:p>
                    <a:p>
                      <a:pPr marL="0" indent="0" algn="l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fr-FR" sz="1100" spc="-10" dirty="0">
                          <a:latin typeface="+mj-lt"/>
                          <a:cs typeface="Calibri Light"/>
                        </a:rPr>
                        <a:t>- Définir l’égalité en droit, la fraternité et la solidarité</a:t>
                      </a:r>
                    </a:p>
                  </a:txBody>
                  <a:tcPr>
                    <a:lnL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5382043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dirty="0">
                          <a:solidFill>
                            <a:srgbClr val="A6A6A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CONSTRUIRE UNE CULTURE CIVIQUE : </a:t>
                      </a:r>
                      <a:r>
                        <a:rPr lang="fr-FR" sz="1100" b="1" i="0" kern="1200" dirty="0">
                          <a:solidFill>
                            <a:srgbClr val="A6A6A6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Comprendre et expérimenter l’engagement dans la classe, dans l’école et dans l’établissement ; Comprendre le sens de l’intérêt général ; Exercer son jugement, construire l’esprit critique </a:t>
                      </a:r>
                      <a:endParaRPr lang="fr-FR" sz="1100" b="1" i="0" dirty="0">
                        <a:solidFill>
                          <a:srgbClr val="A6A6A6"/>
                        </a:solidFill>
                        <a:latin typeface="+mj-lt"/>
                      </a:endParaRPr>
                    </a:p>
                  </a:txBody>
                  <a:tcPr>
                    <a:lnT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fr-FR" sz="1200" b="0" i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spcAft>
                          <a:spcPts val="600"/>
                        </a:spcAft>
                        <a:buFontTx/>
                        <a:buNone/>
                      </a:pPr>
                      <a:endParaRPr lang="fr-FR" sz="1100" b="0" i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R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Tx/>
                        <a:buNone/>
                      </a:pPr>
                      <a:endParaRPr lang="fr-FR" sz="1200" b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R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indent="0" algn="l">
                        <a:spcAft>
                          <a:spcPts val="600"/>
                        </a:spcAft>
                        <a:buFontTx/>
                        <a:buNone/>
                      </a:pPr>
                      <a:endParaRPr lang="fr-FR" sz="1200" spc="-10" dirty="0">
                        <a:latin typeface="Calibri Light"/>
                        <a:cs typeface="Calibri Light"/>
                      </a:endParaRPr>
                    </a:p>
                  </a:txBody>
                  <a:tcPr>
                    <a:lnL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30438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fr-FR" sz="1100" b="1" i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Le conseil d’élèves</a:t>
                      </a:r>
                    </a:p>
                    <a:p>
                      <a:pPr marL="0" indent="0" algn="l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fr-FR" sz="11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 Pouvoir expliquer ses choix et ses actes</a:t>
                      </a:r>
                    </a:p>
                    <a:p>
                      <a:pPr marL="0" indent="0" algn="l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fr-FR" sz="11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 Savoir participer et prendre sa place dans le groupe</a:t>
                      </a:r>
                    </a:p>
                    <a:p>
                      <a:pPr marL="0" indent="0" algn="l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fr-FR" sz="11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 Prendre part à une discussion</a:t>
                      </a:r>
                    </a:p>
                    <a:p>
                      <a:pPr marL="0" indent="0" algn="l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fr-FR" sz="1100" b="0" i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 Développer le discernement éthique</a:t>
                      </a:r>
                    </a:p>
                  </a:txBody>
                  <a:tcPr>
                    <a:lnR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fr-FR" sz="1100" b="1" i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L’éducation au développement durable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Comprendre la notion de bien commun dans l’environnement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Distinguer son intérêt personnel de l’intérêt collectif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Exercer sa capacité à choisir de manière responsable</a:t>
                      </a:r>
                    </a:p>
                  </a:txBody>
                  <a:tcPr>
                    <a:lnL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fr-FR" sz="1100" b="1" i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L’engagement moral</a:t>
                      </a:r>
                    </a:p>
                    <a:p>
                      <a:pPr marL="0" indent="0" algn="l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fr-FR" sz="11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Découvrir la notion d’engagement (promesse et loyauté)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S'engager dans la réalisation d'un projet collectif de classe, d’école</a:t>
                      </a:r>
                      <a:endParaRPr lang="fr-FR" sz="1100" b="0" dirty="0">
                        <a:effectLst/>
                        <a:latin typeface="+mj-lt"/>
                      </a:endParaRPr>
                    </a:p>
                    <a:p>
                      <a:pPr marL="171450" indent="-171450" algn="l">
                        <a:spcAft>
                          <a:spcPts val="600"/>
                        </a:spcAft>
                        <a:buFontTx/>
                        <a:buChar char="-"/>
                      </a:pPr>
                      <a:endParaRPr lang="fr-FR" sz="1100" b="0" i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indent="0" algn="ctr">
                        <a:spcAft>
                          <a:spcPts val="600"/>
                        </a:spcAft>
                        <a:buFontTx/>
                        <a:buNone/>
                      </a:pPr>
                      <a:endParaRPr lang="fr-FR" sz="1100" b="0" i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fr-FR" sz="1100" b="1" i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La Semaine de la presse et des médias à l’école</a:t>
                      </a:r>
                    </a:p>
                    <a:p>
                      <a:pPr marL="0" indent="0" algn="l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fr-FR" sz="11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S’informer de manière rigoureuse : collecter l’information, réfléchir à la confiance à accorder à une source</a:t>
                      </a:r>
                    </a:p>
                    <a:p>
                      <a:pPr marL="0" indent="0" algn="l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fr-FR" sz="11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Distinguer ce qui relève des faits ou de l’expression d’un point de vue</a:t>
                      </a:r>
                    </a:p>
                  </a:txBody>
                  <a:tcPr>
                    <a:lnL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fr-FR" sz="1100" b="1" i="1" spc="-10" dirty="0">
                          <a:latin typeface="+mj-lt"/>
                          <a:cs typeface="Calibri Light"/>
                        </a:rPr>
                        <a:t>Porter secours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kern="1200" spc="-1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É</a:t>
                      </a:r>
                      <a:r>
                        <a:rPr lang="fr-FR" sz="11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viter pour soi, pour les autres, les risques de la vie quotidienne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- Connaitre les mesures de prévention à prendre </a:t>
                      </a:r>
                      <a:endParaRPr lang="fr-FR" sz="1100" spc="-10" dirty="0">
                        <a:latin typeface="+mj-lt"/>
                        <a:cs typeface="Calibri Light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fr-FR" sz="1100" spc="-10" dirty="0">
                          <a:latin typeface="+mj-lt"/>
                          <a:cs typeface="Calibri Light"/>
                        </a:rPr>
                        <a:t>- Formation aux gestes de premier secours</a:t>
                      </a:r>
                    </a:p>
                  </a:txBody>
                  <a:tcPr>
                    <a:lnL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1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449469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BDE97791-A337-034A-AF48-B00836658925}"/>
              </a:ext>
            </a:extLst>
          </p:cNvPr>
          <p:cNvSpPr/>
          <p:nvPr/>
        </p:nvSpPr>
        <p:spPr>
          <a:xfrm>
            <a:off x="0" y="7200193"/>
            <a:ext cx="10691814" cy="359482"/>
          </a:xfrm>
          <a:prstGeom prst="rect">
            <a:avLst/>
          </a:prstGeom>
          <a:solidFill>
            <a:srgbClr val="C3E686"/>
          </a:solidFill>
          <a:ln>
            <a:solidFill>
              <a:srgbClr val="C3E6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9BF4854-AF7A-994C-876D-1846F5ED2767}"/>
              </a:ext>
            </a:extLst>
          </p:cNvPr>
          <p:cNvSpPr txBox="1"/>
          <p:nvPr/>
        </p:nvSpPr>
        <p:spPr>
          <a:xfrm>
            <a:off x="9058032" y="7252976"/>
            <a:ext cx="163378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>
                <a:latin typeface="+mj-lt"/>
              </a:rPr>
              <a:t>m</a:t>
            </a:r>
            <a:r>
              <a:rPr lang="fr-GP" sz="1050" dirty="0">
                <a:latin typeface="+mj-lt"/>
              </a:rPr>
              <a:t>onpetitbazardeprof.com</a:t>
            </a:r>
          </a:p>
        </p:txBody>
      </p:sp>
    </p:spTree>
    <p:extLst>
      <p:ext uri="{BB962C8B-B14F-4D97-AF65-F5344CB8AC3E}">
        <p14:creationId xmlns:p14="http://schemas.microsoft.com/office/powerpoint/2010/main" val="20386183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41572</TotalTime>
  <Words>5812</Words>
  <Application>Microsoft Macintosh PowerPoint</Application>
  <PresentationFormat>Personnalisé</PresentationFormat>
  <Paragraphs>913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KG Second Chances Solid</vt:lpstr>
      <vt:lpstr>Springwood Line DEMO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Marcie AGAPE</dc:creator>
  <cp:lastModifiedBy>Marcie AGAPE</cp:lastModifiedBy>
  <cp:revision>59</cp:revision>
  <cp:lastPrinted>2022-08-04T12:19:52Z</cp:lastPrinted>
  <dcterms:created xsi:type="dcterms:W3CDTF">2022-04-26T06:03:12Z</dcterms:created>
  <dcterms:modified xsi:type="dcterms:W3CDTF">2022-08-25T21:01:45Z</dcterms:modified>
</cp:coreProperties>
</file>