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7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C7"/>
    <a:srgbClr val="F4CACD"/>
    <a:srgbClr val="F0ECF8"/>
    <a:srgbClr val="FCD8EE"/>
    <a:srgbClr val="E5F1FF"/>
    <a:srgbClr val="E5F7D1"/>
    <a:srgbClr val="FFF7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840"/>
  </p:normalViewPr>
  <p:slideViewPr>
    <p:cSldViewPr snapToGrid="0" snapToObjects="1">
      <p:cViewPr varScale="1">
        <p:scale>
          <a:sx n="64" d="100"/>
          <a:sy n="64" d="100"/>
        </p:scale>
        <p:origin x="27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51722-1456-0F4F-8358-11F57748ACDA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GP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67732-094E-2447-9543-DE6D35087FA6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338842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593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296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640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394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797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7221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2361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466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503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8722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914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421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93C9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93C9D5"/>
          </a:solidFill>
          <a:ln>
            <a:solidFill>
              <a:srgbClr val="93C9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14C9C5EE-33E4-4349-8167-ED282996C189}"/>
              </a:ext>
            </a:extLst>
          </p:cNvPr>
          <p:cNvGrpSpPr/>
          <p:nvPr/>
        </p:nvGrpSpPr>
        <p:grpSpPr>
          <a:xfrm>
            <a:off x="3894511" y="1171785"/>
            <a:ext cx="3191746" cy="2057561"/>
            <a:chOff x="4012495" y="1171785"/>
            <a:chExt cx="3191746" cy="2057561"/>
          </a:xfrm>
        </p:grpSpPr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BD6156B8-7D53-D745-A5B3-B5522DBAED9D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61900B66-7D4B-A143-9E83-893C0F53C9CF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655D8E44-1241-2A46-8C3D-DFB1122030D2}"/>
              </a:ext>
            </a:extLst>
          </p:cNvPr>
          <p:cNvSpPr txBox="1"/>
          <p:nvPr/>
        </p:nvSpPr>
        <p:spPr>
          <a:xfrm>
            <a:off x="542292" y="108994"/>
            <a:ext cx="67478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8D899B1-A3F7-6444-9596-DC1127EEC408}"/>
              </a:ext>
            </a:extLst>
          </p:cNvPr>
          <p:cNvGrpSpPr/>
          <p:nvPr/>
        </p:nvGrpSpPr>
        <p:grpSpPr>
          <a:xfrm>
            <a:off x="475788" y="1171264"/>
            <a:ext cx="3189376" cy="2058082"/>
            <a:chOff x="3870899" y="1171786"/>
            <a:chExt cx="3189376" cy="2058082"/>
          </a:xfrm>
        </p:grpSpPr>
        <p:sp>
          <p:nvSpPr>
            <p:cNvPr id="48" name="Rectangle : coins arrondis 33">
              <a:extLst>
                <a:ext uri="{FF2B5EF4-FFF2-40B4-BE49-F238E27FC236}">
                  <a16:creationId xmlns:a16="http://schemas.microsoft.com/office/drawing/2014/main" id="{AA6A8227-F1FE-C14F-B3EC-5F975D269224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9" name="Rectangle : coins arrondis 36">
              <a:extLst>
                <a:ext uri="{FF2B5EF4-FFF2-40B4-BE49-F238E27FC236}">
                  <a16:creationId xmlns:a16="http://schemas.microsoft.com/office/drawing/2014/main" id="{E04FA7E8-42B3-1A43-BE44-F66CE9C26418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B1540E68-2077-EF46-99B7-95A70AD9BD72}"/>
              </a:ext>
            </a:extLst>
          </p:cNvPr>
          <p:cNvGrpSpPr/>
          <p:nvPr/>
        </p:nvGrpSpPr>
        <p:grpSpPr>
          <a:xfrm>
            <a:off x="3892141" y="3412248"/>
            <a:ext cx="3191746" cy="2057561"/>
            <a:chOff x="4012495" y="1171785"/>
            <a:chExt cx="3191746" cy="2057561"/>
          </a:xfrm>
        </p:grpSpPr>
        <p:sp>
          <p:nvSpPr>
            <p:cNvPr id="51" name="Rectangle : coins arrondis 33">
              <a:extLst>
                <a:ext uri="{FF2B5EF4-FFF2-40B4-BE49-F238E27FC236}">
                  <a16:creationId xmlns:a16="http://schemas.microsoft.com/office/drawing/2014/main" id="{60123856-3589-9448-BBCA-3A72CE135882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2" name="Rectangle : coins arrondis 36">
              <a:extLst>
                <a:ext uri="{FF2B5EF4-FFF2-40B4-BE49-F238E27FC236}">
                  <a16:creationId xmlns:a16="http://schemas.microsoft.com/office/drawing/2014/main" id="{CB7CA1A0-323D-894B-93F0-5B6286AB04E3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7980E60B-E0C0-004F-B992-A07FC0A9F27D}"/>
              </a:ext>
            </a:extLst>
          </p:cNvPr>
          <p:cNvGrpSpPr/>
          <p:nvPr/>
        </p:nvGrpSpPr>
        <p:grpSpPr>
          <a:xfrm>
            <a:off x="473418" y="3411727"/>
            <a:ext cx="3189376" cy="2058082"/>
            <a:chOff x="3870899" y="1171786"/>
            <a:chExt cx="3189376" cy="2058082"/>
          </a:xfrm>
        </p:grpSpPr>
        <p:sp>
          <p:nvSpPr>
            <p:cNvPr id="54" name="Rectangle : coins arrondis 33">
              <a:extLst>
                <a:ext uri="{FF2B5EF4-FFF2-40B4-BE49-F238E27FC236}">
                  <a16:creationId xmlns:a16="http://schemas.microsoft.com/office/drawing/2014/main" id="{026B2814-8B89-7E4C-B48B-0678E2EE0705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5" name="Rectangle : coins arrondis 36">
              <a:extLst>
                <a:ext uri="{FF2B5EF4-FFF2-40B4-BE49-F238E27FC236}">
                  <a16:creationId xmlns:a16="http://schemas.microsoft.com/office/drawing/2014/main" id="{ACA1B792-D1E3-0F4C-9E0F-C104AD4DAD70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219DB629-4CA0-8443-92B3-B34B1057189B}"/>
              </a:ext>
            </a:extLst>
          </p:cNvPr>
          <p:cNvGrpSpPr/>
          <p:nvPr/>
        </p:nvGrpSpPr>
        <p:grpSpPr>
          <a:xfrm>
            <a:off x="3892141" y="5578071"/>
            <a:ext cx="3191746" cy="2057561"/>
            <a:chOff x="4012495" y="1171785"/>
            <a:chExt cx="3191746" cy="2057561"/>
          </a:xfrm>
        </p:grpSpPr>
        <p:sp>
          <p:nvSpPr>
            <p:cNvPr id="57" name="Rectangle : coins arrondis 33">
              <a:extLst>
                <a:ext uri="{FF2B5EF4-FFF2-40B4-BE49-F238E27FC236}">
                  <a16:creationId xmlns:a16="http://schemas.microsoft.com/office/drawing/2014/main" id="{04E35504-C968-A14B-AC47-141C7F4CF205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8" name="Rectangle : coins arrondis 36">
              <a:extLst>
                <a:ext uri="{FF2B5EF4-FFF2-40B4-BE49-F238E27FC236}">
                  <a16:creationId xmlns:a16="http://schemas.microsoft.com/office/drawing/2014/main" id="{A58613EF-9846-2E45-A084-6A2ED17E04D0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33F93BA-B252-9642-8192-5321AB0383F7}"/>
              </a:ext>
            </a:extLst>
          </p:cNvPr>
          <p:cNvGrpSpPr/>
          <p:nvPr/>
        </p:nvGrpSpPr>
        <p:grpSpPr>
          <a:xfrm>
            <a:off x="473418" y="5577550"/>
            <a:ext cx="3189376" cy="2058082"/>
            <a:chOff x="3870899" y="1171786"/>
            <a:chExt cx="3189376" cy="2058082"/>
          </a:xfrm>
        </p:grpSpPr>
        <p:sp>
          <p:nvSpPr>
            <p:cNvPr id="60" name="Rectangle : coins arrondis 33">
              <a:extLst>
                <a:ext uri="{FF2B5EF4-FFF2-40B4-BE49-F238E27FC236}">
                  <a16:creationId xmlns:a16="http://schemas.microsoft.com/office/drawing/2014/main" id="{4B2C16E2-F907-D94E-9E7F-08499075C958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1" name="Rectangle : coins arrondis 36">
              <a:extLst>
                <a:ext uri="{FF2B5EF4-FFF2-40B4-BE49-F238E27FC236}">
                  <a16:creationId xmlns:a16="http://schemas.microsoft.com/office/drawing/2014/main" id="{B69A22F3-0686-904B-B2DA-16927F4428C3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CB76F024-FB6B-F942-8E19-F0FA10242096}"/>
              </a:ext>
            </a:extLst>
          </p:cNvPr>
          <p:cNvGrpSpPr/>
          <p:nvPr/>
        </p:nvGrpSpPr>
        <p:grpSpPr>
          <a:xfrm>
            <a:off x="3892141" y="7748114"/>
            <a:ext cx="3191746" cy="2057561"/>
            <a:chOff x="4012495" y="1171785"/>
            <a:chExt cx="3191746" cy="2057561"/>
          </a:xfrm>
        </p:grpSpPr>
        <p:sp>
          <p:nvSpPr>
            <p:cNvPr id="63" name="Rectangle : coins arrondis 33">
              <a:extLst>
                <a:ext uri="{FF2B5EF4-FFF2-40B4-BE49-F238E27FC236}">
                  <a16:creationId xmlns:a16="http://schemas.microsoft.com/office/drawing/2014/main" id="{3819B462-56C2-A845-9365-D159812E95B3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4" name="Rectangle : coins arrondis 36">
              <a:extLst>
                <a:ext uri="{FF2B5EF4-FFF2-40B4-BE49-F238E27FC236}">
                  <a16:creationId xmlns:a16="http://schemas.microsoft.com/office/drawing/2014/main" id="{4FA99591-2A54-E341-92C6-5D65FC38DE83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16BCDA62-8E83-834A-ACDA-A99AEA5C880B}"/>
              </a:ext>
            </a:extLst>
          </p:cNvPr>
          <p:cNvGrpSpPr/>
          <p:nvPr/>
        </p:nvGrpSpPr>
        <p:grpSpPr>
          <a:xfrm>
            <a:off x="473418" y="7747593"/>
            <a:ext cx="3189376" cy="2058082"/>
            <a:chOff x="3870899" y="1171786"/>
            <a:chExt cx="3189376" cy="2058082"/>
          </a:xfrm>
        </p:grpSpPr>
        <p:sp>
          <p:nvSpPr>
            <p:cNvPr id="66" name="Rectangle : coins arrondis 33">
              <a:extLst>
                <a:ext uri="{FF2B5EF4-FFF2-40B4-BE49-F238E27FC236}">
                  <a16:creationId xmlns:a16="http://schemas.microsoft.com/office/drawing/2014/main" id="{6EB83CD9-CA1E-4A4F-8A23-C2C8617FE873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7" name="Rectangle : coins arrondis 36">
              <a:extLst>
                <a:ext uri="{FF2B5EF4-FFF2-40B4-BE49-F238E27FC236}">
                  <a16:creationId xmlns:a16="http://schemas.microsoft.com/office/drawing/2014/main" id="{86BC89F5-2B95-2845-9BF3-F71C98AAABF4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1CD3875A-F7CE-BD4C-A61D-2BA0C4F0263D}"/>
              </a:ext>
            </a:extLst>
          </p:cNvPr>
          <p:cNvGrpSpPr/>
          <p:nvPr/>
        </p:nvGrpSpPr>
        <p:grpSpPr>
          <a:xfrm>
            <a:off x="3167834" y="4835759"/>
            <a:ext cx="1303896" cy="1296298"/>
            <a:chOff x="2762716" y="6648446"/>
            <a:chExt cx="1357749" cy="1296298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EBBB64E3-AB6A-874A-9E0F-187EF18545A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2845912" y="6670192"/>
              <a:ext cx="1274553" cy="1274552"/>
            </a:xfrm>
            <a:custGeom>
              <a:avLst/>
              <a:gdLst>
                <a:gd name="connsiteX0" fmla="*/ 0 w 1382884"/>
                <a:gd name="connsiteY0" fmla="*/ 720000 h 1440000"/>
                <a:gd name="connsiteX1" fmla="*/ 691442 w 1382884"/>
                <a:gd name="connsiteY1" fmla="*/ 0 h 1440000"/>
                <a:gd name="connsiteX2" fmla="*/ 1382884 w 1382884"/>
                <a:gd name="connsiteY2" fmla="*/ 720000 h 1440000"/>
                <a:gd name="connsiteX3" fmla="*/ 691442 w 1382884"/>
                <a:gd name="connsiteY3" fmla="*/ 1440000 h 1440000"/>
                <a:gd name="connsiteX4" fmla="*/ 0 w 1382884"/>
                <a:gd name="connsiteY4" fmla="*/ 720000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2884" h="1440000" fill="none" extrusionOk="0">
                  <a:moveTo>
                    <a:pt x="0" y="720000"/>
                  </a:moveTo>
                  <a:cubicBezTo>
                    <a:pt x="-81914" y="294736"/>
                    <a:pt x="327202" y="-37460"/>
                    <a:pt x="691442" y="0"/>
                  </a:cubicBezTo>
                  <a:cubicBezTo>
                    <a:pt x="1057962" y="-64498"/>
                    <a:pt x="1476837" y="306556"/>
                    <a:pt x="1382884" y="720000"/>
                  </a:cubicBezTo>
                  <a:cubicBezTo>
                    <a:pt x="1361421" y="1077684"/>
                    <a:pt x="1094798" y="1424517"/>
                    <a:pt x="691442" y="1440000"/>
                  </a:cubicBezTo>
                  <a:cubicBezTo>
                    <a:pt x="264781" y="1467846"/>
                    <a:pt x="22096" y="1071206"/>
                    <a:pt x="0" y="720000"/>
                  </a:cubicBezTo>
                  <a:close/>
                </a:path>
                <a:path w="1382884" h="1440000" stroke="0" extrusionOk="0">
                  <a:moveTo>
                    <a:pt x="0" y="720000"/>
                  </a:moveTo>
                  <a:cubicBezTo>
                    <a:pt x="8892" y="307277"/>
                    <a:pt x="292689" y="75902"/>
                    <a:pt x="691442" y="0"/>
                  </a:cubicBezTo>
                  <a:cubicBezTo>
                    <a:pt x="994637" y="18593"/>
                    <a:pt x="1361549" y="365252"/>
                    <a:pt x="1382884" y="720000"/>
                  </a:cubicBezTo>
                  <a:cubicBezTo>
                    <a:pt x="1373247" y="1175433"/>
                    <a:pt x="1093325" y="1419813"/>
                    <a:pt x="691442" y="1440000"/>
                  </a:cubicBezTo>
                  <a:cubicBezTo>
                    <a:pt x="395121" y="1419979"/>
                    <a:pt x="-38513" y="1159045"/>
                    <a:pt x="0" y="720000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1AE4C987-61D7-E445-9187-3CD3002731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62716" y="6648446"/>
              <a:ext cx="1274553" cy="1274552"/>
            </a:xfrm>
            <a:custGeom>
              <a:avLst/>
              <a:gdLst>
                <a:gd name="connsiteX0" fmla="*/ 0 w 1382884"/>
                <a:gd name="connsiteY0" fmla="*/ 720000 h 1440000"/>
                <a:gd name="connsiteX1" fmla="*/ 691442 w 1382884"/>
                <a:gd name="connsiteY1" fmla="*/ 0 h 1440000"/>
                <a:gd name="connsiteX2" fmla="*/ 1382884 w 1382884"/>
                <a:gd name="connsiteY2" fmla="*/ 720000 h 1440000"/>
                <a:gd name="connsiteX3" fmla="*/ 691442 w 1382884"/>
                <a:gd name="connsiteY3" fmla="*/ 1440000 h 1440000"/>
                <a:gd name="connsiteX4" fmla="*/ 0 w 1382884"/>
                <a:gd name="connsiteY4" fmla="*/ 720000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2884" h="1440000" fill="none" extrusionOk="0">
                  <a:moveTo>
                    <a:pt x="0" y="720000"/>
                  </a:moveTo>
                  <a:cubicBezTo>
                    <a:pt x="76762" y="278022"/>
                    <a:pt x="294978" y="-12630"/>
                    <a:pt x="691442" y="0"/>
                  </a:cubicBezTo>
                  <a:cubicBezTo>
                    <a:pt x="1075238" y="46423"/>
                    <a:pt x="1351775" y="344819"/>
                    <a:pt x="1382884" y="720000"/>
                  </a:cubicBezTo>
                  <a:cubicBezTo>
                    <a:pt x="1385981" y="1131600"/>
                    <a:pt x="1056189" y="1497509"/>
                    <a:pt x="691442" y="1440000"/>
                  </a:cubicBezTo>
                  <a:cubicBezTo>
                    <a:pt x="388712" y="1450105"/>
                    <a:pt x="-44110" y="1142331"/>
                    <a:pt x="0" y="720000"/>
                  </a:cubicBezTo>
                  <a:close/>
                </a:path>
                <a:path w="1382884" h="1440000" stroke="0" extrusionOk="0">
                  <a:moveTo>
                    <a:pt x="0" y="720000"/>
                  </a:moveTo>
                  <a:cubicBezTo>
                    <a:pt x="31422" y="410194"/>
                    <a:pt x="348149" y="79842"/>
                    <a:pt x="691442" y="0"/>
                  </a:cubicBezTo>
                  <a:cubicBezTo>
                    <a:pt x="1132345" y="22893"/>
                    <a:pt x="1422343" y="315515"/>
                    <a:pt x="1382884" y="720000"/>
                  </a:cubicBezTo>
                  <a:cubicBezTo>
                    <a:pt x="1402071" y="1080027"/>
                    <a:pt x="1090111" y="1409275"/>
                    <a:pt x="691442" y="1440000"/>
                  </a:cubicBezTo>
                  <a:cubicBezTo>
                    <a:pt x="247574" y="1396251"/>
                    <a:pt x="-9999" y="1106238"/>
                    <a:pt x="0" y="7200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dirty="0">
                <a:solidFill>
                  <a:schemeClr val="tx1"/>
                </a:solidFill>
                <a:latin typeface="Baskerville" panose="02020502070401020303" pitchFamily="18" charset="0"/>
                <a:ea typeface="Baskerville" panose="02020502070401020303" pitchFamily="18" charset="0"/>
              </a:endParaRPr>
            </a:p>
          </p:txBody>
        </p:sp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32E2001E-D6EF-1248-895A-2FD8AFEAA8CC}"/>
              </a:ext>
            </a:extLst>
          </p:cNvPr>
          <p:cNvSpPr txBox="1"/>
          <p:nvPr/>
        </p:nvSpPr>
        <p:spPr>
          <a:xfrm>
            <a:off x="3253559" y="4999017"/>
            <a:ext cx="1071126" cy="917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jeux de la 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85AC953-18BE-E44A-BDFE-A6C0ABA9DA67}"/>
              </a:ext>
            </a:extLst>
          </p:cNvPr>
          <p:cNvSpPr/>
          <p:nvPr/>
        </p:nvSpPr>
        <p:spPr>
          <a:xfrm>
            <a:off x="465398" y="5621576"/>
            <a:ext cx="320903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92D051"/>
                </a:solidFill>
                <a:latin typeface="+mj-lt"/>
              </a:rPr>
              <a:t>  </a:t>
            </a:r>
            <a:r>
              <a:rPr lang="fr-FR" sz="1100" u="sng" dirty="0">
                <a:solidFill>
                  <a:srgbClr val="92D051"/>
                </a:solidFill>
                <a:latin typeface="+mj-lt"/>
              </a:rPr>
              <a:t>NUMÉRATION</a:t>
            </a:r>
          </a:p>
          <a:p>
            <a:endParaRPr lang="fr-FR" sz="400" u="sng" dirty="0">
              <a:solidFill>
                <a:srgbClr val="FF0000"/>
              </a:solidFill>
              <a:latin typeface="+mj-lt"/>
            </a:endParaRPr>
          </a:p>
          <a:p>
            <a:r>
              <a:rPr lang="fr-FR" sz="1100" dirty="0">
                <a:solidFill>
                  <a:srgbClr val="92D051"/>
                </a:solidFill>
                <a:latin typeface="+mj-lt"/>
              </a:rPr>
              <a:t>➢ Comparer, ranger, encadrer; arrondir des </a:t>
            </a:r>
          </a:p>
          <a:p>
            <a:r>
              <a:rPr lang="fr-FR" sz="1100" dirty="0">
                <a:solidFill>
                  <a:srgbClr val="92D051"/>
                </a:solidFill>
                <a:latin typeface="+mj-lt"/>
              </a:rPr>
              <a:t>nombres entiers</a:t>
            </a:r>
          </a:p>
          <a:p>
            <a:r>
              <a:rPr lang="fr-FR" sz="1100" dirty="0">
                <a:latin typeface="+mj-lt"/>
              </a:rPr>
              <a:t>- Poule, poulailler niv.2 (Profissime Maths CM1)</a:t>
            </a:r>
          </a:p>
          <a:p>
            <a:r>
              <a:rPr lang="fr-FR" sz="1100" dirty="0">
                <a:latin typeface="+mj-lt"/>
              </a:rPr>
              <a:t>- La courte paille (Profissime Maths CM2)</a:t>
            </a:r>
          </a:p>
          <a:p>
            <a:r>
              <a:rPr lang="fr-FR" sz="1100" dirty="0">
                <a:latin typeface="+mj-lt"/>
              </a:rPr>
              <a:t>- Touche pas à mon fromage (</a:t>
            </a:r>
            <a:r>
              <a:rPr lang="fr-FR" sz="1100" dirty="0" err="1">
                <a:latin typeface="+mj-lt"/>
              </a:rPr>
              <a:t>Profissime</a:t>
            </a:r>
            <a:r>
              <a:rPr lang="fr-FR" sz="1100" dirty="0">
                <a:latin typeface="+mj-lt"/>
              </a:rPr>
              <a:t> Maths CM2)</a:t>
            </a:r>
          </a:p>
          <a:p>
            <a:r>
              <a:rPr lang="fr-FR" sz="1100" dirty="0">
                <a:latin typeface="+mj-lt"/>
              </a:rPr>
              <a:t>- Trivial </a:t>
            </a:r>
            <a:r>
              <a:rPr lang="fr-FR" sz="1100" dirty="0" err="1">
                <a:latin typeface="+mj-lt"/>
              </a:rPr>
              <a:t>Pursuit</a:t>
            </a:r>
            <a:r>
              <a:rPr lang="fr-FR" sz="1100" dirty="0">
                <a:latin typeface="+mj-lt"/>
              </a:rPr>
              <a:t> Grands nombres (Laclasse2delphine)</a:t>
            </a:r>
          </a:p>
          <a:p>
            <a:r>
              <a:rPr lang="fr-FR" sz="1100" dirty="0">
                <a:latin typeface="+mj-lt"/>
              </a:rPr>
              <a:t>- Encadrer et arrondir, le jeu de plateau (</a:t>
            </a:r>
            <a:r>
              <a:rPr lang="fr-FR" sz="1100" dirty="0" err="1">
                <a:latin typeface="+mj-lt"/>
              </a:rPr>
              <a:t>Maitrefafa</a:t>
            </a:r>
            <a:r>
              <a:rPr lang="fr-FR" sz="1100" dirty="0">
                <a:latin typeface="+mj-lt"/>
              </a:rPr>
              <a:t>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A7856D2-480F-0F4A-B9F1-A1281A0A3CAA}"/>
              </a:ext>
            </a:extLst>
          </p:cNvPr>
          <p:cNvSpPr/>
          <p:nvPr/>
        </p:nvSpPr>
        <p:spPr>
          <a:xfrm>
            <a:off x="3892142" y="5868254"/>
            <a:ext cx="32850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rgbClr val="7DC4C0"/>
                </a:solidFill>
                <a:latin typeface="+mj-lt"/>
              </a:rPr>
              <a:t>              ➢ Les périmètres</a:t>
            </a:r>
            <a:endParaRPr lang="fr-FR" sz="1200" dirty="0">
              <a:latin typeface="+mj-lt"/>
            </a:endParaRPr>
          </a:p>
          <a:p>
            <a:r>
              <a:rPr lang="fr-FR" sz="1200" dirty="0">
                <a:latin typeface="+mj-lt"/>
              </a:rPr>
              <a:t>- Péribuzzer (Profissime Maths CM1)</a:t>
            </a:r>
          </a:p>
          <a:p>
            <a:r>
              <a:rPr lang="fr-FR" sz="1200" dirty="0">
                <a:latin typeface="+mj-lt"/>
              </a:rPr>
              <a:t>- Périmètre en folie (laclassedemallory.net)</a:t>
            </a:r>
          </a:p>
          <a:p>
            <a:endParaRPr lang="fr-FR" sz="400" dirty="0">
              <a:latin typeface="+mj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D5B6820-8EA7-4543-AE51-CE79030886AB}"/>
              </a:ext>
            </a:extLst>
          </p:cNvPr>
          <p:cNvSpPr/>
          <p:nvPr/>
        </p:nvSpPr>
        <p:spPr>
          <a:xfrm>
            <a:off x="4479849" y="5600140"/>
            <a:ext cx="25351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u="sng" dirty="0">
                <a:solidFill>
                  <a:srgbClr val="7DC4C0"/>
                </a:solidFill>
                <a:latin typeface="+mj-lt"/>
              </a:rPr>
              <a:t>MESURES</a:t>
            </a:r>
          </a:p>
          <a:p>
            <a:endParaRPr lang="fr-FR" sz="400" u="sng" dirty="0">
              <a:solidFill>
                <a:srgbClr val="3393ED"/>
              </a:solidFill>
              <a:latin typeface="+mj-lt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DC7C9F7-0BB5-A64B-80D0-2138894FA735}"/>
              </a:ext>
            </a:extLst>
          </p:cNvPr>
          <p:cNvSpPr/>
          <p:nvPr/>
        </p:nvSpPr>
        <p:spPr>
          <a:xfrm>
            <a:off x="3900538" y="1248653"/>
            <a:ext cx="318937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u="sng" dirty="0">
                <a:solidFill>
                  <a:srgbClr val="FFCAED"/>
                </a:solidFill>
                <a:latin typeface="+mj-lt"/>
              </a:rPr>
              <a:t>CONJUGAISON</a:t>
            </a:r>
          </a:p>
          <a:p>
            <a:endParaRPr lang="fr-FR" sz="400" u="sng" dirty="0">
              <a:solidFill>
                <a:srgbClr val="3393ED"/>
              </a:solidFill>
              <a:latin typeface="+mj-lt"/>
            </a:endParaRPr>
          </a:p>
          <a:p>
            <a:r>
              <a:rPr lang="fr-FR" sz="1200" dirty="0">
                <a:solidFill>
                  <a:srgbClr val="FFCAED"/>
                </a:solidFill>
                <a:latin typeface="+mj-lt"/>
              </a:rPr>
              <a:t>➢ Verbes : groupes, infinitif/conjugué</a:t>
            </a:r>
          </a:p>
          <a:p>
            <a:r>
              <a:rPr lang="fr-FR" sz="1200" dirty="0">
                <a:latin typeface="+mj-lt"/>
              </a:rPr>
              <a:t>- Verbes en puissance (Profissime EDL CM)</a:t>
            </a:r>
          </a:p>
          <a:p>
            <a:endParaRPr lang="fr-FR" sz="400" dirty="0">
              <a:solidFill>
                <a:srgbClr val="FFCAED"/>
              </a:solidFill>
              <a:latin typeface="+mj-lt"/>
            </a:endParaRPr>
          </a:p>
          <a:p>
            <a:r>
              <a:rPr lang="fr-FR" sz="1200" dirty="0">
                <a:solidFill>
                  <a:srgbClr val="FFCAED"/>
                </a:solidFill>
                <a:latin typeface="+mj-lt"/>
              </a:rPr>
              <a:t>➢ Reconnaitre des verbes au présent. Conjuguer des verbes au présent</a:t>
            </a:r>
          </a:p>
          <a:p>
            <a:r>
              <a:rPr lang="fr-FR" sz="1200" dirty="0">
                <a:latin typeface="+mj-lt"/>
              </a:rPr>
              <a:t>- Chasse cookie (Profissime EDL CE2)</a:t>
            </a:r>
          </a:p>
          <a:p>
            <a:r>
              <a:rPr lang="fr-FR" sz="1200" dirty="0">
                <a:latin typeface="+mj-lt"/>
              </a:rPr>
              <a:t>- Uno verbo (Profissime EDL CE2)</a:t>
            </a:r>
          </a:p>
          <a:p>
            <a:r>
              <a:rPr lang="fr-FR" sz="1200" dirty="0">
                <a:latin typeface="+mj-lt"/>
              </a:rPr>
              <a:t>- Conjugator (Profissime EDL CE2)</a:t>
            </a:r>
          </a:p>
          <a:p>
            <a:r>
              <a:rPr lang="fr-FR" sz="1200" dirty="0">
                <a:latin typeface="+mj-lt"/>
              </a:rPr>
              <a:t>- Super conjugo (Profissime EDL CM)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CFFA5EA-F6BA-4240-8CDB-084868A4395F}"/>
              </a:ext>
            </a:extLst>
          </p:cNvPr>
          <p:cNvSpPr/>
          <p:nvPr/>
        </p:nvSpPr>
        <p:spPr>
          <a:xfrm>
            <a:off x="497802" y="3463750"/>
            <a:ext cx="318937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u="sng" dirty="0">
                <a:solidFill>
                  <a:srgbClr val="FFD881"/>
                </a:solidFill>
                <a:latin typeface="+mj-lt"/>
              </a:rPr>
              <a:t>ORTHOGRAPHE</a:t>
            </a:r>
          </a:p>
          <a:p>
            <a:endParaRPr lang="fr-FR" sz="400" u="sng" dirty="0">
              <a:solidFill>
                <a:srgbClr val="3393ED"/>
              </a:solidFill>
              <a:latin typeface="+mj-lt"/>
            </a:endParaRPr>
          </a:p>
          <a:p>
            <a:r>
              <a:rPr lang="fr-FR" sz="1200" dirty="0">
                <a:solidFill>
                  <a:srgbClr val="FFD881"/>
                </a:solidFill>
                <a:latin typeface="+mj-lt"/>
              </a:rPr>
              <a:t>➢ Les homophones se/ce ; ses/ces/s’est/c’est ; sa/ça</a:t>
            </a:r>
          </a:p>
          <a:p>
            <a:r>
              <a:rPr lang="fr-FR" sz="1200" dirty="0">
                <a:latin typeface="+mj-lt"/>
              </a:rPr>
              <a:t>- Ortho race (1)</a:t>
            </a:r>
          </a:p>
          <a:p>
            <a:r>
              <a:rPr lang="fr-FR" sz="1200" dirty="0">
                <a:latin typeface="+mj-lt"/>
              </a:rPr>
              <a:t>- Ortho race (2)</a:t>
            </a:r>
          </a:p>
          <a:p>
            <a:r>
              <a:rPr lang="fr-FR" sz="1200" dirty="0">
                <a:solidFill>
                  <a:srgbClr val="FFD881"/>
                </a:solidFill>
                <a:latin typeface="+mj-lt"/>
              </a:rPr>
              <a:t>➢ Former le pluriel des noms et adjectifs. </a:t>
            </a:r>
          </a:p>
          <a:p>
            <a:r>
              <a:rPr lang="fr-FR" sz="1200" dirty="0">
                <a:solidFill>
                  <a:srgbClr val="FFD881"/>
                </a:solidFill>
                <a:latin typeface="+mj-lt"/>
              </a:rPr>
              <a:t>➢ Écrire les lettres finales muettes </a:t>
            </a:r>
          </a:p>
          <a:p>
            <a:r>
              <a:rPr lang="fr-FR" sz="1200" dirty="0">
                <a:latin typeface="+mj-lt"/>
              </a:rPr>
              <a:t>- Alpha quizz (Profissime EDL CM)</a:t>
            </a:r>
          </a:p>
          <a:p>
            <a:r>
              <a:rPr lang="fr-FR" sz="1200" dirty="0">
                <a:latin typeface="+mj-lt"/>
              </a:rPr>
              <a:t>- Chaud devant ! (Profissime EDL CE2)</a:t>
            </a:r>
          </a:p>
          <a:p>
            <a:endParaRPr lang="fr-FR" sz="400" dirty="0">
              <a:latin typeface="+mj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8F38CAC-1AEF-334D-9022-B09BFE1DD057}"/>
              </a:ext>
            </a:extLst>
          </p:cNvPr>
          <p:cNvSpPr/>
          <p:nvPr/>
        </p:nvSpPr>
        <p:spPr>
          <a:xfrm>
            <a:off x="3904903" y="3437851"/>
            <a:ext cx="318937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u="sng" dirty="0">
                <a:solidFill>
                  <a:srgbClr val="FFEE98"/>
                </a:solidFill>
                <a:latin typeface="+mj-lt"/>
              </a:rPr>
              <a:t>GRAMMAIRE</a:t>
            </a:r>
          </a:p>
          <a:p>
            <a:endParaRPr lang="fr-FR" sz="400" u="sng" dirty="0">
              <a:solidFill>
                <a:srgbClr val="3393ED"/>
              </a:solidFill>
              <a:latin typeface="+mj-lt"/>
            </a:endParaRPr>
          </a:p>
          <a:p>
            <a:r>
              <a:rPr lang="fr-FR" sz="1200" dirty="0">
                <a:solidFill>
                  <a:srgbClr val="FFEE98"/>
                </a:solidFill>
                <a:latin typeface="+mj-lt"/>
              </a:rPr>
              <a:t>➢ Reconnaitre le sujet dans une phrase. Identifier la nature d’un sujet</a:t>
            </a:r>
          </a:p>
          <a:p>
            <a:r>
              <a:rPr lang="fr-FR" sz="1200" dirty="0">
                <a:latin typeface="+mj-lt"/>
              </a:rPr>
              <a:t>- Les sujets de la reine (Profissime EDL CE2)</a:t>
            </a:r>
          </a:p>
          <a:p>
            <a:r>
              <a:rPr lang="fr-FR" sz="1200" dirty="0">
                <a:latin typeface="+mj-lt"/>
              </a:rPr>
              <a:t>- Enquête sur les sujets (Profissime EDL CM)</a:t>
            </a:r>
          </a:p>
          <a:p>
            <a:r>
              <a:rPr lang="fr-FR" sz="1200" dirty="0">
                <a:solidFill>
                  <a:srgbClr val="FFEF98"/>
                </a:solidFill>
                <a:latin typeface="+mj-lt"/>
              </a:rPr>
              <a:t>➢ Reconnaitre des adjectifs. Distinguer les noms et les adjectifs</a:t>
            </a:r>
          </a:p>
          <a:p>
            <a:r>
              <a:rPr lang="fr-FR" sz="1200" dirty="0">
                <a:latin typeface="+mj-lt"/>
              </a:rPr>
              <a:t>         - Adjecto Circus (Profissime EDL CE2)</a:t>
            </a:r>
          </a:p>
          <a:p>
            <a:r>
              <a:rPr lang="fr-FR" sz="1200" dirty="0">
                <a:latin typeface="+mj-lt"/>
              </a:rPr>
              <a:t>            - La course aux adjectifs (Profissime EDL </a:t>
            </a:r>
          </a:p>
          <a:p>
            <a:r>
              <a:rPr lang="fr-FR" sz="1200" dirty="0">
                <a:latin typeface="+mj-lt"/>
              </a:rPr>
              <a:t>              CM)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A4AFA7F-9B4C-AF42-97E4-396107CD991F}"/>
              </a:ext>
            </a:extLst>
          </p:cNvPr>
          <p:cNvSpPr/>
          <p:nvPr/>
        </p:nvSpPr>
        <p:spPr>
          <a:xfrm>
            <a:off x="507855" y="7841866"/>
            <a:ext cx="31893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u="sng" dirty="0">
                <a:solidFill>
                  <a:srgbClr val="3393ED"/>
                </a:solidFill>
                <a:latin typeface="+mj-lt"/>
              </a:rPr>
              <a:t>GÉOMÉTRIE</a:t>
            </a:r>
          </a:p>
          <a:p>
            <a:endParaRPr lang="fr-FR" sz="400" u="sng" dirty="0">
              <a:solidFill>
                <a:srgbClr val="3393ED"/>
              </a:solidFill>
              <a:latin typeface="+mj-lt"/>
            </a:endParaRPr>
          </a:p>
          <a:p>
            <a:r>
              <a:rPr lang="fr-FR" sz="1200" dirty="0">
                <a:solidFill>
                  <a:srgbClr val="3393ED"/>
                </a:solidFill>
                <a:latin typeface="+mj-lt"/>
              </a:rPr>
              <a:t>➢ Reconnaitre des polygones, identifier les familles de polygones, décrire des polygones :</a:t>
            </a:r>
          </a:p>
          <a:p>
            <a:r>
              <a:rPr lang="fr-FR" sz="1200" dirty="0">
                <a:latin typeface="+mj-lt"/>
              </a:rPr>
              <a:t>- </a:t>
            </a:r>
            <a:r>
              <a:rPr lang="fr-FR" sz="1200" dirty="0" err="1">
                <a:latin typeface="+mj-lt"/>
              </a:rPr>
              <a:t>Poly’grille</a:t>
            </a:r>
            <a:r>
              <a:rPr lang="fr-FR" sz="1200" dirty="0">
                <a:latin typeface="+mj-lt"/>
              </a:rPr>
              <a:t> (Profissime Maths CM1)</a:t>
            </a:r>
          </a:p>
          <a:p>
            <a:r>
              <a:rPr lang="fr-FR" sz="1200" dirty="0">
                <a:latin typeface="+mj-lt"/>
              </a:rPr>
              <a:t>- </a:t>
            </a:r>
            <a:r>
              <a:rPr lang="fr-FR" sz="1200" dirty="0" err="1">
                <a:latin typeface="+mj-lt"/>
              </a:rPr>
              <a:t>Poly’Kems</a:t>
            </a:r>
            <a:r>
              <a:rPr lang="fr-FR" sz="1200" dirty="0">
                <a:latin typeface="+mj-lt"/>
              </a:rPr>
              <a:t> (monpetitbazardeprof.com)</a:t>
            </a:r>
          </a:p>
          <a:p>
            <a:r>
              <a:rPr lang="fr-FR" sz="1200" dirty="0">
                <a:latin typeface="+mj-lt"/>
              </a:rPr>
              <a:t>- </a:t>
            </a:r>
            <a:r>
              <a:rPr lang="fr-FR" sz="1200" dirty="0" err="1">
                <a:latin typeface="+mj-lt"/>
              </a:rPr>
              <a:t>Poly’Spin</a:t>
            </a:r>
            <a:r>
              <a:rPr lang="fr-FR" sz="1200" dirty="0">
                <a:latin typeface="+mj-lt"/>
              </a:rPr>
              <a:t> (monpetitbazardeprof.com)</a:t>
            </a:r>
          </a:p>
          <a:p>
            <a:endParaRPr lang="fr-FR" sz="400" dirty="0">
              <a:latin typeface="+mj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A52D657-9A8C-044E-A2A3-6AD80B24A084}"/>
              </a:ext>
            </a:extLst>
          </p:cNvPr>
          <p:cNvSpPr/>
          <p:nvPr/>
        </p:nvSpPr>
        <p:spPr>
          <a:xfrm>
            <a:off x="507855" y="1229440"/>
            <a:ext cx="3189375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u="sng" dirty="0">
                <a:solidFill>
                  <a:srgbClr val="FC9C8F"/>
                </a:solidFill>
                <a:latin typeface="+mj-lt"/>
              </a:rPr>
              <a:t>VOCABULAIRE</a:t>
            </a:r>
          </a:p>
          <a:p>
            <a:endParaRPr lang="fr-FR" sz="300" u="sng" dirty="0">
              <a:solidFill>
                <a:srgbClr val="3393ED"/>
              </a:solidFill>
              <a:latin typeface="+mj-lt"/>
            </a:endParaRPr>
          </a:p>
          <a:p>
            <a:r>
              <a:rPr lang="fr-FR" sz="1100" dirty="0">
                <a:solidFill>
                  <a:srgbClr val="FC9C8F"/>
                </a:solidFill>
                <a:latin typeface="+mj-lt"/>
              </a:rPr>
              <a:t>➢ Distinguer le sens propre et le sens figuré. </a:t>
            </a:r>
          </a:p>
          <a:p>
            <a:r>
              <a:rPr lang="fr-FR" sz="1100" dirty="0">
                <a:latin typeface="+mj-lt"/>
              </a:rPr>
              <a:t>- Le carré des expressions (Profissime EDL CM)</a:t>
            </a:r>
          </a:p>
          <a:p>
            <a:r>
              <a:rPr lang="fr-FR" sz="1100" dirty="0">
                <a:latin typeface="+mj-lt"/>
              </a:rPr>
              <a:t>- Bingo express (Profissime EDL CE2)</a:t>
            </a:r>
          </a:p>
          <a:p>
            <a:r>
              <a:rPr lang="fr-FR" sz="1100" dirty="0">
                <a:latin typeface="+mj-lt"/>
              </a:rPr>
              <a:t>- Dans tous les sens (Profissime EDL CE2)</a:t>
            </a:r>
          </a:p>
          <a:p>
            <a:r>
              <a:rPr lang="fr-FR" sz="1100" dirty="0">
                <a:solidFill>
                  <a:srgbClr val="FC9C8F"/>
                </a:solidFill>
                <a:latin typeface="+mj-lt"/>
              </a:rPr>
              <a:t>➢ Identifier des synonymes et des antonymes</a:t>
            </a:r>
          </a:p>
          <a:p>
            <a:r>
              <a:rPr lang="fr-FR" sz="1100" dirty="0">
                <a:latin typeface="+mj-lt"/>
              </a:rPr>
              <a:t>- Dominos des synonymes (</a:t>
            </a:r>
            <a:r>
              <a:rPr lang="fr-FR" sz="1100" dirty="0" err="1">
                <a:latin typeface="+mj-lt"/>
              </a:rPr>
              <a:t>Maitressemegane</a:t>
            </a:r>
            <a:r>
              <a:rPr lang="fr-FR" sz="1100" dirty="0">
                <a:latin typeface="+mj-lt"/>
              </a:rPr>
              <a:t>)</a:t>
            </a:r>
          </a:p>
          <a:p>
            <a:r>
              <a:rPr lang="fr-FR" sz="1100" dirty="0">
                <a:latin typeface="+mj-lt"/>
              </a:rPr>
              <a:t>- Dominos des contraires (</a:t>
            </a:r>
            <a:r>
              <a:rPr lang="fr-FR" sz="1100" dirty="0" err="1">
                <a:latin typeface="+mj-lt"/>
              </a:rPr>
              <a:t>Maitressemegane</a:t>
            </a:r>
            <a:r>
              <a:rPr lang="fr-FR" sz="1100" dirty="0">
                <a:latin typeface="+mj-lt"/>
              </a:rPr>
              <a:t>)</a:t>
            </a:r>
          </a:p>
          <a:p>
            <a:r>
              <a:rPr lang="fr-FR" sz="1100" dirty="0">
                <a:latin typeface="+mj-lt"/>
              </a:rPr>
              <a:t>- </a:t>
            </a:r>
            <a:r>
              <a:rPr lang="fr-FR" sz="1100" dirty="0" err="1">
                <a:latin typeface="+mj-lt"/>
              </a:rPr>
              <a:t>Synonymo</a:t>
            </a:r>
            <a:r>
              <a:rPr lang="fr-FR" sz="1100" dirty="0">
                <a:latin typeface="+mj-lt"/>
              </a:rPr>
              <a:t>, Saute contraires (</a:t>
            </a:r>
            <a:r>
              <a:rPr lang="fr-FR" sz="1100" dirty="0" err="1">
                <a:latin typeface="+mj-lt"/>
              </a:rPr>
              <a:t>Profissime</a:t>
            </a:r>
            <a:r>
              <a:rPr lang="fr-FR" sz="1100" dirty="0">
                <a:latin typeface="+mj-lt"/>
              </a:rPr>
              <a:t> EDL CM)</a:t>
            </a:r>
          </a:p>
          <a:p>
            <a:r>
              <a:rPr lang="fr-FR" sz="1100" dirty="0">
                <a:latin typeface="+mj-lt"/>
              </a:rPr>
              <a:t>- </a:t>
            </a:r>
            <a:r>
              <a:rPr lang="fr-FR" sz="1100" dirty="0" err="1">
                <a:latin typeface="+mj-lt"/>
              </a:rPr>
              <a:t>Contramino</a:t>
            </a:r>
            <a:r>
              <a:rPr lang="fr-FR" sz="1100" dirty="0">
                <a:latin typeface="+mj-lt"/>
              </a:rPr>
              <a:t>, </a:t>
            </a:r>
            <a:r>
              <a:rPr lang="fr-FR" sz="1100" dirty="0" err="1">
                <a:latin typeface="+mj-lt"/>
              </a:rPr>
              <a:t>Synonymis</a:t>
            </a:r>
            <a:r>
              <a:rPr lang="fr-FR" sz="1100" dirty="0">
                <a:latin typeface="+mj-lt"/>
              </a:rPr>
              <a:t> (</a:t>
            </a:r>
            <a:r>
              <a:rPr lang="fr-FR" sz="1100" dirty="0" err="1">
                <a:latin typeface="+mj-lt"/>
              </a:rPr>
              <a:t>Profissime</a:t>
            </a:r>
            <a:r>
              <a:rPr lang="fr-FR" sz="1100" dirty="0">
                <a:latin typeface="+mj-lt"/>
              </a:rPr>
              <a:t> EDL CE2)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26A0BD6-0E84-8E4C-81C3-4DA0D62D27CB}"/>
              </a:ext>
            </a:extLst>
          </p:cNvPr>
          <p:cNvSpPr/>
          <p:nvPr/>
        </p:nvSpPr>
        <p:spPr>
          <a:xfrm>
            <a:off x="3892141" y="8077069"/>
            <a:ext cx="31205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rgbClr val="DA97FF"/>
                </a:solidFill>
                <a:latin typeface="+mj-lt"/>
              </a:rPr>
              <a:t>➢ Calculer des multiplications à 1 ou 2 chiffres</a:t>
            </a:r>
          </a:p>
          <a:p>
            <a:r>
              <a:rPr lang="fr-FR" sz="1200" dirty="0">
                <a:latin typeface="+mj-lt"/>
              </a:rPr>
              <a:t>- Multi bingo (Profissime Maths CM1)</a:t>
            </a:r>
          </a:p>
          <a:p>
            <a:r>
              <a:rPr lang="fr-FR" sz="1200" dirty="0">
                <a:latin typeface="+mj-lt"/>
              </a:rPr>
              <a:t>- Retour vers la fusée (Profissime Maths CM1)</a:t>
            </a:r>
          </a:p>
          <a:p>
            <a:r>
              <a:rPr lang="fr-FR" sz="1200" dirty="0">
                <a:latin typeface="+mj-lt"/>
              </a:rPr>
              <a:t>- </a:t>
            </a:r>
            <a:r>
              <a:rPr lang="fr-FR" sz="1200" dirty="0" err="1">
                <a:latin typeface="+mj-lt"/>
              </a:rPr>
              <a:t>Multiplicato</a:t>
            </a:r>
            <a:r>
              <a:rPr lang="fr-FR" sz="1200" dirty="0">
                <a:latin typeface="+mj-lt"/>
              </a:rPr>
              <a:t> (</a:t>
            </a:r>
            <a:r>
              <a:rPr lang="fr-FR" sz="1200" dirty="0" err="1">
                <a:latin typeface="+mj-lt"/>
              </a:rPr>
              <a:t>Profissime</a:t>
            </a:r>
            <a:r>
              <a:rPr lang="fr-FR" sz="1200" dirty="0">
                <a:latin typeface="+mj-lt"/>
              </a:rPr>
              <a:t> Maths CM2)</a:t>
            </a:r>
          </a:p>
          <a:p>
            <a:r>
              <a:rPr lang="fr-FR" sz="1200" dirty="0">
                <a:solidFill>
                  <a:srgbClr val="DA97FF"/>
                </a:solidFill>
                <a:latin typeface="+mj-lt"/>
              </a:rPr>
              <a:t>➢ Multiplier un nombre entier par 10,20,100…</a:t>
            </a:r>
            <a:endParaRPr lang="fr-FR" sz="1200" dirty="0">
              <a:latin typeface="+mj-lt"/>
            </a:endParaRPr>
          </a:p>
          <a:p>
            <a:r>
              <a:rPr lang="fr-FR" sz="1200" dirty="0">
                <a:latin typeface="+mj-lt"/>
              </a:rPr>
              <a:t>- Bingo robot (Profissime Maths CM1)</a:t>
            </a:r>
          </a:p>
          <a:p>
            <a:r>
              <a:rPr lang="fr-FR" sz="1200" dirty="0">
                <a:latin typeface="+mj-lt"/>
              </a:rPr>
              <a:t>- Le carré gagnant (Profissime Maths CM2)</a:t>
            </a:r>
          </a:p>
          <a:p>
            <a:r>
              <a:rPr lang="fr-FR" sz="1200" dirty="0">
                <a:latin typeface="+mj-lt"/>
              </a:rPr>
              <a:t>- </a:t>
            </a:r>
            <a:r>
              <a:rPr lang="fr-FR" sz="1200" dirty="0" err="1">
                <a:latin typeface="+mj-lt"/>
              </a:rPr>
              <a:t>Multimino</a:t>
            </a:r>
            <a:r>
              <a:rPr lang="fr-FR" sz="1200" dirty="0">
                <a:latin typeface="+mj-lt"/>
              </a:rPr>
              <a:t> (</a:t>
            </a:r>
            <a:r>
              <a:rPr lang="fr-FR" sz="1200" dirty="0" err="1">
                <a:latin typeface="+mj-lt"/>
              </a:rPr>
              <a:t>Profissime</a:t>
            </a:r>
            <a:r>
              <a:rPr lang="fr-FR" sz="1200" dirty="0">
                <a:latin typeface="+mj-lt"/>
              </a:rPr>
              <a:t> Maths CM2)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6FAD49B-4C92-4349-A9ED-A543ED388FC1}"/>
              </a:ext>
            </a:extLst>
          </p:cNvPr>
          <p:cNvSpPr/>
          <p:nvPr/>
        </p:nvSpPr>
        <p:spPr>
          <a:xfrm>
            <a:off x="3926577" y="7828167"/>
            <a:ext cx="31893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u="sng" dirty="0">
                <a:solidFill>
                  <a:srgbClr val="DA97FF"/>
                </a:solidFill>
                <a:latin typeface="+mj-lt"/>
              </a:rPr>
              <a:t>CALCUL</a:t>
            </a:r>
          </a:p>
          <a:p>
            <a:endParaRPr lang="fr-FR" sz="400" u="sng" dirty="0">
              <a:solidFill>
                <a:srgbClr val="DA97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95702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2" id="{925615E7-761C-AD45-A2EA-4E9783A4B3DB}" vid="{7AAAD923-143F-D64E-80AB-F3EDB7464CC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125</TotalTime>
  <Words>472</Words>
  <Application>Microsoft Macintosh PowerPoint</Application>
  <PresentationFormat>Personnalisé</PresentationFormat>
  <Paragraphs>72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Avenir Next Condensed</vt:lpstr>
      <vt:lpstr>Baskerville</vt:lpstr>
      <vt:lpstr>Brain Flower</vt:lpstr>
      <vt:lpstr>Calibri</vt:lpstr>
      <vt:lpstr>Calibri Light</vt:lpstr>
      <vt:lpstr>HELLOHAPPY</vt:lpstr>
      <vt:lpstr>Springwood Line DEMO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3</cp:revision>
  <cp:lastPrinted>2021-10-28T22:21:06Z</cp:lastPrinted>
  <dcterms:created xsi:type="dcterms:W3CDTF">2021-10-28T21:51:38Z</dcterms:created>
  <dcterms:modified xsi:type="dcterms:W3CDTF">2022-10-24T08:40:36Z</dcterms:modified>
</cp:coreProperties>
</file>