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71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C8D5"/>
    <a:srgbClr val="FFE2C7"/>
    <a:srgbClr val="F4CACD"/>
    <a:srgbClr val="F0ECF8"/>
    <a:srgbClr val="FCD8EE"/>
    <a:srgbClr val="E5F1FF"/>
    <a:srgbClr val="E5F7D1"/>
    <a:srgbClr val="FFF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40"/>
  </p:normalViewPr>
  <p:slideViewPr>
    <p:cSldViewPr snapToGrid="0" snapToObjects="1">
      <p:cViewPr>
        <p:scale>
          <a:sx n="103" d="100"/>
          <a:sy n="103" d="100"/>
        </p:scale>
        <p:origin x="648" y="-2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51722-1456-0F4F-8358-11F57748ACDA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67732-094E-2447-9543-DE6D35087FA6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388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24/10/2022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94C8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4C8D5"/>
          </a:solidFill>
          <a:ln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DD3637F-F59B-9B4B-8585-1F5D8BB5188C}"/>
              </a:ext>
            </a:extLst>
          </p:cNvPr>
          <p:cNvGraphicFramePr>
            <a:graphicFrameLocks noGrp="1"/>
          </p:cNvGraphicFramePr>
          <p:nvPr/>
        </p:nvGraphicFramePr>
        <p:xfrm>
          <a:off x="502396" y="1629476"/>
          <a:ext cx="3807584" cy="736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584">
                  <a:extLst>
                    <a:ext uri="{9D8B030D-6E8A-4147-A177-3AD203B41FA5}">
                      <a16:colId xmlns:a16="http://schemas.microsoft.com/office/drawing/2014/main" val="12946455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Conjuguer des verbes au présent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438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Identifier la lettre finale muette d’un mot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680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i="0" dirty="0">
                          <a:solidFill>
                            <a:schemeClr val="tx1"/>
                          </a:solidFill>
                          <a:latin typeface="+mj-lt"/>
                        </a:rPr>
                        <a:t>Former le féminin des noms et adjectifs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672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i="0" dirty="0">
                          <a:solidFill>
                            <a:schemeClr val="tx1"/>
                          </a:solidFill>
                          <a:latin typeface="+mj-lt"/>
                        </a:rPr>
                        <a:t>Former le pluriel des noms et adjectifs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31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i="0" dirty="0">
                          <a:solidFill>
                            <a:schemeClr val="tx1"/>
                          </a:solidFill>
                          <a:latin typeface="+mj-lt"/>
                        </a:rPr>
                        <a:t>Écrire les homophones se/ce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4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i="0" dirty="0">
                          <a:solidFill>
                            <a:schemeClr val="tx1"/>
                          </a:solidFill>
                          <a:latin typeface="+mj-lt"/>
                        </a:rPr>
                        <a:t>Écrire les homophones sa/ça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751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Écrire les homophones ces/ses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306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Écrire les homophones c’est/s’est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4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Accorder un groupe nominal élargi (avec adj.)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827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Reconnaitre des adjectifs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882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Reconnaitre le sujet dans une phrase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039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Identifier la nature d’un sujet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336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Identifier des synonymes et des antonymes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36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Construire des antonymes avec des préfixes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155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Comparer et ranger des nombres entiers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335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i="0" dirty="0">
                          <a:solidFill>
                            <a:schemeClr val="tx1"/>
                          </a:solidFill>
                          <a:latin typeface="+mj-lt"/>
                        </a:rPr>
                        <a:t>Encadrer des nombres entiers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87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Arrondir des nombres entiers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75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Calculer le périmètre d’un polygone (2)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807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Identifier des polygones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197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Décrire des polygones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35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b="0" dirty="0">
                          <a:solidFill>
                            <a:schemeClr val="tx1"/>
                          </a:solidFill>
                          <a:latin typeface="+mj-lt"/>
                        </a:rPr>
                        <a:t>Connaitre le vocabulaire des cercles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583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Tracer des cercles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13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Donner l’ordre de grandeur d’une </a:t>
                      </a:r>
                      <a:r>
                        <a:rPr lang="fr-FR" sz="1500" dirty="0" err="1">
                          <a:solidFill>
                            <a:schemeClr val="tx1"/>
                          </a:solidFill>
                          <a:latin typeface="+mj-lt"/>
                        </a:rPr>
                        <a:t>multiplicat</a:t>
                      </a:r>
                      <a:r>
                        <a:rPr lang="fr-FR" sz="1500" dirty="0">
                          <a:solidFill>
                            <a:schemeClr val="tx1"/>
                          </a:solidFill>
                          <a:latin typeface="+mj-lt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91945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2223425B-5E80-3946-9004-A8265E1677B1}"/>
              </a:ext>
            </a:extLst>
          </p:cNvPr>
          <p:cNvGraphicFramePr>
            <a:graphicFrameLocks noGrp="1"/>
          </p:cNvGraphicFramePr>
          <p:nvPr/>
        </p:nvGraphicFramePr>
        <p:xfrm>
          <a:off x="230879" y="9386219"/>
          <a:ext cx="7097916" cy="325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988">
                  <a:extLst>
                    <a:ext uri="{9D8B030D-6E8A-4147-A177-3AD203B41FA5}">
                      <a16:colId xmlns:a16="http://schemas.microsoft.com/office/drawing/2014/main" val="811304584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3022940878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3402298522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37713486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1648310831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1674124782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val="2722401321"/>
                    </a:ext>
                  </a:extLst>
                </a:gridCol>
              </a:tblGrid>
              <a:tr h="325898"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Séquence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Traces écrites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9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Jeux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AF">
                        <a:alpha val="7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Ateliers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6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Entrainement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Remédiation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C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70" b="0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venir Light" panose="020B0402020203020204" pitchFamily="34" charset="77"/>
                        </a:rPr>
                        <a:t>Évaluations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0406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398C1668-96FA-8346-B206-097FE48BD7C2}"/>
              </a:ext>
            </a:extLst>
          </p:cNvPr>
          <p:cNvSpPr/>
          <p:nvPr/>
        </p:nvSpPr>
        <p:spPr>
          <a:xfrm>
            <a:off x="515552" y="1194458"/>
            <a:ext cx="1743554" cy="310833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94C8D5"/>
          </a:solidFill>
          <a:ln w="25400">
            <a:solidFill>
              <a:srgbClr val="94C8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HELLOHAPPY" panose="02000603000000000000" pitchFamily="2" charset="0"/>
                <a:ea typeface="HELLOHAPPY" panose="02000603000000000000" pitchFamily="2" charset="0"/>
              </a:rPr>
              <a:t>COMPÉTENCES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481D10C-1692-D54E-A658-6D5408339830}"/>
              </a:ext>
            </a:extLst>
          </p:cNvPr>
          <p:cNvSpPr txBox="1"/>
          <p:nvPr/>
        </p:nvSpPr>
        <p:spPr>
          <a:xfrm>
            <a:off x="288099" y="108994"/>
            <a:ext cx="698347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mes préparations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9009F02-CE03-6748-9B77-8630E109ADD4}"/>
              </a:ext>
            </a:extLst>
          </p:cNvPr>
          <p:cNvGraphicFramePr>
            <a:graphicFrameLocks noGrp="1"/>
          </p:cNvGraphicFramePr>
          <p:nvPr/>
        </p:nvGraphicFramePr>
        <p:xfrm>
          <a:off x="4378220" y="1629476"/>
          <a:ext cx="2747294" cy="736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001">
                  <a:extLst>
                    <a:ext uri="{9D8B030D-6E8A-4147-A177-3AD203B41FA5}">
                      <a16:colId xmlns:a16="http://schemas.microsoft.com/office/drawing/2014/main" val="1931417726"/>
                    </a:ext>
                  </a:extLst>
                </a:gridCol>
                <a:gridCol w="389001">
                  <a:extLst>
                    <a:ext uri="{9D8B030D-6E8A-4147-A177-3AD203B41FA5}">
                      <a16:colId xmlns:a16="http://schemas.microsoft.com/office/drawing/2014/main" val="3816741073"/>
                    </a:ext>
                  </a:extLst>
                </a:gridCol>
                <a:gridCol w="389001">
                  <a:extLst>
                    <a:ext uri="{9D8B030D-6E8A-4147-A177-3AD203B41FA5}">
                      <a16:colId xmlns:a16="http://schemas.microsoft.com/office/drawing/2014/main" val="1217893578"/>
                    </a:ext>
                  </a:extLst>
                </a:gridCol>
                <a:gridCol w="389002">
                  <a:extLst>
                    <a:ext uri="{9D8B030D-6E8A-4147-A177-3AD203B41FA5}">
                      <a16:colId xmlns:a16="http://schemas.microsoft.com/office/drawing/2014/main" val="1747417218"/>
                    </a:ext>
                  </a:extLst>
                </a:gridCol>
                <a:gridCol w="389001">
                  <a:extLst>
                    <a:ext uri="{9D8B030D-6E8A-4147-A177-3AD203B41FA5}">
                      <a16:colId xmlns:a16="http://schemas.microsoft.com/office/drawing/2014/main" val="2466270193"/>
                    </a:ext>
                  </a:extLst>
                </a:gridCol>
                <a:gridCol w="413287">
                  <a:extLst>
                    <a:ext uri="{9D8B030D-6E8A-4147-A177-3AD203B41FA5}">
                      <a16:colId xmlns:a16="http://schemas.microsoft.com/office/drawing/2014/main" val="2999777721"/>
                    </a:ext>
                  </a:extLst>
                </a:gridCol>
                <a:gridCol w="389001">
                  <a:extLst>
                    <a:ext uri="{9D8B030D-6E8A-4147-A177-3AD203B41FA5}">
                      <a16:colId xmlns:a16="http://schemas.microsoft.com/office/drawing/2014/main" val="11684987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>
                        <a:highlight>
                          <a:srgbClr val="FFF8A5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766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3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30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07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731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0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>
                        <a:highlight>
                          <a:srgbClr val="FFF8A5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32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434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>
                        <a:highlight>
                          <a:srgbClr val="FFF8A5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674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183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766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372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228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514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94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rgbClr val="E5F7D1"/>
                        </a:solidFill>
                        <a:highlight>
                          <a:srgbClr val="E5F7D1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2686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>
                        <a:highlight>
                          <a:srgbClr val="FFF8A5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>
                        <a:solidFill>
                          <a:srgbClr val="E5F7D1"/>
                        </a:solidFill>
                        <a:highlight>
                          <a:srgbClr val="E5F7D1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11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48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14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>
                        <a:highlight>
                          <a:srgbClr val="FFF8A5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>
                        <a:solidFill>
                          <a:srgbClr val="E5F7D1"/>
                        </a:solidFill>
                        <a:highlight>
                          <a:srgbClr val="E5F7D1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104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13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dirty="0">
                          <a:solidFill>
                            <a:srgbClr val="FFF8A5"/>
                          </a:solidFill>
                          <a:highlight>
                            <a:srgbClr val="FFF8A5"/>
                          </a:highlight>
                        </a:rPr>
                        <a:t>ns</a:t>
                      </a:r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7D1"/>
                          </a:solidFill>
                          <a:highlight>
                            <a:srgbClr val="E5F7D1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988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4CACD"/>
                          </a:solidFill>
                          <a:highlight>
                            <a:srgbClr val="F4CACD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E2C7"/>
                          </a:solidFill>
                          <a:highlight>
                            <a:srgbClr val="FFE2C7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dirty="0">
                        <a:highlight>
                          <a:srgbClr val="FFF8A5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rgbClr val="E5F7D1"/>
                        </a:solidFill>
                        <a:highlight>
                          <a:srgbClr val="E5F7D1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E5F1FF"/>
                          </a:solidFill>
                          <a:highlight>
                            <a:srgbClr val="E5F1FF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CD8EE"/>
                          </a:solidFill>
                          <a:highlight>
                            <a:srgbClr val="FCD8EE"/>
                          </a:highlight>
                        </a:rPr>
                        <a:t>ns</a:t>
                      </a:r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62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6472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126</TotalTime>
  <Words>269</Words>
  <Application>Microsoft Macintosh PowerPoint</Application>
  <PresentationFormat>Personnalisé</PresentationFormat>
  <Paragraphs>162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Light</vt:lpstr>
      <vt:lpstr>Calibri</vt:lpstr>
      <vt:lpstr>Calibri Light</vt:lpstr>
      <vt:lpstr>HELLOHAPPY</vt:lpstr>
      <vt:lpstr>Springwood Line DEMO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</cp:revision>
  <cp:lastPrinted>2021-10-28T22:21:06Z</cp:lastPrinted>
  <dcterms:created xsi:type="dcterms:W3CDTF">2021-10-28T21:51:38Z</dcterms:created>
  <dcterms:modified xsi:type="dcterms:W3CDTF">2022-10-24T08:35:27Z</dcterms:modified>
</cp:coreProperties>
</file>