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68" r:id="rId2"/>
    <p:sldId id="256" r:id="rId3"/>
    <p:sldId id="269" r:id="rId4"/>
    <p:sldId id="270" r:id="rId5"/>
    <p:sldId id="271" r:id="rId6"/>
    <p:sldId id="272" r:id="rId7"/>
    <p:sldId id="273" r:id="rId8"/>
    <p:sldId id="274" r:id="rId9"/>
    <p:sldId id="275" r:id="rId10"/>
    <p:sldId id="276" r:id="rId11"/>
    <p:sldId id="277" r:id="rId12"/>
    <p:sldId id="278" r:id="rId13"/>
    <p:sldId id="279" r:id="rId14"/>
    <p:sldId id="280" r:id="rId15"/>
    <p:sldId id="281" r:id="rId16"/>
    <p:sldId id="282" r:id="rId17"/>
    <p:sldId id="283" r:id="rId18"/>
    <p:sldId id="284" r:id="rId19"/>
    <p:sldId id="285" r:id="rId20"/>
    <p:sldId id="286" r:id="rId21"/>
    <p:sldId id="287" r:id="rId22"/>
    <p:sldId id="288" r:id="rId23"/>
    <p:sldId id="289" r:id="rId24"/>
    <p:sldId id="290" r:id="rId25"/>
    <p:sldId id="291" r:id="rId26"/>
    <p:sldId id="292" r:id="rId27"/>
    <p:sldId id="293" r:id="rId28"/>
    <p:sldId id="294" r:id="rId29"/>
    <p:sldId id="295" r:id="rId30"/>
    <p:sldId id="296" r:id="rId31"/>
    <p:sldId id="297" r:id="rId32"/>
    <p:sldId id="298" r:id="rId33"/>
    <p:sldId id="299" r:id="rId34"/>
    <p:sldId id="300" r:id="rId35"/>
    <p:sldId id="301" r:id="rId36"/>
    <p:sldId id="302" r:id="rId37"/>
  </p:sldIdLst>
  <p:sldSz cx="7559675" cy="106918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07"/>
    <p:restoredTop sz="95840"/>
  </p:normalViewPr>
  <p:slideViewPr>
    <p:cSldViewPr snapToGrid="0" snapToObjects="1">
      <p:cViewPr>
        <p:scale>
          <a:sx n="74" d="100"/>
          <a:sy n="74" d="100"/>
        </p:scale>
        <p:origin x="2552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EF0C7-7D33-FB44-99A1-A1423CDE6A92}" type="datetimeFigureOut">
              <a:rPr lang="fr-GP" smtClean="0"/>
              <a:t>11/03/2023</a:t>
            </a:fld>
            <a:endParaRPr lang="fr-G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G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53980-0180-584D-951E-0D00B47D0AF9}" type="slidenum">
              <a:rPr lang="fr-GP" smtClean="0"/>
              <a:t>‹N°›</a:t>
            </a:fld>
            <a:endParaRPr lang="fr-GP"/>
          </a:p>
        </p:txBody>
      </p:sp>
    </p:spTree>
    <p:extLst>
      <p:ext uri="{BB962C8B-B14F-4D97-AF65-F5344CB8AC3E}">
        <p14:creationId xmlns:p14="http://schemas.microsoft.com/office/powerpoint/2010/main" val="5296265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EF0C7-7D33-FB44-99A1-A1423CDE6A92}" type="datetimeFigureOut">
              <a:rPr lang="fr-GP" smtClean="0"/>
              <a:t>11/03/2023</a:t>
            </a:fld>
            <a:endParaRPr lang="fr-G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G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53980-0180-584D-951E-0D00B47D0AF9}" type="slidenum">
              <a:rPr lang="fr-GP" smtClean="0"/>
              <a:t>‹N°›</a:t>
            </a:fld>
            <a:endParaRPr lang="fr-GP"/>
          </a:p>
        </p:txBody>
      </p:sp>
    </p:spTree>
    <p:extLst>
      <p:ext uri="{BB962C8B-B14F-4D97-AF65-F5344CB8AC3E}">
        <p14:creationId xmlns:p14="http://schemas.microsoft.com/office/powerpoint/2010/main" val="32640990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EF0C7-7D33-FB44-99A1-A1423CDE6A92}" type="datetimeFigureOut">
              <a:rPr lang="fr-GP" smtClean="0"/>
              <a:t>11/03/2023</a:t>
            </a:fld>
            <a:endParaRPr lang="fr-G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G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53980-0180-584D-951E-0D00B47D0AF9}" type="slidenum">
              <a:rPr lang="fr-GP" smtClean="0"/>
              <a:t>‹N°›</a:t>
            </a:fld>
            <a:endParaRPr lang="fr-GP"/>
          </a:p>
        </p:txBody>
      </p:sp>
    </p:spTree>
    <p:extLst>
      <p:ext uri="{BB962C8B-B14F-4D97-AF65-F5344CB8AC3E}">
        <p14:creationId xmlns:p14="http://schemas.microsoft.com/office/powerpoint/2010/main" val="57294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EF0C7-7D33-FB44-99A1-A1423CDE6A92}" type="datetimeFigureOut">
              <a:rPr lang="fr-GP" smtClean="0"/>
              <a:t>11/03/2023</a:t>
            </a:fld>
            <a:endParaRPr lang="fr-G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G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53980-0180-584D-951E-0D00B47D0AF9}" type="slidenum">
              <a:rPr lang="fr-GP" smtClean="0"/>
              <a:t>‹N°›</a:t>
            </a:fld>
            <a:endParaRPr lang="fr-GP"/>
          </a:p>
        </p:txBody>
      </p:sp>
    </p:spTree>
    <p:extLst>
      <p:ext uri="{BB962C8B-B14F-4D97-AF65-F5344CB8AC3E}">
        <p14:creationId xmlns:p14="http://schemas.microsoft.com/office/powerpoint/2010/main" val="31394623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/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EF0C7-7D33-FB44-99A1-A1423CDE6A92}" type="datetimeFigureOut">
              <a:rPr lang="fr-GP" smtClean="0"/>
              <a:t>11/03/2023</a:t>
            </a:fld>
            <a:endParaRPr lang="fr-G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G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53980-0180-584D-951E-0D00B47D0AF9}" type="slidenum">
              <a:rPr lang="fr-GP" smtClean="0"/>
              <a:t>‹N°›</a:t>
            </a:fld>
            <a:endParaRPr lang="fr-GP"/>
          </a:p>
        </p:txBody>
      </p:sp>
    </p:spTree>
    <p:extLst>
      <p:ext uri="{BB962C8B-B14F-4D97-AF65-F5344CB8AC3E}">
        <p14:creationId xmlns:p14="http://schemas.microsoft.com/office/powerpoint/2010/main" val="19379751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EF0C7-7D33-FB44-99A1-A1423CDE6A92}" type="datetimeFigureOut">
              <a:rPr lang="fr-GP" smtClean="0"/>
              <a:t>11/03/2023</a:t>
            </a:fld>
            <a:endParaRPr lang="fr-GP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GP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53980-0180-584D-951E-0D00B47D0AF9}" type="slidenum">
              <a:rPr lang="fr-GP" smtClean="0"/>
              <a:t>‹N°›</a:t>
            </a:fld>
            <a:endParaRPr lang="fr-GP"/>
          </a:p>
        </p:txBody>
      </p:sp>
    </p:spTree>
    <p:extLst>
      <p:ext uri="{BB962C8B-B14F-4D97-AF65-F5344CB8AC3E}">
        <p14:creationId xmlns:p14="http://schemas.microsoft.com/office/powerpoint/2010/main" val="41722150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EF0C7-7D33-FB44-99A1-A1423CDE6A92}" type="datetimeFigureOut">
              <a:rPr lang="fr-GP" smtClean="0"/>
              <a:t>11/03/2023</a:t>
            </a:fld>
            <a:endParaRPr lang="fr-GP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GP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53980-0180-584D-951E-0D00B47D0AF9}" type="slidenum">
              <a:rPr lang="fr-GP" smtClean="0"/>
              <a:t>‹N°›</a:t>
            </a:fld>
            <a:endParaRPr lang="fr-GP"/>
          </a:p>
        </p:txBody>
      </p:sp>
    </p:spTree>
    <p:extLst>
      <p:ext uri="{BB962C8B-B14F-4D97-AF65-F5344CB8AC3E}">
        <p14:creationId xmlns:p14="http://schemas.microsoft.com/office/powerpoint/2010/main" val="8236141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EF0C7-7D33-FB44-99A1-A1423CDE6A92}" type="datetimeFigureOut">
              <a:rPr lang="fr-GP" smtClean="0"/>
              <a:t>11/03/2023</a:t>
            </a:fld>
            <a:endParaRPr lang="fr-GP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GP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53980-0180-584D-951E-0D00B47D0AF9}" type="slidenum">
              <a:rPr lang="fr-GP" smtClean="0"/>
              <a:t>‹N°›</a:t>
            </a:fld>
            <a:endParaRPr lang="fr-GP"/>
          </a:p>
        </p:txBody>
      </p:sp>
    </p:spTree>
    <p:extLst>
      <p:ext uri="{BB962C8B-B14F-4D97-AF65-F5344CB8AC3E}">
        <p14:creationId xmlns:p14="http://schemas.microsoft.com/office/powerpoint/2010/main" val="40646681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EF0C7-7D33-FB44-99A1-A1423CDE6A92}" type="datetimeFigureOut">
              <a:rPr lang="fr-GP" smtClean="0"/>
              <a:t>11/03/2023</a:t>
            </a:fld>
            <a:endParaRPr lang="fr-GP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GP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53980-0180-584D-951E-0D00B47D0AF9}" type="slidenum">
              <a:rPr lang="fr-GP" smtClean="0"/>
              <a:t>‹N°›</a:t>
            </a:fld>
            <a:endParaRPr lang="fr-GP"/>
          </a:p>
        </p:txBody>
      </p:sp>
    </p:spTree>
    <p:extLst>
      <p:ext uri="{BB962C8B-B14F-4D97-AF65-F5344CB8AC3E}">
        <p14:creationId xmlns:p14="http://schemas.microsoft.com/office/powerpoint/2010/main" val="28503884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EF0C7-7D33-FB44-99A1-A1423CDE6A92}" type="datetimeFigureOut">
              <a:rPr lang="fr-GP" smtClean="0"/>
              <a:t>11/03/2023</a:t>
            </a:fld>
            <a:endParaRPr lang="fr-GP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GP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53980-0180-584D-951E-0D00B47D0AF9}" type="slidenum">
              <a:rPr lang="fr-GP" smtClean="0"/>
              <a:t>‹N°›</a:t>
            </a:fld>
            <a:endParaRPr lang="fr-GP"/>
          </a:p>
        </p:txBody>
      </p:sp>
    </p:spTree>
    <p:extLst>
      <p:ext uri="{BB962C8B-B14F-4D97-AF65-F5344CB8AC3E}">
        <p14:creationId xmlns:p14="http://schemas.microsoft.com/office/powerpoint/2010/main" val="26872293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EF0C7-7D33-FB44-99A1-A1423CDE6A92}" type="datetimeFigureOut">
              <a:rPr lang="fr-GP" smtClean="0"/>
              <a:t>11/03/2023</a:t>
            </a:fld>
            <a:endParaRPr lang="fr-GP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GP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53980-0180-584D-951E-0D00B47D0AF9}" type="slidenum">
              <a:rPr lang="fr-GP" smtClean="0"/>
              <a:t>‹N°›</a:t>
            </a:fld>
            <a:endParaRPr lang="fr-GP"/>
          </a:p>
        </p:txBody>
      </p:sp>
    </p:spTree>
    <p:extLst>
      <p:ext uri="{BB962C8B-B14F-4D97-AF65-F5344CB8AC3E}">
        <p14:creationId xmlns:p14="http://schemas.microsoft.com/office/powerpoint/2010/main" val="6914684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4EF0C7-7D33-FB44-99A1-A1423CDE6A92}" type="datetimeFigureOut">
              <a:rPr lang="fr-GP" smtClean="0"/>
              <a:t>11/03/2023</a:t>
            </a:fld>
            <a:endParaRPr lang="fr-G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G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353980-0180-584D-951E-0D00B47D0AF9}" type="slidenum">
              <a:rPr lang="fr-GP" smtClean="0"/>
              <a:t>‹N°›</a:t>
            </a:fld>
            <a:endParaRPr lang="fr-GP"/>
          </a:p>
        </p:txBody>
      </p:sp>
    </p:spTree>
    <p:extLst>
      <p:ext uri="{BB962C8B-B14F-4D97-AF65-F5344CB8AC3E}">
        <p14:creationId xmlns:p14="http://schemas.microsoft.com/office/powerpoint/2010/main" val="38421815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>
            <a:extLst>
              <a:ext uri="{FF2B5EF4-FFF2-40B4-BE49-F238E27FC236}">
                <a16:creationId xmlns:a16="http://schemas.microsoft.com/office/drawing/2014/main" id="{017FDD57-CF72-C940-8805-8A9942C95033}"/>
              </a:ext>
            </a:extLst>
          </p:cNvPr>
          <p:cNvSpPr txBox="1"/>
          <p:nvPr/>
        </p:nvSpPr>
        <p:spPr>
          <a:xfrm>
            <a:off x="157344" y="162141"/>
            <a:ext cx="7244987" cy="395005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FR" sz="1400" u="sng" kern="150" dirty="0">
                <a:effectLst/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Lis la dictée. Recherche les erreurs et corrige-les. Il y a 10 erreurs à trouver :</a:t>
            </a:r>
          </a:p>
          <a:p>
            <a:pPr algn="just">
              <a:spcAft>
                <a:spcPts val="310"/>
              </a:spcAft>
            </a:pPr>
            <a:r>
              <a:rPr lang="fr-FR" sz="1100" kern="150" dirty="0">
                <a:latin typeface="Avenir Light" panose="020B0402020203020204" pitchFamily="34" charset="77"/>
                <a:ea typeface="SimSun" panose="02010600030101010101" pitchFamily="2" charset="-122"/>
                <a:cs typeface="Lucida Sans" panose="020B0602030504020204" pitchFamily="34" charset="77"/>
              </a:rPr>
              <a:t>- 1 erreur de majuscule ou ponctuation.                          - 2 erreurs d’homophones grammaticaux</a:t>
            </a:r>
          </a:p>
          <a:p>
            <a:pPr algn="just">
              <a:spcAft>
                <a:spcPts val="310"/>
              </a:spcAft>
            </a:pPr>
            <a:r>
              <a:rPr lang="fr-FR" sz="1100" kern="150" dirty="0">
                <a:effectLst/>
                <a:latin typeface="Avenir Light" panose="020B0402020203020204" pitchFamily="34" charset="77"/>
                <a:ea typeface="SimSun" panose="02010600030101010101" pitchFamily="2" charset="-122"/>
                <a:cs typeface="Lucida Sans" panose="020B0602030504020204" pitchFamily="34" charset="77"/>
              </a:rPr>
              <a:t>- 3 erreurs d’accord du verbe conjugué avec le sujet     </a:t>
            </a:r>
            <a:r>
              <a:rPr lang="fr-FR" sz="1100" kern="150" dirty="0">
                <a:latin typeface="Avenir Light" panose="020B0402020203020204" pitchFamily="34" charset="77"/>
                <a:ea typeface="SimSun" panose="02010600030101010101" pitchFamily="2" charset="-122"/>
                <a:cs typeface="Lucida Sans" panose="020B0602030504020204" pitchFamily="34" charset="77"/>
              </a:rPr>
              <a:t>- 2 erreurs participe passé -</a:t>
            </a:r>
            <a:r>
              <a:rPr lang="fr-FR" sz="1100" kern="150" dirty="0" err="1">
                <a:latin typeface="Avenir Light" panose="020B0402020203020204" pitchFamily="34" charset="77"/>
                <a:ea typeface="SimSun" panose="02010600030101010101" pitchFamily="2" charset="-122"/>
                <a:cs typeface="Lucida Sans" panose="020B0602030504020204" pitchFamily="34" charset="77"/>
              </a:rPr>
              <a:t>é</a:t>
            </a:r>
            <a:r>
              <a:rPr lang="fr-FR" sz="1100" kern="150" dirty="0">
                <a:latin typeface="Avenir Light" panose="020B0402020203020204" pitchFamily="34" charset="77"/>
                <a:ea typeface="SimSun" panose="02010600030101010101" pitchFamily="2" charset="-122"/>
                <a:cs typeface="Lucida Sans" panose="020B0602030504020204" pitchFamily="34" charset="77"/>
              </a:rPr>
              <a:t> ou infinitif -er</a:t>
            </a:r>
            <a:endParaRPr lang="fr-FR" sz="1100" kern="150" dirty="0">
              <a:effectLst/>
              <a:latin typeface="Avenir Light" panose="020B0402020203020204" pitchFamily="34" charset="77"/>
              <a:ea typeface="SimSun" panose="02010600030101010101" pitchFamily="2" charset="-122"/>
              <a:cs typeface="Lucida Sans" panose="020B0602030504020204" pitchFamily="34" charset="77"/>
            </a:endParaRPr>
          </a:p>
          <a:p>
            <a:pPr algn="just">
              <a:spcAft>
                <a:spcPts val="310"/>
              </a:spcAft>
            </a:pPr>
            <a:r>
              <a:rPr lang="fr-FR" sz="1100" kern="150" dirty="0">
                <a:latin typeface="Avenir Light" panose="020B0402020203020204" pitchFamily="34" charset="77"/>
                <a:ea typeface="SimSun" panose="02010600030101010101" pitchFamily="2" charset="-122"/>
                <a:cs typeface="Lucida Sans" panose="020B0602030504020204" pitchFamily="34" charset="77"/>
              </a:rPr>
              <a:t>- 2 erreurs d’accord dans le groupe nominal</a:t>
            </a:r>
            <a:endParaRPr lang="fr-GP" sz="1100" kern="150" dirty="0">
              <a:latin typeface="Avenir Light" panose="020B0402020203020204" pitchFamily="34" charset="77"/>
              <a:ea typeface="SimSun" panose="02010600030101010101" pitchFamily="2" charset="-122"/>
              <a:cs typeface="Lucida Sans" panose="020B0602030504020204" pitchFamily="34" charset="77"/>
            </a:endParaRP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J’hésite un instant a m’asseoir de nouveau pour fermé les yeux. Ma curiosité m’interdis de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cédé à la facilité, et je fait mes premiers pas à travers les herbe hautes. je n’avais encore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jamais vu ces dizaines de fleurs multicolore qui m’entoures et me caressent les mollets.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</a:t>
            </a: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Leurs odeurs me son familières, pourtant je ne sais pas les nommer. 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endParaRPr lang="fr-FR" sz="1400" kern="1200" dirty="0">
              <a:solidFill>
                <a:schemeClr val="dk1"/>
              </a:solidFill>
              <a:effectLst/>
              <a:latin typeface="Avenir Light" panose="020B0402020203020204" pitchFamily="34" charset="77"/>
            </a:endParaRP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B3301061-3216-8B47-AB1F-F9EED8C03C23}"/>
              </a:ext>
            </a:extLst>
          </p:cNvPr>
          <p:cNvSpPr txBox="1"/>
          <p:nvPr/>
        </p:nvSpPr>
        <p:spPr>
          <a:xfrm>
            <a:off x="157343" y="4761035"/>
            <a:ext cx="7244987" cy="390388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FR" sz="1400" u="sng" kern="150" dirty="0">
                <a:effectLst/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Lis la dictée. Recherche les erreurs et corrige-les. Il y a 10 erreurs à trouver :</a:t>
            </a:r>
          </a:p>
          <a:p>
            <a:pPr algn="just">
              <a:spcAft>
                <a:spcPts val="310"/>
              </a:spcAft>
            </a:pPr>
            <a:r>
              <a:rPr lang="fr-FR" sz="1100" kern="150" dirty="0">
                <a:latin typeface="Avenir Light" panose="020B0402020203020204" pitchFamily="34" charset="77"/>
                <a:ea typeface="SimSun" panose="02010600030101010101" pitchFamily="2" charset="-122"/>
                <a:cs typeface="Lucida Sans" panose="020B0602030504020204" pitchFamily="34" charset="77"/>
              </a:rPr>
              <a:t>- 1 erreur de majuscule ou ponctuation.                          - 2 erreurs d’homophones grammaticaux</a:t>
            </a:r>
          </a:p>
          <a:p>
            <a:pPr algn="just">
              <a:spcAft>
                <a:spcPts val="310"/>
              </a:spcAft>
            </a:pPr>
            <a:r>
              <a:rPr lang="fr-FR" sz="1100" kern="150" dirty="0">
                <a:effectLst/>
                <a:latin typeface="Avenir Light" panose="020B0402020203020204" pitchFamily="34" charset="77"/>
                <a:ea typeface="SimSun" panose="02010600030101010101" pitchFamily="2" charset="-122"/>
                <a:cs typeface="Lucida Sans" panose="020B0602030504020204" pitchFamily="34" charset="77"/>
              </a:rPr>
              <a:t>- 3 erreurs d’accord du verbe conjugué avec le sujet     </a:t>
            </a:r>
            <a:r>
              <a:rPr lang="fr-FR" sz="1100" kern="150" dirty="0">
                <a:latin typeface="Avenir Light" panose="020B0402020203020204" pitchFamily="34" charset="77"/>
                <a:ea typeface="SimSun" panose="02010600030101010101" pitchFamily="2" charset="-122"/>
                <a:cs typeface="Lucida Sans" panose="020B0602030504020204" pitchFamily="34" charset="77"/>
              </a:rPr>
              <a:t>- 2 erreurs participe passé -</a:t>
            </a:r>
            <a:r>
              <a:rPr lang="fr-FR" sz="1100" kern="150" dirty="0" err="1">
                <a:latin typeface="Avenir Light" panose="020B0402020203020204" pitchFamily="34" charset="77"/>
                <a:ea typeface="SimSun" panose="02010600030101010101" pitchFamily="2" charset="-122"/>
                <a:cs typeface="Lucida Sans" panose="020B0602030504020204" pitchFamily="34" charset="77"/>
              </a:rPr>
              <a:t>é</a:t>
            </a:r>
            <a:r>
              <a:rPr lang="fr-FR" sz="1100" kern="150" dirty="0">
                <a:latin typeface="Avenir Light" panose="020B0402020203020204" pitchFamily="34" charset="77"/>
                <a:ea typeface="SimSun" panose="02010600030101010101" pitchFamily="2" charset="-122"/>
                <a:cs typeface="Lucida Sans" panose="020B0602030504020204" pitchFamily="34" charset="77"/>
              </a:rPr>
              <a:t> ou infinitif -er</a:t>
            </a:r>
            <a:endParaRPr lang="fr-FR" sz="1100" kern="150" dirty="0">
              <a:effectLst/>
              <a:latin typeface="Avenir Light" panose="020B0402020203020204" pitchFamily="34" charset="77"/>
              <a:ea typeface="SimSun" panose="02010600030101010101" pitchFamily="2" charset="-122"/>
              <a:cs typeface="Lucida Sans" panose="020B0602030504020204" pitchFamily="34" charset="77"/>
            </a:endParaRPr>
          </a:p>
          <a:p>
            <a:pPr algn="just">
              <a:spcAft>
                <a:spcPts val="310"/>
              </a:spcAft>
            </a:pPr>
            <a:r>
              <a:rPr lang="fr-FR" sz="1100" kern="150" dirty="0">
                <a:latin typeface="Avenir Light" panose="020B0402020203020204" pitchFamily="34" charset="77"/>
                <a:ea typeface="SimSun" panose="02010600030101010101" pitchFamily="2" charset="-122"/>
                <a:cs typeface="Lucida Sans" panose="020B0602030504020204" pitchFamily="34" charset="77"/>
              </a:rPr>
              <a:t>- 2 erreurs d’accord dans le groupe nominal</a:t>
            </a:r>
            <a:endParaRPr lang="fr-GP" sz="1100" kern="150" dirty="0">
              <a:latin typeface="Avenir Light" panose="020B0402020203020204" pitchFamily="34" charset="77"/>
              <a:ea typeface="SimSun" panose="02010600030101010101" pitchFamily="2" charset="-122"/>
              <a:cs typeface="Lucida Sans" panose="020B0602030504020204" pitchFamily="34" charset="77"/>
            </a:endParaRP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J’hésite un instant a m’asseoir de nouveau pour fermé les yeux. Ma curiosité m’interdis de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cédé à la facilité, et je fait mes premiers pas à travers les herbe hautes. je n’avais encore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jamais vu ces dizaines de fleurs multicolore qui m’entoures et me caressent les mollets.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</a:t>
            </a: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Leurs odeurs me son familières, pourtant je ne sais pas les nommer. 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endParaRPr lang="fr-FR" sz="1400" kern="1200" dirty="0">
              <a:solidFill>
                <a:schemeClr val="dk1"/>
              </a:solidFill>
              <a:effectLst/>
              <a:latin typeface="Avenir Light" panose="020B0402020203020204" pitchFamily="34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27349486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>
            <a:extLst>
              <a:ext uri="{FF2B5EF4-FFF2-40B4-BE49-F238E27FC236}">
                <a16:creationId xmlns:a16="http://schemas.microsoft.com/office/drawing/2014/main" id="{017FDD57-CF72-C940-8805-8A9942C95033}"/>
              </a:ext>
            </a:extLst>
          </p:cNvPr>
          <p:cNvSpPr txBox="1"/>
          <p:nvPr/>
        </p:nvSpPr>
        <p:spPr>
          <a:xfrm>
            <a:off x="157344" y="162141"/>
            <a:ext cx="7244987" cy="38346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FR" sz="1400" u="sng" kern="150" dirty="0">
                <a:effectLst/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Lis la dictée. Recherche les erreurs et corrige-les. Il y a 10 erreurs à trouver :</a:t>
            </a:r>
          </a:p>
          <a:p>
            <a:pPr algn="just">
              <a:spcAft>
                <a:spcPts val="310"/>
              </a:spcAft>
            </a:pPr>
            <a:r>
              <a:rPr lang="fr-FR" sz="1100" kern="150" dirty="0">
                <a:latin typeface="Avenir Light" panose="020B0402020203020204" pitchFamily="34" charset="77"/>
                <a:ea typeface="SimSun" panose="02010600030101010101" pitchFamily="2" charset="-122"/>
                <a:cs typeface="Lucida Sans" panose="020B0602030504020204" pitchFamily="34" charset="77"/>
              </a:rPr>
              <a:t>- 1 erreur de majuscule ou ponctuation.                          - 2 erreurs d’homophones grammaticaux</a:t>
            </a:r>
          </a:p>
          <a:p>
            <a:pPr algn="just">
              <a:spcAft>
                <a:spcPts val="310"/>
              </a:spcAft>
            </a:pPr>
            <a:r>
              <a:rPr lang="fr-FR" sz="1100" kern="150" dirty="0">
                <a:effectLst/>
                <a:latin typeface="Avenir Light" panose="020B0402020203020204" pitchFamily="34" charset="77"/>
                <a:ea typeface="SimSun" panose="02010600030101010101" pitchFamily="2" charset="-122"/>
                <a:cs typeface="Lucida Sans" panose="020B0602030504020204" pitchFamily="34" charset="77"/>
              </a:rPr>
              <a:t>- 2 erreurs d’accord du verbe conjugué avec le sujet     </a:t>
            </a:r>
            <a:r>
              <a:rPr lang="fr-FR" sz="1100" kern="150" dirty="0">
                <a:latin typeface="Avenir Light" panose="020B0402020203020204" pitchFamily="34" charset="77"/>
                <a:ea typeface="SimSun" panose="02010600030101010101" pitchFamily="2" charset="-122"/>
                <a:cs typeface="Lucida Sans" panose="020B0602030504020204" pitchFamily="34" charset="77"/>
              </a:rPr>
              <a:t>- 2 erreurs participe passé -</a:t>
            </a:r>
            <a:r>
              <a:rPr lang="fr-FR" sz="1100" kern="150" dirty="0" err="1">
                <a:latin typeface="Avenir Light" panose="020B0402020203020204" pitchFamily="34" charset="77"/>
                <a:ea typeface="SimSun" panose="02010600030101010101" pitchFamily="2" charset="-122"/>
                <a:cs typeface="Lucida Sans" panose="020B0602030504020204" pitchFamily="34" charset="77"/>
              </a:rPr>
              <a:t>é</a:t>
            </a:r>
            <a:r>
              <a:rPr lang="fr-FR" sz="1100" kern="150" dirty="0">
                <a:latin typeface="Avenir Light" panose="020B0402020203020204" pitchFamily="34" charset="77"/>
                <a:ea typeface="SimSun" panose="02010600030101010101" pitchFamily="2" charset="-122"/>
                <a:cs typeface="Lucida Sans" panose="020B0602030504020204" pitchFamily="34" charset="77"/>
              </a:rPr>
              <a:t> ou infinitif -er</a:t>
            </a:r>
            <a:endParaRPr lang="fr-FR" sz="1100" kern="150" dirty="0">
              <a:effectLst/>
              <a:latin typeface="Avenir Light" panose="020B0402020203020204" pitchFamily="34" charset="77"/>
              <a:ea typeface="SimSun" panose="02010600030101010101" pitchFamily="2" charset="-122"/>
              <a:cs typeface="Lucida Sans" panose="020B0602030504020204" pitchFamily="34" charset="77"/>
            </a:endParaRPr>
          </a:p>
          <a:p>
            <a:pPr algn="just">
              <a:spcAft>
                <a:spcPts val="310"/>
              </a:spcAft>
            </a:pPr>
            <a:r>
              <a:rPr lang="fr-FR" sz="1100" kern="150" dirty="0">
                <a:latin typeface="Avenir Light" panose="020B0402020203020204" pitchFamily="34" charset="77"/>
                <a:ea typeface="SimSun" panose="02010600030101010101" pitchFamily="2" charset="-122"/>
                <a:cs typeface="Lucida Sans" panose="020B0602030504020204" pitchFamily="34" charset="77"/>
              </a:rPr>
              <a:t>- 3 erreurs d’accord dans le groupe nominal                   </a:t>
            </a:r>
            <a:endParaRPr lang="fr-GP" sz="1800" kern="150" dirty="0">
              <a:latin typeface="Avenir Light" panose="020B0402020203020204" pitchFamily="34" charset="77"/>
              <a:ea typeface="SimSun" panose="02010600030101010101" pitchFamily="2" charset="-122"/>
              <a:cs typeface="Lucida Sans" panose="020B0602030504020204" pitchFamily="34" charset="77"/>
            </a:endParaRP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FR" sz="1400" u="none" strike="noStrike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elle avais accompli, dans sa jeunesse, des performance en athlétisme et ça musculature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FR" sz="1400" u="none" strike="noStrike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étaient encore impressionnante. Il suffisait de regardé son cou de taureau, ses épaules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FR" sz="1400" u="none" strike="noStrike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massives, ses bras musculeux, ces poignets noueux, ses jambes puissante pour l’imaginé 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 </a:t>
            </a:r>
            <a:r>
              <a:rPr lang="fr-FR" sz="1400" u="none" strike="noStrike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capable de tordre des barre de fer.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endParaRPr lang="fr-FR" sz="1400" u="none" strike="noStrike" kern="1200" dirty="0">
              <a:solidFill>
                <a:schemeClr val="dk1"/>
              </a:solidFill>
              <a:effectLst/>
              <a:latin typeface="Avenir Light" panose="020B0402020203020204" pitchFamily="34" charset="77"/>
            </a:endParaRP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1AD2BEED-59ED-DC4F-9BC4-C037E7364DEA}"/>
              </a:ext>
            </a:extLst>
          </p:cNvPr>
          <p:cNvSpPr txBox="1"/>
          <p:nvPr/>
        </p:nvSpPr>
        <p:spPr>
          <a:xfrm>
            <a:off x="157343" y="4761035"/>
            <a:ext cx="7244987" cy="390388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FR" sz="1400" u="sng" kern="150" dirty="0">
                <a:effectLst/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Lis la dictée. Recherche les erreurs et corrige-les. Il y a 10 erreurs à trouver :</a:t>
            </a:r>
          </a:p>
          <a:p>
            <a:pPr algn="just">
              <a:spcAft>
                <a:spcPts val="310"/>
              </a:spcAft>
            </a:pPr>
            <a:r>
              <a:rPr lang="fr-FR" sz="1100" kern="150" dirty="0">
                <a:latin typeface="Avenir Light" panose="020B0402020203020204" pitchFamily="34" charset="77"/>
                <a:ea typeface="SimSun" panose="02010600030101010101" pitchFamily="2" charset="-122"/>
                <a:cs typeface="Lucida Sans" panose="020B0602030504020204" pitchFamily="34" charset="77"/>
              </a:rPr>
              <a:t>- 1 erreur de majuscule ou ponctuation.                          - 2 erreurs d’homophones grammaticaux</a:t>
            </a:r>
          </a:p>
          <a:p>
            <a:pPr algn="just">
              <a:spcAft>
                <a:spcPts val="310"/>
              </a:spcAft>
            </a:pPr>
            <a:r>
              <a:rPr lang="fr-FR" sz="1100" kern="150" dirty="0">
                <a:effectLst/>
                <a:latin typeface="Avenir Light" panose="020B0402020203020204" pitchFamily="34" charset="77"/>
                <a:ea typeface="SimSun" panose="02010600030101010101" pitchFamily="2" charset="-122"/>
                <a:cs typeface="Lucida Sans" panose="020B0602030504020204" pitchFamily="34" charset="77"/>
              </a:rPr>
              <a:t>- 2 erreurs d’accord du verbe conjugué avec le sujet     </a:t>
            </a:r>
            <a:r>
              <a:rPr lang="fr-FR" sz="1100" kern="150" dirty="0">
                <a:latin typeface="Avenir Light" panose="020B0402020203020204" pitchFamily="34" charset="77"/>
                <a:ea typeface="SimSun" panose="02010600030101010101" pitchFamily="2" charset="-122"/>
                <a:cs typeface="Lucida Sans" panose="020B0602030504020204" pitchFamily="34" charset="77"/>
              </a:rPr>
              <a:t>- 2 erreurs participe passé -</a:t>
            </a:r>
            <a:r>
              <a:rPr lang="fr-FR" sz="1100" kern="150" dirty="0" err="1">
                <a:latin typeface="Avenir Light" panose="020B0402020203020204" pitchFamily="34" charset="77"/>
                <a:ea typeface="SimSun" panose="02010600030101010101" pitchFamily="2" charset="-122"/>
                <a:cs typeface="Lucida Sans" panose="020B0602030504020204" pitchFamily="34" charset="77"/>
              </a:rPr>
              <a:t>é</a:t>
            </a:r>
            <a:r>
              <a:rPr lang="fr-FR" sz="1100" kern="150" dirty="0">
                <a:latin typeface="Avenir Light" panose="020B0402020203020204" pitchFamily="34" charset="77"/>
                <a:ea typeface="SimSun" panose="02010600030101010101" pitchFamily="2" charset="-122"/>
                <a:cs typeface="Lucida Sans" panose="020B0602030504020204" pitchFamily="34" charset="77"/>
              </a:rPr>
              <a:t> ou infinitif -er</a:t>
            </a:r>
            <a:endParaRPr lang="fr-FR" sz="1100" kern="150" dirty="0">
              <a:effectLst/>
              <a:latin typeface="Avenir Light" panose="020B0402020203020204" pitchFamily="34" charset="77"/>
              <a:ea typeface="SimSun" panose="02010600030101010101" pitchFamily="2" charset="-122"/>
              <a:cs typeface="Lucida Sans" panose="020B0602030504020204" pitchFamily="34" charset="77"/>
            </a:endParaRPr>
          </a:p>
          <a:p>
            <a:pPr algn="just">
              <a:spcAft>
                <a:spcPts val="310"/>
              </a:spcAft>
            </a:pPr>
            <a:r>
              <a:rPr lang="fr-FR" sz="1100" kern="150" dirty="0">
                <a:latin typeface="Avenir Light" panose="020B0402020203020204" pitchFamily="34" charset="77"/>
                <a:ea typeface="SimSun" panose="02010600030101010101" pitchFamily="2" charset="-122"/>
                <a:cs typeface="Lucida Sans" panose="020B0602030504020204" pitchFamily="34" charset="77"/>
              </a:rPr>
              <a:t>- 3 erreurs d’accord dans le groupe nominal                   </a:t>
            </a:r>
            <a:endParaRPr lang="fr-GP" sz="1800" kern="150" dirty="0">
              <a:latin typeface="Avenir Light" panose="020B0402020203020204" pitchFamily="34" charset="77"/>
              <a:ea typeface="SimSun" panose="02010600030101010101" pitchFamily="2" charset="-122"/>
              <a:cs typeface="Lucida Sans" panose="020B0602030504020204" pitchFamily="34" charset="77"/>
            </a:endParaRP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FR" sz="1400" u="none" strike="noStrike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elle avais accompli, dans sa jeunesse, des performance en athlétisme et ça musculature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FR" sz="1400" u="none" strike="noStrike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étaient encore impressionnante. Il suffisait de regardé son cou de taureau, ses épaules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FR" sz="1400" u="none" strike="noStrike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massives, ses bras musculeux, ces poignets noueux, ses jambes puissante pour l’imaginé 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 </a:t>
            </a:r>
            <a:r>
              <a:rPr lang="fr-FR" sz="1400" u="none" strike="noStrike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capable de tordre des barre de fer.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endParaRPr lang="fr-FR" sz="1400" u="none" strike="noStrike" kern="1200" dirty="0">
              <a:solidFill>
                <a:schemeClr val="dk1"/>
              </a:solidFill>
              <a:effectLst/>
              <a:latin typeface="Avenir Light" panose="020B0402020203020204" pitchFamily="34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36534706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>
            <a:extLst>
              <a:ext uri="{FF2B5EF4-FFF2-40B4-BE49-F238E27FC236}">
                <a16:creationId xmlns:a16="http://schemas.microsoft.com/office/drawing/2014/main" id="{017FDD57-CF72-C940-8805-8A9942C95033}"/>
              </a:ext>
            </a:extLst>
          </p:cNvPr>
          <p:cNvSpPr txBox="1"/>
          <p:nvPr/>
        </p:nvSpPr>
        <p:spPr>
          <a:xfrm>
            <a:off x="157344" y="162141"/>
            <a:ext cx="7244987" cy="38346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FR" sz="1400" u="sng" kern="150" dirty="0">
                <a:effectLst/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Lis la dictée. Recherche les erreurs et corrige-les. Il y a 10 erreurs à trouver :</a:t>
            </a:r>
          </a:p>
          <a:p>
            <a:pPr algn="just">
              <a:spcAft>
                <a:spcPts val="310"/>
              </a:spcAft>
            </a:pPr>
            <a:r>
              <a:rPr lang="fr-FR" sz="1100" kern="150" dirty="0">
                <a:latin typeface="Avenir Light" panose="020B0402020203020204" pitchFamily="34" charset="77"/>
                <a:ea typeface="SimSun" panose="02010600030101010101" pitchFamily="2" charset="-122"/>
                <a:cs typeface="Lucida Sans" panose="020B0602030504020204" pitchFamily="34" charset="77"/>
              </a:rPr>
              <a:t>- 1 erreur de majuscule ou ponctuation                           - 3 erreurs d’homophones grammaticaux</a:t>
            </a:r>
          </a:p>
          <a:p>
            <a:pPr algn="just">
              <a:spcAft>
                <a:spcPts val="310"/>
              </a:spcAft>
            </a:pPr>
            <a:r>
              <a:rPr lang="fr-FR" sz="1100" kern="150" dirty="0">
                <a:effectLst/>
                <a:latin typeface="Avenir Light" panose="020B0402020203020204" pitchFamily="34" charset="77"/>
                <a:ea typeface="SimSun" panose="02010600030101010101" pitchFamily="2" charset="-122"/>
                <a:cs typeface="Lucida Sans" panose="020B0602030504020204" pitchFamily="34" charset="77"/>
              </a:rPr>
              <a:t>- 3 erreurs d’accord du verbe conjugué avec le sujet     </a:t>
            </a:r>
            <a:r>
              <a:rPr lang="fr-FR" sz="1100" kern="150" dirty="0">
                <a:latin typeface="Avenir Light" panose="020B0402020203020204" pitchFamily="34" charset="77"/>
                <a:ea typeface="SimSun" panose="02010600030101010101" pitchFamily="2" charset="-122"/>
                <a:cs typeface="Lucida Sans" panose="020B0602030504020204" pitchFamily="34" charset="77"/>
              </a:rPr>
              <a:t>- 1 erreur participe passé -</a:t>
            </a:r>
            <a:r>
              <a:rPr lang="fr-FR" sz="1100" kern="150" dirty="0" err="1">
                <a:latin typeface="Avenir Light" panose="020B0402020203020204" pitchFamily="34" charset="77"/>
                <a:ea typeface="SimSun" panose="02010600030101010101" pitchFamily="2" charset="-122"/>
                <a:cs typeface="Lucida Sans" panose="020B0602030504020204" pitchFamily="34" charset="77"/>
              </a:rPr>
              <a:t>é</a:t>
            </a:r>
            <a:r>
              <a:rPr lang="fr-FR" sz="1100" kern="150" dirty="0">
                <a:latin typeface="Avenir Light" panose="020B0402020203020204" pitchFamily="34" charset="77"/>
                <a:ea typeface="SimSun" panose="02010600030101010101" pitchFamily="2" charset="-122"/>
                <a:cs typeface="Lucida Sans" panose="020B0602030504020204" pitchFamily="34" charset="77"/>
              </a:rPr>
              <a:t> ou infinitif -er</a:t>
            </a:r>
            <a:endParaRPr lang="fr-FR" sz="1100" kern="150" dirty="0">
              <a:effectLst/>
              <a:latin typeface="Avenir Light" panose="020B0402020203020204" pitchFamily="34" charset="77"/>
              <a:ea typeface="SimSun" panose="02010600030101010101" pitchFamily="2" charset="-122"/>
              <a:cs typeface="Lucida Sans" panose="020B0602030504020204" pitchFamily="34" charset="77"/>
            </a:endParaRPr>
          </a:p>
          <a:p>
            <a:pPr algn="just">
              <a:spcAft>
                <a:spcPts val="310"/>
              </a:spcAft>
            </a:pPr>
            <a:r>
              <a:rPr lang="fr-FR" sz="1100" kern="150" dirty="0">
                <a:latin typeface="Avenir Light" panose="020B0402020203020204" pitchFamily="34" charset="77"/>
                <a:ea typeface="SimSun" panose="02010600030101010101" pitchFamily="2" charset="-122"/>
                <a:cs typeface="Lucida Sans" panose="020B0602030504020204" pitchFamily="34" charset="77"/>
              </a:rPr>
              <a:t>- 2 erreurs d’accord dans le groupe nominal                   </a:t>
            </a:r>
            <a:endParaRPr lang="fr-GP" sz="1400" kern="150" dirty="0">
              <a:latin typeface="Avenir Light" panose="020B0402020203020204" pitchFamily="34" charset="77"/>
              <a:ea typeface="SimSun" panose="02010600030101010101" pitchFamily="2" charset="-122"/>
              <a:cs typeface="Lucida Sans" panose="020B0602030504020204" pitchFamily="34" charset="77"/>
            </a:endParaRP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Le hall d’entrée du château étais si grand que la maison des Dursley aurait pu y tenir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toute entière et le plafond si haut qu’ont n’arrivait pas a l'apercevoir. Des torches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enflammés </a:t>
            </a:r>
            <a:r>
              <a:rPr lang="fr-FR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é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tait fixées aux murs de pierre, comme à gringotts, est un somptueux escalier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de marbre permettais de monté dans les </a:t>
            </a:r>
            <a:r>
              <a:rPr lang="fr-FR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é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tage. 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endParaRPr lang="fr-FR" sz="1400" u="none" strike="noStrike" kern="1200" dirty="0">
              <a:solidFill>
                <a:schemeClr val="dk1"/>
              </a:solidFill>
              <a:effectLst/>
              <a:latin typeface="Avenir Light" panose="020B0402020203020204" pitchFamily="34" charset="77"/>
            </a:endParaRP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FDB459F5-CE9C-6F4A-BF01-11F4EC1F7EF9}"/>
              </a:ext>
            </a:extLst>
          </p:cNvPr>
          <p:cNvSpPr txBox="1"/>
          <p:nvPr/>
        </p:nvSpPr>
        <p:spPr>
          <a:xfrm>
            <a:off x="157343" y="4761035"/>
            <a:ext cx="7244987" cy="390388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FR" sz="1400" u="sng" kern="150" dirty="0">
                <a:effectLst/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Lis la dictée. Recherche les erreurs et corrige-les. Il y a 10 erreurs à trouver :</a:t>
            </a:r>
          </a:p>
          <a:p>
            <a:pPr algn="just">
              <a:spcAft>
                <a:spcPts val="310"/>
              </a:spcAft>
            </a:pPr>
            <a:r>
              <a:rPr lang="fr-FR" sz="1100" kern="150" dirty="0">
                <a:latin typeface="Avenir Light" panose="020B0402020203020204" pitchFamily="34" charset="77"/>
                <a:ea typeface="SimSun" panose="02010600030101010101" pitchFamily="2" charset="-122"/>
                <a:cs typeface="Lucida Sans" panose="020B0602030504020204" pitchFamily="34" charset="77"/>
              </a:rPr>
              <a:t>- 1 erreur de majuscule ou ponctuation                           - 3 erreurs d’homophones grammaticaux</a:t>
            </a:r>
          </a:p>
          <a:p>
            <a:pPr algn="just">
              <a:spcAft>
                <a:spcPts val="310"/>
              </a:spcAft>
            </a:pPr>
            <a:r>
              <a:rPr lang="fr-FR" sz="1100" kern="150" dirty="0">
                <a:effectLst/>
                <a:latin typeface="Avenir Light" panose="020B0402020203020204" pitchFamily="34" charset="77"/>
                <a:ea typeface="SimSun" panose="02010600030101010101" pitchFamily="2" charset="-122"/>
                <a:cs typeface="Lucida Sans" panose="020B0602030504020204" pitchFamily="34" charset="77"/>
              </a:rPr>
              <a:t>- 3 erreurs d’accord du verbe conjugué avec le sujet     </a:t>
            </a:r>
            <a:r>
              <a:rPr lang="fr-FR" sz="1100" kern="150" dirty="0">
                <a:latin typeface="Avenir Light" panose="020B0402020203020204" pitchFamily="34" charset="77"/>
                <a:ea typeface="SimSun" panose="02010600030101010101" pitchFamily="2" charset="-122"/>
                <a:cs typeface="Lucida Sans" panose="020B0602030504020204" pitchFamily="34" charset="77"/>
              </a:rPr>
              <a:t>- 1 erreur participe passé -</a:t>
            </a:r>
            <a:r>
              <a:rPr lang="fr-FR" sz="1100" kern="150" dirty="0" err="1">
                <a:latin typeface="Avenir Light" panose="020B0402020203020204" pitchFamily="34" charset="77"/>
                <a:ea typeface="SimSun" panose="02010600030101010101" pitchFamily="2" charset="-122"/>
                <a:cs typeface="Lucida Sans" panose="020B0602030504020204" pitchFamily="34" charset="77"/>
              </a:rPr>
              <a:t>é</a:t>
            </a:r>
            <a:r>
              <a:rPr lang="fr-FR" sz="1100" kern="150" dirty="0">
                <a:latin typeface="Avenir Light" panose="020B0402020203020204" pitchFamily="34" charset="77"/>
                <a:ea typeface="SimSun" panose="02010600030101010101" pitchFamily="2" charset="-122"/>
                <a:cs typeface="Lucida Sans" panose="020B0602030504020204" pitchFamily="34" charset="77"/>
              </a:rPr>
              <a:t> ou infinitif -er</a:t>
            </a:r>
            <a:endParaRPr lang="fr-FR" sz="1100" kern="150" dirty="0">
              <a:effectLst/>
              <a:latin typeface="Avenir Light" panose="020B0402020203020204" pitchFamily="34" charset="77"/>
              <a:ea typeface="SimSun" panose="02010600030101010101" pitchFamily="2" charset="-122"/>
              <a:cs typeface="Lucida Sans" panose="020B0602030504020204" pitchFamily="34" charset="77"/>
            </a:endParaRPr>
          </a:p>
          <a:p>
            <a:pPr algn="just">
              <a:spcAft>
                <a:spcPts val="310"/>
              </a:spcAft>
            </a:pPr>
            <a:r>
              <a:rPr lang="fr-FR" sz="1100" kern="150" dirty="0">
                <a:latin typeface="Avenir Light" panose="020B0402020203020204" pitchFamily="34" charset="77"/>
                <a:ea typeface="SimSun" panose="02010600030101010101" pitchFamily="2" charset="-122"/>
                <a:cs typeface="Lucida Sans" panose="020B0602030504020204" pitchFamily="34" charset="77"/>
              </a:rPr>
              <a:t>- 2 erreurs d’accord dans le groupe nominal                   </a:t>
            </a:r>
            <a:endParaRPr lang="fr-GP" sz="1400" kern="150" dirty="0">
              <a:latin typeface="Avenir Light" panose="020B0402020203020204" pitchFamily="34" charset="77"/>
              <a:ea typeface="SimSun" panose="02010600030101010101" pitchFamily="2" charset="-122"/>
              <a:cs typeface="Lucida Sans" panose="020B0602030504020204" pitchFamily="34" charset="77"/>
            </a:endParaRP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Le hall d’entrée du château étais si grand que la maison des Dursley aurait pu y tenir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toute entière et le plafond si haut qu’ont n’arrivait pas a l'apercevoir. Des torches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enflammés </a:t>
            </a:r>
            <a:r>
              <a:rPr lang="fr-FR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é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tait fixées aux murs de pierre, comme à gringotts, est un somptueux escalier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de marbre permettais de monté dans les </a:t>
            </a:r>
            <a:r>
              <a:rPr lang="fr-FR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é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tage. 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endParaRPr lang="fr-FR" sz="1400" u="none" strike="noStrike" kern="1200" dirty="0">
              <a:solidFill>
                <a:schemeClr val="dk1"/>
              </a:solidFill>
              <a:effectLst/>
              <a:latin typeface="Avenir Light" panose="020B0402020203020204" pitchFamily="34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173404947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>
            <a:extLst>
              <a:ext uri="{FF2B5EF4-FFF2-40B4-BE49-F238E27FC236}">
                <a16:creationId xmlns:a16="http://schemas.microsoft.com/office/drawing/2014/main" id="{017FDD57-CF72-C940-8805-8A9942C95033}"/>
              </a:ext>
            </a:extLst>
          </p:cNvPr>
          <p:cNvSpPr txBox="1"/>
          <p:nvPr/>
        </p:nvSpPr>
        <p:spPr>
          <a:xfrm>
            <a:off x="157344" y="162141"/>
            <a:ext cx="7244987" cy="38346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FR" sz="1400" u="sng" kern="150" dirty="0">
                <a:effectLst/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Lis la dictée. Recherche les erreurs et corrige-les. Il y a 10 erreurs à trouver :</a:t>
            </a:r>
          </a:p>
          <a:p>
            <a:pPr algn="just">
              <a:spcAft>
                <a:spcPts val="310"/>
              </a:spcAft>
            </a:pPr>
            <a:r>
              <a:rPr lang="fr-FR" sz="1100" kern="150" dirty="0">
                <a:latin typeface="Avenir Light" panose="020B0402020203020204" pitchFamily="34" charset="77"/>
                <a:ea typeface="SimSun" panose="02010600030101010101" pitchFamily="2" charset="-122"/>
                <a:cs typeface="Lucida Sans" panose="020B0602030504020204" pitchFamily="34" charset="77"/>
              </a:rPr>
              <a:t>- 2 erreurs de majuscule ou ponctuation                           - 3 erreurs d’homophones grammaticaux</a:t>
            </a:r>
          </a:p>
          <a:p>
            <a:pPr algn="just">
              <a:spcAft>
                <a:spcPts val="310"/>
              </a:spcAft>
            </a:pPr>
            <a:r>
              <a:rPr lang="fr-FR" sz="1100" kern="150" dirty="0">
                <a:effectLst/>
                <a:latin typeface="Avenir Light" panose="020B0402020203020204" pitchFamily="34" charset="77"/>
                <a:ea typeface="SimSun" panose="02010600030101010101" pitchFamily="2" charset="-122"/>
                <a:cs typeface="Lucida Sans" panose="020B0602030504020204" pitchFamily="34" charset="77"/>
              </a:rPr>
              <a:t>- 3 erreurs d’accord du verbe conjugué avec le sujet       </a:t>
            </a:r>
          </a:p>
          <a:p>
            <a:pPr algn="just">
              <a:spcAft>
                <a:spcPts val="310"/>
              </a:spcAft>
            </a:pPr>
            <a:r>
              <a:rPr lang="fr-FR" sz="1100" kern="150" dirty="0">
                <a:latin typeface="Avenir Light" panose="020B0402020203020204" pitchFamily="34" charset="77"/>
                <a:ea typeface="SimSun" panose="02010600030101010101" pitchFamily="2" charset="-122"/>
                <a:cs typeface="Lucida Sans" panose="020B0602030504020204" pitchFamily="34" charset="77"/>
              </a:rPr>
              <a:t>- 2 erreurs d’accord dans le groupe nominal                   </a:t>
            </a:r>
            <a:endParaRPr lang="fr-GP" sz="1400" kern="150" dirty="0">
              <a:latin typeface="Avenir Light" panose="020B0402020203020204" pitchFamily="34" charset="77"/>
              <a:ea typeface="SimSun" panose="02010600030101010101" pitchFamily="2" charset="-122"/>
              <a:cs typeface="Lucida Sans" panose="020B0602030504020204" pitchFamily="34" charset="77"/>
            </a:endParaRP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Dans une maison isolé vivais une sorcière. Elle s'appelait ramina Grospoil parce qu'elle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avait un gros poil sur le nez. À chaque fois qu'elle l'arrachais, il revenait comme par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enchantement. Tout le monde ce moquaient de Ramina. un jour qu'elle travaillait, ont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tapa a la porte. C’était un fantôme qui annonçait qu'elle était invitée au bal des sorcière.</a:t>
            </a:r>
            <a:endParaRPr lang="fr-FR" sz="1400" dirty="0">
              <a:latin typeface="Avenir Light" panose="020B0402020203020204" pitchFamily="34" charset="77"/>
            </a:endParaRP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endParaRPr lang="fr-FR" sz="1400" u="none" strike="noStrike" kern="1200" dirty="0">
              <a:solidFill>
                <a:schemeClr val="dk1"/>
              </a:solidFill>
              <a:effectLst/>
              <a:latin typeface="Avenir Light" panose="020B0402020203020204" pitchFamily="34" charset="77"/>
            </a:endParaRP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3102F756-67A6-B44F-A989-B3F58C671B7D}"/>
              </a:ext>
            </a:extLst>
          </p:cNvPr>
          <p:cNvSpPr txBox="1"/>
          <p:nvPr/>
        </p:nvSpPr>
        <p:spPr>
          <a:xfrm>
            <a:off x="157343" y="4761035"/>
            <a:ext cx="7244987" cy="415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FR" sz="1400" u="sng" kern="150" dirty="0">
                <a:effectLst/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Lis la dictée. Recherche les erreurs et corrige-les. Il y a 10 erreurs à trouver :</a:t>
            </a:r>
          </a:p>
          <a:p>
            <a:pPr algn="just">
              <a:spcAft>
                <a:spcPts val="310"/>
              </a:spcAft>
            </a:pPr>
            <a:r>
              <a:rPr lang="fr-FR" sz="1100" kern="150" dirty="0">
                <a:latin typeface="Avenir Light" panose="020B0402020203020204" pitchFamily="34" charset="77"/>
                <a:ea typeface="SimSun" panose="02010600030101010101" pitchFamily="2" charset="-122"/>
                <a:cs typeface="Lucida Sans" panose="020B0602030504020204" pitchFamily="34" charset="77"/>
              </a:rPr>
              <a:t>- 2 erreurs de majuscule ou ponctuation                           - 3 erreurs d’homophones grammaticaux</a:t>
            </a:r>
          </a:p>
          <a:p>
            <a:pPr algn="just">
              <a:spcAft>
                <a:spcPts val="310"/>
              </a:spcAft>
            </a:pPr>
            <a:r>
              <a:rPr lang="fr-FR" sz="1100" kern="150" dirty="0">
                <a:effectLst/>
                <a:latin typeface="Avenir Light" panose="020B0402020203020204" pitchFamily="34" charset="77"/>
                <a:ea typeface="SimSun" panose="02010600030101010101" pitchFamily="2" charset="-122"/>
                <a:cs typeface="Lucida Sans" panose="020B0602030504020204" pitchFamily="34" charset="77"/>
              </a:rPr>
              <a:t>- 3 erreurs d’accord du verbe conjugué avec le sujet       </a:t>
            </a:r>
          </a:p>
          <a:p>
            <a:pPr algn="just">
              <a:spcAft>
                <a:spcPts val="310"/>
              </a:spcAft>
            </a:pPr>
            <a:r>
              <a:rPr lang="fr-FR" sz="1100" kern="150" dirty="0">
                <a:latin typeface="Avenir Light" panose="020B0402020203020204" pitchFamily="34" charset="77"/>
                <a:ea typeface="SimSun" panose="02010600030101010101" pitchFamily="2" charset="-122"/>
                <a:cs typeface="Lucida Sans" panose="020B0602030504020204" pitchFamily="34" charset="77"/>
              </a:rPr>
              <a:t>- 2 erreurs d’accord dans le groupe nominal                   </a:t>
            </a:r>
            <a:endParaRPr lang="fr-GP" sz="1400" kern="150" dirty="0">
              <a:latin typeface="Avenir Light" panose="020B0402020203020204" pitchFamily="34" charset="77"/>
              <a:ea typeface="SimSun" panose="02010600030101010101" pitchFamily="2" charset="-122"/>
              <a:cs typeface="Lucida Sans" panose="020B0602030504020204" pitchFamily="34" charset="77"/>
            </a:endParaRP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Dans une maison isolé vivais une sorcière. Elle s'appelait ramina Grospoil parce qu'elle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avait un gros poil sur le nez. À chaque fois qu'elle l'arrachais, il revenait comme par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enchantement. Tout le monde ce moquaient de Ramina. un jour qu'elle travaillait, ont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tapa a la porte. C’était un fantôme qui annonçait qu'elle était invitée au bal des sorcière.</a:t>
            </a:r>
            <a:endParaRPr lang="fr-FR" sz="1400" dirty="0">
              <a:latin typeface="Avenir Light" panose="020B0402020203020204" pitchFamily="34" charset="77"/>
            </a:endParaRP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endParaRPr lang="fr-FR" sz="1400" u="none" strike="noStrike" kern="1200" dirty="0">
              <a:solidFill>
                <a:schemeClr val="dk1"/>
              </a:solidFill>
              <a:effectLst/>
              <a:latin typeface="Avenir Light" panose="020B0402020203020204" pitchFamily="34" charset="77"/>
            </a:endParaRP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endParaRPr lang="fr-FR" sz="1400" u="none" strike="noStrike" kern="1200" dirty="0">
              <a:solidFill>
                <a:schemeClr val="dk1"/>
              </a:solidFill>
              <a:effectLst/>
              <a:latin typeface="Avenir Light" panose="020B0402020203020204" pitchFamily="34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93380004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>
            <a:extLst>
              <a:ext uri="{FF2B5EF4-FFF2-40B4-BE49-F238E27FC236}">
                <a16:creationId xmlns:a16="http://schemas.microsoft.com/office/drawing/2014/main" id="{017FDD57-CF72-C940-8805-8A9942C95033}"/>
              </a:ext>
            </a:extLst>
          </p:cNvPr>
          <p:cNvSpPr txBox="1"/>
          <p:nvPr/>
        </p:nvSpPr>
        <p:spPr>
          <a:xfrm>
            <a:off x="157344" y="162141"/>
            <a:ext cx="7244987" cy="38346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FR" sz="1400" u="sng" kern="150" dirty="0">
                <a:effectLst/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Lis la dictée. Recherche les erreurs et corrige-les. Il y a 10 erreurs à trouver :</a:t>
            </a:r>
          </a:p>
          <a:p>
            <a:pPr algn="just">
              <a:spcAft>
                <a:spcPts val="310"/>
              </a:spcAft>
            </a:pPr>
            <a:r>
              <a:rPr lang="fr-FR" sz="1100" kern="150" dirty="0">
                <a:latin typeface="Avenir Light" panose="020B0402020203020204" pitchFamily="34" charset="77"/>
                <a:ea typeface="SimSun" panose="02010600030101010101" pitchFamily="2" charset="-122"/>
                <a:cs typeface="Lucida Sans" panose="020B0602030504020204" pitchFamily="34" charset="77"/>
              </a:rPr>
              <a:t>- 1 erreur de majuscule ou ponctuation                           - 2 erreurs d’homophones grammaticaux</a:t>
            </a:r>
          </a:p>
          <a:p>
            <a:pPr algn="just">
              <a:spcAft>
                <a:spcPts val="310"/>
              </a:spcAft>
            </a:pPr>
            <a:r>
              <a:rPr lang="fr-FR" sz="1100" kern="150" dirty="0">
                <a:effectLst/>
                <a:latin typeface="Avenir Light" panose="020B0402020203020204" pitchFamily="34" charset="77"/>
                <a:ea typeface="SimSun" panose="02010600030101010101" pitchFamily="2" charset="-122"/>
                <a:cs typeface="Lucida Sans" panose="020B0602030504020204" pitchFamily="34" charset="77"/>
              </a:rPr>
              <a:t>- 2 erreurs d’accord du verbe conjugué avec le sujet     </a:t>
            </a:r>
            <a:r>
              <a:rPr lang="fr-FR" sz="1100" kern="150" dirty="0">
                <a:latin typeface="Avenir Light" panose="020B0402020203020204" pitchFamily="34" charset="77"/>
                <a:ea typeface="SimSun" panose="02010600030101010101" pitchFamily="2" charset="-122"/>
                <a:cs typeface="Lucida Sans" panose="020B0602030504020204" pitchFamily="34" charset="77"/>
              </a:rPr>
              <a:t>- 2 erreurs participe passé -</a:t>
            </a:r>
            <a:r>
              <a:rPr lang="fr-FR" sz="1100" kern="150" dirty="0" err="1">
                <a:latin typeface="Avenir Light" panose="020B0402020203020204" pitchFamily="34" charset="77"/>
                <a:ea typeface="SimSun" panose="02010600030101010101" pitchFamily="2" charset="-122"/>
                <a:cs typeface="Lucida Sans" panose="020B0602030504020204" pitchFamily="34" charset="77"/>
              </a:rPr>
              <a:t>é</a:t>
            </a:r>
            <a:r>
              <a:rPr lang="fr-FR" sz="1100" kern="150" dirty="0">
                <a:latin typeface="Avenir Light" panose="020B0402020203020204" pitchFamily="34" charset="77"/>
                <a:ea typeface="SimSun" panose="02010600030101010101" pitchFamily="2" charset="-122"/>
                <a:cs typeface="Lucida Sans" panose="020B0602030504020204" pitchFamily="34" charset="77"/>
              </a:rPr>
              <a:t> ou infinitif -er</a:t>
            </a:r>
            <a:endParaRPr lang="fr-FR" sz="1100" kern="150" dirty="0">
              <a:effectLst/>
              <a:latin typeface="Avenir Light" panose="020B0402020203020204" pitchFamily="34" charset="77"/>
              <a:ea typeface="SimSun" panose="02010600030101010101" pitchFamily="2" charset="-122"/>
              <a:cs typeface="Lucida Sans" panose="020B0602030504020204" pitchFamily="34" charset="77"/>
            </a:endParaRPr>
          </a:p>
          <a:p>
            <a:pPr algn="just">
              <a:spcAft>
                <a:spcPts val="310"/>
              </a:spcAft>
            </a:pPr>
            <a:r>
              <a:rPr lang="fr-FR" sz="1100" kern="150" dirty="0">
                <a:latin typeface="Avenir Light" panose="020B0402020203020204" pitchFamily="34" charset="77"/>
                <a:ea typeface="SimSun" panose="02010600030101010101" pitchFamily="2" charset="-122"/>
                <a:cs typeface="Lucida Sans" panose="020B0602030504020204" pitchFamily="34" charset="77"/>
              </a:rPr>
              <a:t>- 2 erreurs d’accord dans le groupe nominal                   - 1 erreur lettres finales muettes</a:t>
            </a:r>
            <a:endParaRPr lang="fr-GP" sz="1400" kern="150" dirty="0">
              <a:latin typeface="Avenir Light" panose="020B0402020203020204" pitchFamily="34" charset="77"/>
              <a:ea typeface="SimSun" panose="02010600030101010101" pitchFamily="2" charset="-122"/>
              <a:cs typeface="Lucida Sans" panose="020B0602030504020204" pitchFamily="34" charset="77"/>
            </a:endParaRP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Dans le fond, nous nous entendions bien. Nous nous amusions franchement. Quand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j’était petite, elle mettait le monde a mes pieds. Elle faisait chanté et venir les oiseau pour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qu'ils manges dans ma main. Elle changeait la couleur de mais robe. elle s'arrangeait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toujours pour qu'il y ait des ta d'enfants lorsque j'allais joué au square. 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endParaRPr lang="fr-FR" sz="1400" kern="1200" dirty="0">
              <a:solidFill>
                <a:schemeClr val="dk1"/>
              </a:solidFill>
              <a:effectLst/>
              <a:latin typeface="Avenir Light" panose="020B0402020203020204" pitchFamily="34" charset="77"/>
            </a:endParaRP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83E2DABC-1DA9-5A4C-9B69-BEB73C480B31}"/>
              </a:ext>
            </a:extLst>
          </p:cNvPr>
          <p:cNvSpPr txBox="1"/>
          <p:nvPr/>
        </p:nvSpPr>
        <p:spPr>
          <a:xfrm>
            <a:off x="157343" y="4761035"/>
            <a:ext cx="7244987" cy="378847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FR" sz="1400" u="sng" kern="150" dirty="0">
                <a:effectLst/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Lis la dictée. Recherche les erreurs et corrige-les. Il y a 10 erreurs à trouver :</a:t>
            </a:r>
          </a:p>
          <a:p>
            <a:pPr algn="just">
              <a:spcAft>
                <a:spcPts val="310"/>
              </a:spcAft>
            </a:pPr>
            <a:r>
              <a:rPr lang="fr-FR" sz="1100" kern="150" dirty="0">
                <a:latin typeface="Avenir Light" panose="020B0402020203020204" pitchFamily="34" charset="77"/>
                <a:ea typeface="SimSun" panose="02010600030101010101" pitchFamily="2" charset="-122"/>
                <a:cs typeface="Lucida Sans" panose="020B0602030504020204" pitchFamily="34" charset="77"/>
              </a:rPr>
              <a:t>- 1 erreur de majuscule ou ponctuation                           - 2 erreurs d’homophones grammaticaux</a:t>
            </a:r>
          </a:p>
          <a:p>
            <a:pPr algn="just">
              <a:spcAft>
                <a:spcPts val="310"/>
              </a:spcAft>
            </a:pPr>
            <a:r>
              <a:rPr lang="fr-FR" sz="1100" kern="150" dirty="0">
                <a:effectLst/>
                <a:latin typeface="Avenir Light" panose="020B0402020203020204" pitchFamily="34" charset="77"/>
                <a:ea typeface="SimSun" panose="02010600030101010101" pitchFamily="2" charset="-122"/>
                <a:cs typeface="Lucida Sans" panose="020B0602030504020204" pitchFamily="34" charset="77"/>
              </a:rPr>
              <a:t>- 2 erreurs d’accord du verbe conjugué avec le sujet     </a:t>
            </a:r>
            <a:r>
              <a:rPr lang="fr-FR" sz="1100" kern="150" dirty="0">
                <a:latin typeface="Avenir Light" panose="020B0402020203020204" pitchFamily="34" charset="77"/>
                <a:ea typeface="SimSun" panose="02010600030101010101" pitchFamily="2" charset="-122"/>
                <a:cs typeface="Lucida Sans" panose="020B0602030504020204" pitchFamily="34" charset="77"/>
              </a:rPr>
              <a:t>- 2 erreurs participe passé -</a:t>
            </a:r>
            <a:r>
              <a:rPr lang="fr-FR" sz="1100" kern="150" dirty="0" err="1">
                <a:latin typeface="Avenir Light" panose="020B0402020203020204" pitchFamily="34" charset="77"/>
                <a:ea typeface="SimSun" panose="02010600030101010101" pitchFamily="2" charset="-122"/>
                <a:cs typeface="Lucida Sans" panose="020B0602030504020204" pitchFamily="34" charset="77"/>
              </a:rPr>
              <a:t>é</a:t>
            </a:r>
            <a:r>
              <a:rPr lang="fr-FR" sz="1100" kern="150" dirty="0">
                <a:latin typeface="Avenir Light" panose="020B0402020203020204" pitchFamily="34" charset="77"/>
                <a:ea typeface="SimSun" panose="02010600030101010101" pitchFamily="2" charset="-122"/>
                <a:cs typeface="Lucida Sans" panose="020B0602030504020204" pitchFamily="34" charset="77"/>
              </a:rPr>
              <a:t> ou infinitif -er</a:t>
            </a:r>
            <a:endParaRPr lang="fr-FR" sz="1100" kern="150" dirty="0">
              <a:effectLst/>
              <a:latin typeface="Avenir Light" panose="020B0402020203020204" pitchFamily="34" charset="77"/>
              <a:ea typeface="SimSun" panose="02010600030101010101" pitchFamily="2" charset="-122"/>
              <a:cs typeface="Lucida Sans" panose="020B0602030504020204" pitchFamily="34" charset="77"/>
            </a:endParaRPr>
          </a:p>
          <a:p>
            <a:pPr algn="just">
              <a:spcAft>
                <a:spcPts val="310"/>
              </a:spcAft>
            </a:pPr>
            <a:r>
              <a:rPr lang="fr-FR" sz="1100" kern="150" dirty="0">
                <a:latin typeface="Avenir Light" panose="020B0402020203020204" pitchFamily="34" charset="77"/>
                <a:ea typeface="SimSun" panose="02010600030101010101" pitchFamily="2" charset="-122"/>
                <a:cs typeface="Lucida Sans" panose="020B0602030504020204" pitchFamily="34" charset="77"/>
              </a:rPr>
              <a:t>- 2 erreurs d’accord dans le groupe nominal                   - 1 erreur lettres finales muettes</a:t>
            </a:r>
            <a:endParaRPr lang="fr-GP" sz="1400" kern="150" dirty="0">
              <a:latin typeface="Avenir Light" panose="020B0402020203020204" pitchFamily="34" charset="77"/>
              <a:ea typeface="SimSun" panose="02010600030101010101" pitchFamily="2" charset="-122"/>
              <a:cs typeface="Lucida Sans" panose="020B0602030504020204" pitchFamily="34" charset="77"/>
            </a:endParaRP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Dans le fond, nous nous entendions bien. Nous nous amusions franchement. Quand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j’était petite, elle mettait le monde a mes pieds. Elle faisait chanté et venir les oiseau pour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qu'ils manges dans ma main. Elle changeait la couleur de mais robe. elle s'arrangeait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toujours pour qu'il y ait des ta d'enfants lorsque j'allais joué au square. 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endParaRPr lang="fr-FR" sz="1400" kern="1200" dirty="0">
              <a:solidFill>
                <a:schemeClr val="dk1"/>
              </a:solidFill>
              <a:effectLst/>
              <a:latin typeface="Avenir Light" panose="020B0402020203020204" pitchFamily="34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395109609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>
            <a:extLst>
              <a:ext uri="{FF2B5EF4-FFF2-40B4-BE49-F238E27FC236}">
                <a16:creationId xmlns:a16="http://schemas.microsoft.com/office/drawing/2014/main" id="{017FDD57-CF72-C940-8805-8A9942C95033}"/>
              </a:ext>
            </a:extLst>
          </p:cNvPr>
          <p:cNvSpPr txBox="1"/>
          <p:nvPr/>
        </p:nvSpPr>
        <p:spPr>
          <a:xfrm>
            <a:off x="157344" y="162141"/>
            <a:ext cx="7244987" cy="38346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FR" sz="1400" u="sng" kern="150" dirty="0">
                <a:effectLst/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Lis la dictée. Recherche les erreurs et corrige-les. Il y a 10 erreurs à trouver :</a:t>
            </a:r>
          </a:p>
          <a:p>
            <a:pPr algn="just">
              <a:spcAft>
                <a:spcPts val="310"/>
              </a:spcAft>
            </a:pPr>
            <a:r>
              <a:rPr lang="fr-FR" sz="1100" kern="150" dirty="0">
                <a:latin typeface="Avenir Light" panose="020B0402020203020204" pitchFamily="34" charset="77"/>
                <a:ea typeface="SimSun" panose="02010600030101010101" pitchFamily="2" charset="-122"/>
                <a:cs typeface="Lucida Sans" panose="020B0602030504020204" pitchFamily="34" charset="77"/>
              </a:rPr>
              <a:t>- 2 erreurs de majuscule ou ponctuation                          - 1 erreur d’homophones grammaticaux</a:t>
            </a:r>
          </a:p>
          <a:p>
            <a:pPr algn="just">
              <a:spcAft>
                <a:spcPts val="310"/>
              </a:spcAft>
            </a:pPr>
            <a:r>
              <a:rPr lang="fr-FR" sz="1100" kern="150" dirty="0">
                <a:effectLst/>
                <a:latin typeface="Avenir Light" panose="020B0402020203020204" pitchFamily="34" charset="77"/>
                <a:ea typeface="SimSun" panose="02010600030101010101" pitchFamily="2" charset="-122"/>
                <a:cs typeface="Lucida Sans" panose="020B0602030504020204" pitchFamily="34" charset="77"/>
              </a:rPr>
              <a:t>- 3 erreurs d’accord du verbe conjugué avec le sujet      </a:t>
            </a:r>
            <a:r>
              <a:rPr lang="fr-FR" sz="1100" kern="150" dirty="0">
                <a:latin typeface="Avenir Light" panose="020B0402020203020204" pitchFamily="34" charset="77"/>
                <a:ea typeface="SimSun" panose="02010600030101010101" pitchFamily="2" charset="-122"/>
                <a:cs typeface="Lucida Sans" panose="020B0602030504020204" pitchFamily="34" charset="77"/>
              </a:rPr>
              <a:t>- 1 erreur participe passé -</a:t>
            </a:r>
            <a:r>
              <a:rPr lang="fr-FR" sz="1100" kern="150" dirty="0" err="1">
                <a:latin typeface="Avenir Light" panose="020B0402020203020204" pitchFamily="34" charset="77"/>
                <a:ea typeface="SimSun" panose="02010600030101010101" pitchFamily="2" charset="-122"/>
                <a:cs typeface="Lucida Sans" panose="020B0602030504020204" pitchFamily="34" charset="77"/>
              </a:rPr>
              <a:t>é</a:t>
            </a:r>
            <a:r>
              <a:rPr lang="fr-FR" sz="1100" kern="150" dirty="0">
                <a:latin typeface="Avenir Light" panose="020B0402020203020204" pitchFamily="34" charset="77"/>
                <a:ea typeface="SimSun" panose="02010600030101010101" pitchFamily="2" charset="-122"/>
                <a:cs typeface="Lucida Sans" panose="020B0602030504020204" pitchFamily="34" charset="77"/>
              </a:rPr>
              <a:t> ou infinitif -er</a:t>
            </a:r>
            <a:endParaRPr lang="fr-FR" sz="1100" kern="150" dirty="0">
              <a:effectLst/>
              <a:latin typeface="Avenir Light" panose="020B0402020203020204" pitchFamily="34" charset="77"/>
              <a:ea typeface="SimSun" panose="02010600030101010101" pitchFamily="2" charset="-122"/>
              <a:cs typeface="Lucida Sans" panose="020B0602030504020204" pitchFamily="34" charset="77"/>
            </a:endParaRPr>
          </a:p>
          <a:p>
            <a:pPr algn="just">
              <a:spcAft>
                <a:spcPts val="310"/>
              </a:spcAft>
            </a:pPr>
            <a:r>
              <a:rPr lang="fr-FR" sz="1100" kern="150" dirty="0">
                <a:latin typeface="Avenir Light" panose="020B0402020203020204" pitchFamily="34" charset="77"/>
                <a:ea typeface="SimSun" panose="02010600030101010101" pitchFamily="2" charset="-122"/>
                <a:cs typeface="Lucida Sans" panose="020B0602030504020204" pitchFamily="34" charset="77"/>
              </a:rPr>
              <a:t>- 3 erreurs d’accord dans le groupe nominal                   </a:t>
            </a:r>
            <a:endParaRPr lang="fr-GP" sz="1400" kern="150" dirty="0">
              <a:latin typeface="Avenir Light" panose="020B0402020203020204" pitchFamily="34" charset="77"/>
              <a:ea typeface="SimSun" panose="02010600030101010101" pitchFamily="2" charset="-122"/>
              <a:cs typeface="Lucida Sans" panose="020B0602030504020204" pitchFamily="34" charset="77"/>
            </a:endParaRP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Non ! Ce n’était pas vrai, ce n’était pas possible ! Le voisin portaient une blouse avec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plein de tache dégoulinante est il trainait derrière lui un énorme sac-poubelle qui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semblais très lourd... Aussi lourd qu'un être humain ! Je rêvait ! il n'avait pas tuer cet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pauvre femme. elle était sûrement sortie par une autre porte. 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endParaRPr lang="fr-FR" sz="1400" dirty="0">
              <a:latin typeface="Avenir Light" panose="020B0402020203020204" pitchFamily="34" charset="77"/>
            </a:endParaRP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D45EB987-4AAD-4C4A-AB71-836C9FF3BD3D}"/>
              </a:ext>
            </a:extLst>
          </p:cNvPr>
          <p:cNvSpPr txBox="1"/>
          <p:nvPr/>
        </p:nvSpPr>
        <p:spPr>
          <a:xfrm>
            <a:off x="157343" y="4761035"/>
            <a:ext cx="7244987" cy="378847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FR" sz="1400" u="sng" kern="150" dirty="0">
                <a:effectLst/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Lis la dictée. Recherche les erreurs et corrige-les. Il y a 10 erreurs à trouver :</a:t>
            </a:r>
          </a:p>
          <a:p>
            <a:pPr algn="just">
              <a:spcAft>
                <a:spcPts val="310"/>
              </a:spcAft>
            </a:pPr>
            <a:r>
              <a:rPr lang="fr-FR" sz="1100" kern="150" dirty="0">
                <a:latin typeface="Avenir Light" panose="020B0402020203020204" pitchFamily="34" charset="77"/>
                <a:ea typeface="SimSun" panose="02010600030101010101" pitchFamily="2" charset="-122"/>
                <a:cs typeface="Lucida Sans" panose="020B0602030504020204" pitchFamily="34" charset="77"/>
              </a:rPr>
              <a:t>- 2 erreurs de majuscule ou ponctuation                          - 1 erreur d’homophones grammaticaux</a:t>
            </a:r>
          </a:p>
          <a:p>
            <a:pPr algn="just">
              <a:spcAft>
                <a:spcPts val="310"/>
              </a:spcAft>
            </a:pPr>
            <a:r>
              <a:rPr lang="fr-FR" sz="1100" kern="150" dirty="0">
                <a:effectLst/>
                <a:latin typeface="Avenir Light" panose="020B0402020203020204" pitchFamily="34" charset="77"/>
                <a:ea typeface="SimSun" panose="02010600030101010101" pitchFamily="2" charset="-122"/>
                <a:cs typeface="Lucida Sans" panose="020B0602030504020204" pitchFamily="34" charset="77"/>
              </a:rPr>
              <a:t>- 3 erreurs d’accord du verbe conjugué avec le sujet      </a:t>
            </a:r>
            <a:r>
              <a:rPr lang="fr-FR" sz="1100" kern="150" dirty="0">
                <a:latin typeface="Avenir Light" panose="020B0402020203020204" pitchFamily="34" charset="77"/>
                <a:ea typeface="SimSun" panose="02010600030101010101" pitchFamily="2" charset="-122"/>
                <a:cs typeface="Lucida Sans" panose="020B0602030504020204" pitchFamily="34" charset="77"/>
              </a:rPr>
              <a:t>- 1 erreur participe passé -</a:t>
            </a:r>
            <a:r>
              <a:rPr lang="fr-FR" sz="1100" kern="150" dirty="0" err="1">
                <a:latin typeface="Avenir Light" panose="020B0402020203020204" pitchFamily="34" charset="77"/>
                <a:ea typeface="SimSun" panose="02010600030101010101" pitchFamily="2" charset="-122"/>
                <a:cs typeface="Lucida Sans" panose="020B0602030504020204" pitchFamily="34" charset="77"/>
              </a:rPr>
              <a:t>é</a:t>
            </a:r>
            <a:r>
              <a:rPr lang="fr-FR" sz="1100" kern="150" dirty="0">
                <a:latin typeface="Avenir Light" panose="020B0402020203020204" pitchFamily="34" charset="77"/>
                <a:ea typeface="SimSun" panose="02010600030101010101" pitchFamily="2" charset="-122"/>
                <a:cs typeface="Lucida Sans" panose="020B0602030504020204" pitchFamily="34" charset="77"/>
              </a:rPr>
              <a:t> ou infinitif -er</a:t>
            </a:r>
            <a:endParaRPr lang="fr-FR" sz="1100" kern="150" dirty="0">
              <a:effectLst/>
              <a:latin typeface="Avenir Light" panose="020B0402020203020204" pitchFamily="34" charset="77"/>
              <a:ea typeface="SimSun" panose="02010600030101010101" pitchFamily="2" charset="-122"/>
              <a:cs typeface="Lucida Sans" panose="020B0602030504020204" pitchFamily="34" charset="77"/>
            </a:endParaRPr>
          </a:p>
          <a:p>
            <a:pPr algn="just">
              <a:spcAft>
                <a:spcPts val="310"/>
              </a:spcAft>
            </a:pPr>
            <a:r>
              <a:rPr lang="fr-FR" sz="1100" kern="150" dirty="0">
                <a:latin typeface="Avenir Light" panose="020B0402020203020204" pitchFamily="34" charset="77"/>
                <a:ea typeface="SimSun" panose="02010600030101010101" pitchFamily="2" charset="-122"/>
                <a:cs typeface="Lucida Sans" panose="020B0602030504020204" pitchFamily="34" charset="77"/>
              </a:rPr>
              <a:t>- 3 erreurs d’accord dans le groupe nominal                   </a:t>
            </a:r>
            <a:endParaRPr lang="fr-GP" sz="1400" kern="150" dirty="0">
              <a:latin typeface="Avenir Light" panose="020B0402020203020204" pitchFamily="34" charset="77"/>
              <a:ea typeface="SimSun" panose="02010600030101010101" pitchFamily="2" charset="-122"/>
              <a:cs typeface="Lucida Sans" panose="020B0602030504020204" pitchFamily="34" charset="77"/>
            </a:endParaRP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Non ! Ce n’était pas vrai, ce n’était pas possible ! Le voisin portaient une blouse avec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plein de tache dégoulinante est il trainait derrière lui un énorme sac-poubelle qui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semblais très lourd... Aussi lourd qu'un être humain ! Je rêvait ! il n'avait pas tuer cet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pauvre femme. elle était sûrement sortie par une autre porte. 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endParaRPr lang="fr-FR" sz="1400" kern="1200" dirty="0">
              <a:solidFill>
                <a:schemeClr val="dk1"/>
              </a:solidFill>
              <a:effectLst/>
              <a:latin typeface="Avenir Light" panose="020B0402020203020204" pitchFamily="34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406680746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>
            <a:extLst>
              <a:ext uri="{FF2B5EF4-FFF2-40B4-BE49-F238E27FC236}">
                <a16:creationId xmlns:a16="http://schemas.microsoft.com/office/drawing/2014/main" id="{017FDD57-CF72-C940-8805-8A9942C95033}"/>
              </a:ext>
            </a:extLst>
          </p:cNvPr>
          <p:cNvSpPr txBox="1"/>
          <p:nvPr/>
        </p:nvSpPr>
        <p:spPr>
          <a:xfrm>
            <a:off x="157344" y="162141"/>
            <a:ext cx="7244987" cy="38346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FR" sz="1400" u="sng" kern="150" dirty="0">
                <a:effectLst/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Lis la dictée. Recherche les erreurs et corrige-les. Il y a 10 erreurs à trouver :</a:t>
            </a:r>
          </a:p>
          <a:p>
            <a:pPr algn="just">
              <a:spcAft>
                <a:spcPts val="310"/>
              </a:spcAft>
            </a:pPr>
            <a:r>
              <a:rPr lang="fr-FR" sz="1100" kern="150" dirty="0">
                <a:latin typeface="Avenir Light" panose="020B0402020203020204" pitchFamily="34" charset="77"/>
                <a:ea typeface="SimSun" panose="02010600030101010101" pitchFamily="2" charset="-122"/>
                <a:cs typeface="Lucida Sans" panose="020B0602030504020204" pitchFamily="34" charset="77"/>
              </a:rPr>
              <a:t>- 1 erreur de majuscule ou ponctuation                           - 2 erreurs d’homophones grammaticaux</a:t>
            </a:r>
          </a:p>
          <a:p>
            <a:pPr algn="just">
              <a:spcAft>
                <a:spcPts val="310"/>
              </a:spcAft>
            </a:pPr>
            <a:r>
              <a:rPr lang="fr-FR" sz="1100" kern="150" dirty="0">
                <a:effectLst/>
                <a:latin typeface="Avenir Light" panose="020B0402020203020204" pitchFamily="34" charset="77"/>
                <a:ea typeface="SimSun" panose="02010600030101010101" pitchFamily="2" charset="-122"/>
                <a:cs typeface="Lucida Sans" panose="020B0602030504020204" pitchFamily="34" charset="77"/>
              </a:rPr>
              <a:t>- 3 erreurs d’accord du verbe conjugué avec le sujet     </a:t>
            </a:r>
            <a:r>
              <a:rPr lang="fr-FR" sz="1100" kern="150" dirty="0">
                <a:latin typeface="Avenir Light" panose="020B0402020203020204" pitchFamily="34" charset="77"/>
                <a:ea typeface="SimSun" panose="02010600030101010101" pitchFamily="2" charset="-122"/>
                <a:cs typeface="Lucida Sans" panose="020B0602030504020204" pitchFamily="34" charset="77"/>
              </a:rPr>
              <a:t>- 1 erreur participe passé -</a:t>
            </a:r>
            <a:r>
              <a:rPr lang="fr-FR" sz="1100" kern="150" dirty="0" err="1">
                <a:latin typeface="Avenir Light" panose="020B0402020203020204" pitchFamily="34" charset="77"/>
                <a:ea typeface="SimSun" panose="02010600030101010101" pitchFamily="2" charset="-122"/>
                <a:cs typeface="Lucida Sans" panose="020B0602030504020204" pitchFamily="34" charset="77"/>
              </a:rPr>
              <a:t>é</a:t>
            </a:r>
            <a:r>
              <a:rPr lang="fr-FR" sz="1100" kern="150" dirty="0">
                <a:latin typeface="Avenir Light" panose="020B0402020203020204" pitchFamily="34" charset="77"/>
                <a:ea typeface="SimSun" panose="02010600030101010101" pitchFamily="2" charset="-122"/>
                <a:cs typeface="Lucida Sans" panose="020B0602030504020204" pitchFamily="34" charset="77"/>
              </a:rPr>
              <a:t> ou infinitif -er</a:t>
            </a:r>
            <a:endParaRPr lang="fr-FR" sz="1100" kern="150" dirty="0">
              <a:effectLst/>
              <a:latin typeface="Avenir Light" panose="020B0402020203020204" pitchFamily="34" charset="77"/>
              <a:ea typeface="SimSun" panose="02010600030101010101" pitchFamily="2" charset="-122"/>
              <a:cs typeface="Lucida Sans" panose="020B0602030504020204" pitchFamily="34" charset="77"/>
            </a:endParaRPr>
          </a:p>
          <a:p>
            <a:pPr algn="just">
              <a:spcAft>
                <a:spcPts val="310"/>
              </a:spcAft>
            </a:pPr>
            <a:r>
              <a:rPr lang="fr-FR" sz="1100" kern="150" dirty="0">
                <a:latin typeface="Avenir Light" panose="020B0402020203020204" pitchFamily="34" charset="77"/>
                <a:ea typeface="SimSun" panose="02010600030101010101" pitchFamily="2" charset="-122"/>
                <a:cs typeface="Lucida Sans" panose="020B0602030504020204" pitchFamily="34" charset="77"/>
              </a:rPr>
              <a:t>- 3 erreurs d’accord dans le groupe nominal                   </a:t>
            </a:r>
            <a:endParaRPr lang="fr-GP" sz="1400" kern="150" dirty="0">
              <a:latin typeface="Avenir Light" panose="020B0402020203020204" pitchFamily="34" charset="77"/>
              <a:ea typeface="SimSun" panose="02010600030101010101" pitchFamily="2" charset="-122"/>
              <a:cs typeface="Lucida Sans" panose="020B0602030504020204" pitchFamily="34" charset="77"/>
            </a:endParaRP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FR" sz="1400" dirty="0">
                <a:latin typeface="Avenir Light" panose="020B0402020203020204" pitchFamily="34" charset="77"/>
              </a:rPr>
              <a:t>Gareth Lesley en était certain : il tenais le scoop de sa vie ! Depuis dix ans qu’il étaient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FR" sz="1400" dirty="0">
                <a:latin typeface="Avenir Light" panose="020B0402020203020204" pitchFamily="34" charset="77"/>
              </a:rPr>
              <a:t> photographe, jamais une occasion pareil ne s’était présentée. Et sont informateur avais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FR" sz="1400" dirty="0">
                <a:latin typeface="Avenir Light" panose="020B0402020203020204" pitchFamily="34" charset="77"/>
              </a:rPr>
              <a:t> été formel : le président avait quitter paris et la conférence sur les technologie du futur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FR" sz="1400" dirty="0">
                <a:latin typeface="Avenir Light" panose="020B0402020203020204" pitchFamily="34" charset="77"/>
              </a:rPr>
              <a:t> pour venir a la pêche au bord de cette étang.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endParaRPr lang="fr-FR" sz="1400" dirty="0">
              <a:latin typeface="Avenir Light" panose="020B0402020203020204" pitchFamily="34" charset="77"/>
            </a:endParaRP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83FF82B2-E489-3541-9CA2-745C6C26CD21}"/>
              </a:ext>
            </a:extLst>
          </p:cNvPr>
          <p:cNvSpPr txBox="1"/>
          <p:nvPr/>
        </p:nvSpPr>
        <p:spPr>
          <a:xfrm>
            <a:off x="157343" y="4761035"/>
            <a:ext cx="7244987" cy="378847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FR" sz="1400" u="sng" kern="150" dirty="0">
                <a:effectLst/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Lis la dictée. Recherche les erreurs et corrige-les. Il y a 10 erreurs à trouver :</a:t>
            </a:r>
          </a:p>
          <a:p>
            <a:pPr algn="just">
              <a:spcAft>
                <a:spcPts val="310"/>
              </a:spcAft>
            </a:pPr>
            <a:r>
              <a:rPr lang="fr-FR" sz="1100" kern="150" dirty="0">
                <a:latin typeface="Avenir Light" panose="020B0402020203020204" pitchFamily="34" charset="77"/>
                <a:ea typeface="SimSun" panose="02010600030101010101" pitchFamily="2" charset="-122"/>
                <a:cs typeface="Lucida Sans" panose="020B0602030504020204" pitchFamily="34" charset="77"/>
              </a:rPr>
              <a:t>- 1 erreur de majuscule ou ponctuation                           - 2 erreurs d’homophones grammaticaux</a:t>
            </a:r>
          </a:p>
          <a:p>
            <a:pPr algn="just">
              <a:spcAft>
                <a:spcPts val="310"/>
              </a:spcAft>
            </a:pPr>
            <a:r>
              <a:rPr lang="fr-FR" sz="1100" kern="150" dirty="0">
                <a:effectLst/>
                <a:latin typeface="Avenir Light" panose="020B0402020203020204" pitchFamily="34" charset="77"/>
                <a:ea typeface="SimSun" panose="02010600030101010101" pitchFamily="2" charset="-122"/>
                <a:cs typeface="Lucida Sans" panose="020B0602030504020204" pitchFamily="34" charset="77"/>
              </a:rPr>
              <a:t>- 3 erreurs d’accord du verbe conjugué avec le sujet     </a:t>
            </a:r>
            <a:r>
              <a:rPr lang="fr-FR" sz="1100" kern="150" dirty="0">
                <a:latin typeface="Avenir Light" panose="020B0402020203020204" pitchFamily="34" charset="77"/>
                <a:ea typeface="SimSun" panose="02010600030101010101" pitchFamily="2" charset="-122"/>
                <a:cs typeface="Lucida Sans" panose="020B0602030504020204" pitchFamily="34" charset="77"/>
              </a:rPr>
              <a:t>- 1 erreur participe passé -</a:t>
            </a:r>
            <a:r>
              <a:rPr lang="fr-FR" sz="1100" kern="150" dirty="0" err="1">
                <a:latin typeface="Avenir Light" panose="020B0402020203020204" pitchFamily="34" charset="77"/>
                <a:ea typeface="SimSun" panose="02010600030101010101" pitchFamily="2" charset="-122"/>
                <a:cs typeface="Lucida Sans" panose="020B0602030504020204" pitchFamily="34" charset="77"/>
              </a:rPr>
              <a:t>é</a:t>
            </a:r>
            <a:r>
              <a:rPr lang="fr-FR" sz="1100" kern="150" dirty="0">
                <a:latin typeface="Avenir Light" panose="020B0402020203020204" pitchFamily="34" charset="77"/>
                <a:ea typeface="SimSun" panose="02010600030101010101" pitchFamily="2" charset="-122"/>
                <a:cs typeface="Lucida Sans" panose="020B0602030504020204" pitchFamily="34" charset="77"/>
              </a:rPr>
              <a:t> ou infinitif -er</a:t>
            </a:r>
            <a:endParaRPr lang="fr-FR" sz="1100" kern="150" dirty="0">
              <a:effectLst/>
              <a:latin typeface="Avenir Light" panose="020B0402020203020204" pitchFamily="34" charset="77"/>
              <a:ea typeface="SimSun" panose="02010600030101010101" pitchFamily="2" charset="-122"/>
              <a:cs typeface="Lucida Sans" panose="020B0602030504020204" pitchFamily="34" charset="77"/>
            </a:endParaRPr>
          </a:p>
          <a:p>
            <a:pPr algn="just">
              <a:spcAft>
                <a:spcPts val="310"/>
              </a:spcAft>
            </a:pPr>
            <a:r>
              <a:rPr lang="fr-FR" sz="1100" kern="150" dirty="0">
                <a:latin typeface="Avenir Light" panose="020B0402020203020204" pitchFamily="34" charset="77"/>
                <a:ea typeface="SimSun" panose="02010600030101010101" pitchFamily="2" charset="-122"/>
                <a:cs typeface="Lucida Sans" panose="020B0602030504020204" pitchFamily="34" charset="77"/>
              </a:rPr>
              <a:t>- 3 erreurs d’accord dans le groupe nominal                   </a:t>
            </a:r>
            <a:endParaRPr lang="fr-GP" sz="1400" kern="150" dirty="0">
              <a:latin typeface="Avenir Light" panose="020B0402020203020204" pitchFamily="34" charset="77"/>
              <a:ea typeface="SimSun" panose="02010600030101010101" pitchFamily="2" charset="-122"/>
              <a:cs typeface="Lucida Sans" panose="020B0602030504020204" pitchFamily="34" charset="77"/>
            </a:endParaRP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FR" sz="1400" dirty="0">
                <a:latin typeface="Avenir Light" panose="020B0402020203020204" pitchFamily="34" charset="77"/>
              </a:rPr>
              <a:t>Gareth Lesley en était certain : il tenais le scoop de sa vie ! Depuis dix ans qu’il étaient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FR" sz="1400" dirty="0">
                <a:latin typeface="Avenir Light" panose="020B0402020203020204" pitchFamily="34" charset="77"/>
              </a:rPr>
              <a:t> photographe, jamais une occasion pareil ne s’était présentée. Et sont informateur avais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FR" sz="1400" dirty="0">
                <a:latin typeface="Avenir Light" panose="020B0402020203020204" pitchFamily="34" charset="77"/>
              </a:rPr>
              <a:t> été formel : le président avait quitter paris et la conférence sur les technologie du futur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FR" sz="1400" dirty="0">
                <a:latin typeface="Avenir Light" panose="020B0402020203020204" pitchFamily="34" charset="77"/>
              </a:rPr>
              <a:t> pour venir a la pêche au bord de cette étang.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endParaRPr lang="fr-FR" sz="1400" kern="1200" dirty="0">
              <a:solidFill>
                <a:schemeClr val="dk1"/>
              </a:solidFill>
              <a:effectLst/>
              <a:latin typeface="Avenir Light" panose="020B0402020203020204" pitchFamily="34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65337162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>
            <a:extLst>
              <a:ext uri="{FF2B5EF4-FFF2-40B4-BE49-F238E27FC236}">
                <a16:creationId xmlns:a16="http://schemas.microsoft.com/office/drawing/2014/main" id="{017FDD57-CF72-C940-8805-8A9942C95033}"/>
              </a:ext>
            </a:extLst>
          </p:cNvPr>
          <p:cNvSpPr txBox="1"/>
          <p:nvPr/>
        </p:nvSpPr>
        <p:spPr>
          <a:xfrm>
            <a:off x="157344" y="162141"/>
            <a:ext cx="7244987" cy="314983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FR" sz="1400" u="sng" kern="150" dirty="0">
                <a:effectLst/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Lis la dictée. Recherche les erreurs et corrige-les. Il y a 10 erreurs à trouver :</a:t>
            </a:r>
          </a:p>
          <a:p>
            <a:pPr algn="just">
              <a:spcAft>
                <a:spcPts val="310"/>
              </a:spcAft>
            </a:pPr>
            <a:r>
              <a:rPr lang="fr-FR" sz="1100" kern="150" dirty="0">
                <a:latin typeface="Avenir Light" panose="020B0402020203020204" pitchFamily="34" charset="77"/>
                <a:ea typeface="SimSun" panose="02010600030101010101" pitchFamily="2" charset="-122"/>
                <a:cs typeface="Lucida Sans" panose="020B0602030504020204" pitchFamily="34" charset="77"/>
              </a:rPr>
              <a:t>- 1 erreur de majuscule ou ponctuation                           - 1 erreur d’homophones grammaticaux</a:t>
            </a:r>
          </a:p>
          <a:p>
            <a:pPr algn="just">
              <a:spcAft>
                <a:spcPts val="310"/>
              </a:spcAft>
            </a:pPr>
            <a:r>
              <a:rPr lang="fr-FR" sz="1100" kern="150" dirty="0">
                <a:effectLst/>
                <a:latin typeface="Avenir Light" panose="020B0402020203020204" pitchFamily="34" charset="77"/>
                <a:ea typeface="SimSun" panose="02010600030101010101" pitchFamily="2" charset="-122"/>
                <a:cs typeface="Lucida Sans" panose="020B0602030504020204" pitchFamily="34" charset="77"/>
              </a:rPr>
              <a:t>- 2 erreurs d’accord du verbe conjugué avec le sujet     </a:t>
            </a:r>
            <a:r>
              <a:rPr lang="fr-FR" sz="1100" kern="150" dirty="0">
                <a:latin typeface="Avenir Light" panose="020B0402020203020204" pitchFamily="34" charset="77"/>
                <a:ea typeface="SimSun" panose="02010600030101010101" pitchFamily="2" charset="-122"/>
                <a:cs typeface="Lucida Sans" panose="020B0602030504020204" pitchFamily="34" charset="77"/>
              </a:rPr>
              <a:t>- 2 erreurs participe passé -</a:t>
            </a:r>
            <a:r>
              <a:rPr lang="fr-FR" sz="1100" kern="150" dirty="0" err="1">
                <a:latin typeface="Avenir Light" panose="020B0402020203020204" pitchFamily="34" charset="77"/>
                <a:ea typeface="SimSun" panose="02010600030101010101" pitchFamily="2" charset="-122"/>
                <a:cs typeface="Lucida Sans" panose="020B0602030504020204" pitchFamily="34" charset="77"/>
              </a:rPr>
              <a:t>é</a:t>
            </a:r>
            <a:r>
              <a:rPr lang="fr-FR" sz="1100" kern="150" dirty="0">
                <a:latin typeface="Avenir Light" panose="020B0402020203020204" pitchFamily="34" charset="77"/>
                <a:ea typeface="SimSun" panose="02010600030101010101" pitchFamily="2" charset="-122"/>
                <a:cs typeface="Lucida Sans" panose="020B0602030504020204" pitchFamily="34" charset="77"/>
              </a:rPr>
              <a:t> ou infinitif -er</a:t>
            </a:r>
            <a:endParaRPr lang="fr-FR" sz="1100" kern="150" dirty="0">
              <a:effectLst/>
              <a:latin typeface="Avenir Light" panose="020B0402020203020204" pitchFamily="34" charset="77"/>
              <a:ea typeface="SimSun" panose="02010600030101010101" pitchFamily="2" charset="-122"/>
              <a:cs typeface="Lucida Sans" panose="020B0602030504020204" pitchFamily="34" charset="77"/>
            </a:endParaRPr>
          </a:p>
          <a:p>
            <a:pPr algn="just">
              <a:spcAft>
                <a:spcPts val="310"/>
              </a:spcAft>
            </a:pPr>
            <a:r>
              <a:rPr lang="fr-FR" sz="1100" kern="150" dirty="0">
                <a:latin typeface="Avenir Light" panose="020B0402020203020204" pitchFamily="34" charset="77"/>
                <a:ea typeface="SimSun" panose="02010600030101010101" pitchFamily="2" charset="-122"/>
                <a:cs typeface="Lucida Sans" panose="020B0602030504020204" pitchFamily="34" charset="77"/>
              </a:rPr>
              <a:t>- 3 erreurs d’accord dans le groupe nominal                   - 1 erreur lettres finales muettes</a:t>
            </a:r>
            <a:endParaRPr lang="fr-GP" sz="1400" kern="150" dirty="0">
              <a:latin typeface="Avenir Light" panose="020B0402020203020204" pitchFamily="34" charset="77"/>
              <a:ea typeface="SimSun" panose="02010600030101010101" pitchFamily="2" charset="-122"/>
              <a:cs typeface="Lucida Sans" panose="020B0602030504020204" pitchFamily="34" charset="77"/>
            </a:endParaRP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Quand il y aura enfin du vend, nous seront capables de lancé nos cerf-volant. au bout de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leur ficelles, ils serons bientôt proches du sommet du clocher est ils auront la politesse de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salué chaleureusement le coq en agitant les papillottes de leurs long rubans.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endParaRPr lang="fr-GP" sz="1400" kern="1200" dirty="0">
              <a:solidFill>
                <a:schemeClr val="dk1"/>
              </a:solidFill>
              <a:effectLst/>
              <a:latin typeface="Avenir Light" panose="020B0402020203020204" pitchFamily="34" charset="77"/>
            </a:endParaRP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F6824358-2C64-304F-8746-833073EC707A}"/>
              </a:ext>
            </a:extLst>
          </p:cNvPr>
          <p:cNvSpPr txBox="1"/>
          <p:nvPr/>
        </p:nvSpPr>
        <p:spPr>
          <a:xfrm>
            <a:off x="157344" y="3673519"/>
            <a:ext cx="7244987" cy="314983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FR" sz="1400" u="sng" kern="150" dirty="0">
                <a:effectLst/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Lis la dictée. Recherche les erreurs et corrige-les. Il y a 10 erreurs à trouver :</a:t>
            </a:r>
          </a:p>
          <a:p>
            <a:pPr algn="just">
              <a:spcAft>
                <a:spcPts val="310"/>
              </a:spcAft>
            </a:pPr>
            <a:r>
              <a:rPr lang="fr-FR" sz="1100" kern="150" dirty="0">
                <a:latin typeface="Avenir Light" panose="020B0402020203020204" pitchFamily="34" charset="77"/>
                <a:ea typeface="SimSun" panose="02010600030101010101" pitchFamily="2" charset="-122"/>
                <a:cs typeface="Lucida Sans" panose="020B0602030504020204" pitchFamily="34" charset="77"/>
              </a:rPr>
              <a:t>- 1 erreur de majuscule ou ponctuation                           - 1 erreur d’homophones grammaticaux</a:t>
            </a:r>
          </a:p>
          <a:p>
            <a:pPr algn="just">
              <a:spcAft>
                <a:spcPts val="310"/>
              </a:spcAft>
            </a:pPr>
            <a:r>
              <a:rPr lang="fr-FR" sz="1100" kern="150" dirty="0">
                <a:effectLst/>
                <a:latin typeface="Avenir Light" panose="020B0402020203020204" pitchFamily="34" charset="77"/>
                <a:ea typeface="SimSun" panose="02010600030101010101" pitchFamily="2" charset="-122"/>
                <a:cs typeface="Lucida Sans" panose="020B0602030504020204" pitchFamily="34" charset="77"/>
              </a:rPr>
              <a:t>- 2 erreurs d’accord du verbe conjugué avec le sujet     </a:t>
            </a:r>
            <a:r>
              <a:rPr lang="fr-FR" sz="1100" kern="150" dirty="0">
                <a:latin typeface="Avenir Light" panose="020B0402020203020204" pitchFamily="34" charset="77"/>
                <a:ea typeface="SimSun" panose="02010600030101010101" pitchFamily="2" charset="-122"/>
                <a:cs typeface="Lucida Sans" panose="020B0602030504020204" pitchFamily="34" charset="77"/>
              </a:rPr>
              <a:t>- 2 erreurs participe passé -</a:t>
            </a:r>
            <a:r>
              <a:rPr lang="fr-FR" sz="1100" kern="150" dirty="0" err="1">
                <a:latin typeface="Avenir Light" panose="020B0402020203020204" pitchFamily="34" charset="77"/>
                <a:ea typeface="SimSun" panose="02010600030101010101" pitchFamily="2" charset="-122"/>
                <a:cs typeface="Lucida Sans" panose="020B0602030504020204" pitchFamily="34" charset="77"/>
              </a:rPr>
              <a:t>é</a:t>
            </a:r>
            <a:r>
              <a:rPr lang="fr-FR" sz="1100" kern="150" dirty="0">
                <a:latin typeface="Avenir Light" panose="020B0402020203020204" pitchFamily="34" charset="77"/>
                <a:ea typeface="SimSun" panose="02010600030101010101" pitchFamily="2" charset="-122"/>
                <a:cs typeface="Lucida Sans" panose="020B0602030504020204" pitchFamily="34" charset="77"/>
              </a:rPr>
              <a:t> ou infinitif -er</a:t>
            </a:r>
            <a:endParaRPr lang="fr-FR" sz="1100" kern="150" dirty="0">
              <a:effectLst/>
              <a:latin typeface="Avenir Light" panose="020B0402020203020204" pitchFamily="34" charset="77"/>
              <a:ea typeface="SimSun" panose="02010600030101010101" pitchFamily="2" charset="-122"/>
              <a:cs typeface="Lucida Sans" panose="020B0602030504020204" pitchFamily="34" charset="77"/>
            </a:endParaRPr>
          </a:p>
          <a:p>
            <a:pPr algn="just">
              <a:spcAft>
                <a:spcPts val="310"/>
              </a:spcAft>
            </a:pPr>
            <a:r>
              <a:rPr lang="fr-FR" sz="1100" kern="150" dirty="0">
                <a:latin typeface="Avenir Light" panose="020B0402020203020204" pitchFamily="34" charset="77"/>
                <a:ea typeface="SimSun" panose="02010600030101010101" pitchFamily="2" charset="-122"/>
                <a:cs typeface="Lucida Sans" panose="020B0602030504020204" pitchFamily="34" charset="77"/>
              </a:rPr>
              <a:t>- 3 erreurs d’accord dans le groupe nominal                   - 1 erreur lettres finales muettes</a:t>
            </a:r>
            <a:endParaRPr lang="fr-GP" sz="1400" kern="150" dirty="0">
              <a:latin typeface="Avenir Light" panose="020B0402020203020204" pitchFamily="34" charset="77"/>
              <a:ea typeface="SimSun" panose="02010600030101010101" pitchFamily="2" charset="-122"/>
              <a:cs typeface="Lucida Sans" panose="020B0602030504020204" pitchFamily="34" charset="77"/>
            </a:endParaRP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Quand il y aura enfin du vend, nous seront capables de lancé nos cerf-volant. au bout de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leur ficelles, ils serons bientôt proches du sommet du clocher est ils auront la politesse de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salué chaleureusement le coq en agitant les papillottes de leurs long rubans.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endParaRPr lang="fr-GP" sz="1400" kern="1200" dirty="0">
              <a:solidFill>
                <a:schemeClr val="dk1"/>
              </a:solidFill>
              <a:effectLst/>
              <a:latin typeface="Avenir Light" panose="020B0402020203020204" pitchFamily="34" charset="77"/>
            </a:endParaRP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5BF0F6BE-1928-4347-9282-2E1C4E2EA911}"/>
              </a:ext>
            </a:extLst>
          </p:cNvPr>
          <p:cNvSpPr txBox="1"/>
          <p:nvPr/>
        </p:nvSpPr>
        <p:spPr>
          <a:xfrm>
            <a:off x="157344" y="7184898"/>
            <a:ext cx="7244987" cy="314983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FR" sz="1400" u="sng" kern="150" dirty="0">
                <a:effectLst/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Lis la dictée. Recherche les erreurs et corrige-les. Il y a 10 erreurs à trouver :</a:t>
            </a:r>
          </a:p>
          <a:p>
            <a:pPr algn="just">
              <a:spcAft>
                <a:spcPts val="310"/>
              </a:spcAft>
            </a:pPr>
            <a:r>
              <a:rPr lang="fr-FR" sz="1100" kern="150" dirty="0">
                <a:latin typeface="Avenir Light" panose="020B0402020203020204" pitchFamily="34" charset="77"/>
                <a:ea typeface="SimSun" panose="02010600030101010101" pitchFamily="2" charset="-122"/>
                <a:cs typeface="Lucida Sans" panose="020B0602030504020204" pitchFamily="34" charset="77"/>
              </a:rPr>
              <a:t>- 1 erreur de majuscule ou ponctuation                           - 1 erreur d’homophones grammaticaux</a:t>
            </a:r>
          </a:p>
          <a:p>
            <a:pPr algn="just">
              <a:spcAft>
                <a:spcPts val="310"/>
              </a:spcAft>
            </a:pPr>
            <a:r>
              <a:rPr lang="fr-FR" sz="1100" kern="150" dirty="0">
                <a:effectLst/>
                <a:latin typeface="Avenir Light" panose="020B0402020203020204" pitchFamily="34" charset="77"/>
                <a:ea typeface="SimSun" panose="02010600030101010101" pitchFamily="2" charset="-122"/>
                <a:cs typeface="Lucida Sans" panose="020B0602030504020204" pitchFamily="34" charset="77"/>
              </a:rPr>
              <a:t>- 2 erreurs d’accord du verbe conjugué avec le sujet     </a:t>
            </a:r>
            <a:r>
              <a:rPr lang="fr-FR" sz="1100" kern="150" dirty="0">
                <a:latin typeface="Avenir Light" panose="020B0402020203020204" pitchFamily="34" charset="77"/>
                <a:ea typeface="SimSun" panose="02010600030101010101" pitchFamily="2" charset="-122"/>
                <a:cs typeface="Lucida Sans" panose="020B0602030504020204" pitchFamily="34" charset="77"/>
              </a:rPr>
              <a:t>- 2 erreurs participe passé -</a:t>
            </a:r>
            <a:r>
              <a:rPr lang="fr-FR" sz="1100" kern="150" dirty="0" err="1">
                <a:latin typeface="Avenir Light" panose="020B0402020203020204" pitchFamily="34" charset="77"/>
                <a:ea typeface="SimSun" panose="02010600030101010101" pitchFamily="2" charset="-122"/>
                <a:cs typeface="Lucida Sans" panose="020B0602030504020204" pitchFamily="34" charset="77"/>
              </a:rPr>
              <a:t>é</a:t>
            </a:r>
            <a:r>
              <a:rPr lang="fr-FR" sz="1100" kern="150" dirty="0">
                <a:latin typeface="Avenir Light" panose="020B0402020203020204" pitchFamily="34" charset="77"/>
                <a:ea typeface="SimSun" panose="02010600030101010101" pitchFamily="2" charset="-122"/>
                <a:cs typeface="Lucida Sans" panose="020B0602030504020204" pitchFamily="34" charset="77"/>
              </a:rPr>
              <a:t> ou infinitif -er</a:t>
            </a:r>
            <a:endParaRPr lang="fr-FR" sz="1100" kern="150" dirty="0">
              <a:effectLst/>
              <a:latin typeface="Avenir Light" panose="020B0402020203020204" pitchFamily="34" charset="77"/>
              <a:ea typeface="SimSun" panose="02010600030101010101" pitchFamily="2" charset="-122"/>
              <a:cs typeface="Lucida Sans" panose="020B0602030504020204" pitchFamily="34" charset="77"/>
            </a:endParaRPr>
          </a:p>
          <a:p>
            <a:pPr algn="just">
              <a:spcAft>
                <a:spcPts val="310"/>
              </a:spcAft>
            </a:pPr>
            <a:r>
              <a:rPr lang="fr-FR" sz="1100" kern="150" dirty="0">
                <a:latin typeface="Avenir Light" panose="020B0402020203020204" pitchFamily="34" charset="77"/>
                <a:ea typeface="SimSun" panose="02010600030101010101" pitchFamily="2" charset="-122"/>
                <a:cs typeface="Lucida Sans" panose="020B0602030504020204" pitchFamily="34" charset="77"/>
              </a:rPr>
              <a:t>- 3 erreurs d’accord dans le groupe nominal                   - 1 erreur lettres finales muettes</a:t>
            </a:r>
            <a:endParaRPr lang="fr-GP" sz="1400" kern="150" dirty="0">
              <a:latin typeface="Avenir Light" panose="020B0402020203020204" pitchFamily="34" charset="77"/>
              <a:ea typeface="SimSun" panose="02010600030101010101" pitchFamily="2" charset="-122"/>
              <a:cs typeface="Lucida Sans" panose="020B0602030504020204" pitchFamily="34" charset="77"/>
            </a:endParaRP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Quand il y aura enfin du vend, nous seront capables de lancé nos cerf-volant. au bout de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leur ficelles, ils serons bientôt proches du sommet du clocher est ils auront la politesse de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salué chaleureusement le coq en agitant les papillottes de leurs long rubans.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endParaRPr lang="fr-GP" sz="1400" kern="1200" dirty="0">
              <a:solidFill>
                <a:schemeClr val="dk1"/>
              </a:solidFill>
              <a:effectLst/>
              <a:latin typeface="Avenir Light" panose="020B0402020203020204" pitchFamily="34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92091024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>
            <a:extLst>
              <a:ext uri="{FF2B5EF4-FFF2-40B4-BE49-F238E27FC236}">
                <a16:creationId xmlns:a16="http://schemas.microsoft.com/office/drawing/2014/main" id="{017FDD57-CF72-C940-8805-8A9942C95033}"/>
              </a:ext>
            </a:extLst>
          </p:cNvPr>
          <p:cNvSpPr txBox="1"/>
          <p:nvPr/>
        </p:nvSpPr>
        <p:spPr>
          <a:xfrm>
            <a:off x="157344" y="162141"/>
            <a:ext cx="7244987" cy="38346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FR" sz="1400" u="sng" kern="150" dirty="0">
                <a:effectLst/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Lis la dictée. Recherche les erreurs et corrige-les. Il y a 10 erreurs à trouver :</a:t>
            </a:r>
          </a:p>
          <a:p>
            <a:pPr algn="just">
              <a:spcAft>
                <a:spcPts val="310"/>
              </a:spcAft>
            </a:pPr>
            <a:r>
              <a:rPr lang="fr-FR" sz="1100" kern="150" dirty="0">
                <a:latin typeface="Avenir Light" panose="020B0402020203020204" pitchFamily="34" charset="77"/>
                <a:ea typeface="SimSun" panose="02010600030101010101" pitchFamily="2" charset="-122"/>
                <a:cs typeface="Lucida Sans" panose="020B0602030504020204" pitchFamily="34" charset="77"/>
              </a:rPr>
              <a:t>- 1 erreur de majuscule ou ponctuation                           - 3 erreurs d’homophones grammaticaux</a:t>
            </a:r>
          </a:p>
          <a:p>
            <a:pPr algn="just">
              <a:spcAft>
                <a:spcPts val="310"/>
              </a:spcAft>
            </a:pPr>
            <a:r>
              <a:rPr lang="fr-FR" sz="1100" kern="150" dirty="0">
                <a:effectLst/>
                <a:latin typeface="Avenir Light" panose="020B0402020203020204" pitchFamily="34" charset="77"/>
                <a:ea typeface="SimSun" panose="02010600030101010101" pitchFamily="2" charset="-122"/>
                <a:cs typeface="Lucida Sans" panose="020B0602030504020204" pitchFamily="34" charset="77"/>
              </a:rPr>
              <a:t>- 3 erreurs d’accord du verbe conjugué avec le sujet     </a:t>
            </a:r>
            <a:r>
              <a:rPr lang="fr-FR" sz="1100" kern="150" dirty="0">
                <a:latin typeface="Avenir Light" panose="020B0402020203020204" pitchFamily="34" charset="77"/>
                <a:ea typeface="SimSun" panose="02010600030101010101" pitchFamily="2" charset="-122"/>
                <a:cs typeface="Lucida Sans" panose="020B0602030504020204" pitchFamily="34" charset="77"/>
              </a:rPr>
              <a:t>- 2 erreurs participe passé -</a:t>
            </a:r>
            <a:r>
              <a:rPr lang="fr-FR" sz="1100" kern="150" dirty="0" err="1">
                <a:latin typeface="Avenir Light" panose="020B0402020203020204" pitchFamily="34" charset="77"/>
                <a:ea typeface="SimSun" panose="02010600030101010101" pitchFamily="2" charset="-122"/>
                <a:cs typeface="Lucida Sans" panose="020B0602030504020204" pitchFamily="34" charset="77"/>
              </a:rPr>
              <a:t>é</a:t>
            </a:r>
            <a:r>
              <a:rPr lang="fr-FR" sz="1100" kern="150" dirty="0">
                <a:latin typeface="Avenir Light" panose="020B0402020203020204" pitchFamily="34" charset="77"/>
                <a:ea typeface="SimSun" panose="02010600030101010101" pitchFamily="2" charset="-122"/>
                <a:cs typeface="Lucida Sans" panose="020B0602030504020204" pitchFamily="34" charset="77"/>
              </a:rPr>
              <a:t> ou infinitif -er</a:t>
            </a:r>
            <a:endParaRPr lang="fr-FR" sz="1100" kern="150" dirty="0">
              <a:effectLst/>
              <a:latin typeface="Avenir Light" panose="020B0402020203020204" pitchFamily="34" charset="77"/>
              <a:ea typeface="SimSun" panose="02010600030101010101" pitchFamily="2" charset="-122"/>
              <a:cs typeface="Lucida Sans" panose="020B0602030504020204" pitchFamily="34" charset="77"/>
            </a:endParaRPr>
          </a:p>
          <a:p>
            <a:pPr algn="just">
              <a:spcAft>
                <a:spcPts val="310"/>
              </a:spcAft>
            </a:pPr>
            <a:r>
              <a:rPr lang="fr-FR" sz="1100" kern="150" dirty="0">
                <a:latin typeface="Avenir Light" panose="020B0402020203020204" pitchFamily="34" charset="77"/>
                <a:ea typeface="SimSun" panose="02010600030101010101" pitchFamily="2" charset="-122"/>
                <a:cs typeface="Lucida Sans" panose="020B0602030504020204" pitchFamily="34" charset="77"/>
              </a:rPr>
              <a:t>- 1 erreur d’accord dans le groupe nominal                   </a:t>
            </a:r>
            <a:endParaRPr lang="fr-GP" sz="1400" kern="150" dirty="0">
              <a:latin typeface="Avenir Light" panose="020B0402020203020204" pitchFamily="34" charset="77"/>
              <a:ea typeface="SimSun" panose="02010600030101010101" pitchFamily="2" charset="-122"/>
              <a:cs typeface="Lucida Sans" panose="020B0602030504020204" pitchFamily="34" charset="77"/>
            </a:endParaRP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Dès que la maitresse aura poser la première question, tu sera le premier à levé le doigt.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tu penses qu’elle sera satisfaite car tu as bien appris ta leçon. Tu aura peut-être une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bonne note où simplement un compliment. Tes camarade seront un peu jaloux mes ils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serons bien contents car tu auras répondu est ils auront ainsi la bonne réponse.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endParaRPr lang="fr-GP" sz="1400" kern="1200" dirty="0">
              <a:solidFill>
                <a:schemeClr val="dk1"/>
              </a:solidFill>
              <a:effectLst/>
              <a:latin typeface="Avenir Light" panose="020B0402020203020204" pitchFamily="34" charset="77"/>
            </a:endParaRP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CA6DCB5C-71F1-BE45-ADAC-A4A6E90F3368}"/>
              </a:ext>
            </a:extLst>
          </p:cNvPr>
          <p:cNvSpPr txBox="1"/>
          <p:nvPr/>
        </p:nvSpPr>
        <p:spPr>
          <a:xfrm>
            <a:off x="157343" y="4761035"/>
            <a:ext cx="7244987" cy="378847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FR" sz="1400" u="sng" kern="150" dirty="0">
                <a:effectLst/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Lis la dictée. Recherche les erreurs et corrige-les. Il y a 10 erreurs à trouver :</a:t>
            </a:r>
          </a:p>
          <a:p>
            <a:pPr algn="just">
              <a:spcAft>
                <a:spcPts val="310"/>
              </a:spcAft>
            </a:pPr>
            <a:r>
              <a:rPr lang="fr-FR" sz="1100" kern="150" dirty="0">
                <a:latin typeface="Avenir Light" panose="020B0402020203020204" pitchFamily="34" charset="77"/>
                <a:ea typeface="SimSun" panose="02010600030101010101" pitchFamily="2" charset="-122"/>
                <a:cs typeface="Lucida Sans" panose="020B0602030504020204" pitchFamily="34" charset="77"/>
              </a:rPr>
              <a:t>- 1 erreur de majuscule ou ponctuation                           - 3 erreurs d’homophones grammaticaux</a:t>
            </a:r>
          </a:p>
          <a:p>
            <a:pPr algn="just">
              <a:spcAft>
                <a:spcPts val="310"/>
              </a:spcAft>
            </a:pPr>
            <a:r>
              <a:rPr lang="fr-FR" sz="1100" kern="150" dirty="0">
                <a:effectLst/>
                <a:latin typeface="Avenir Light" panose="020B0402020203020204" pitchFamily="34" charset="77"/>
                <a:ea typeface="SimSun" panose="02010600030101010101" pitchFamily="2" charset="-122"/>
                <a:cs typeface="Lucida Sans" panose="020B0602030504020204" pitchFamily="34" charset="77"/>
              </a:rPr>
              <a:t>- 3 erreurs d’accord du verbe conjugué avec le sujet     </a:t>
            </a:r>
            <a:r>
              <a:rPr lang="fr-FR" sz="1100" kern="150" dirty="0">
                <a:latin typeface="Avenir Light" panose="020B0402020203020204" pitchFamily="34" charset="77"/>
                <a:ea typeface="SimSun" panose="02010600030101010101" pitchFamily="2" charset="-122"/>
                <a:cs typeface="Lucida Sans" panose="020B0602030504020204" pitchFamily="34" charset="77"/>
              </a:rPr>
              <a:t>- 2 erreurs participe passé -</a:t>
            </a:r>
            <a:r>
              <a:rPr lang="fr-FR" sz="1100" kern="150" dirty="0" err="1">
                <a:latin typeface="Avenir Light" panose="020B0402020203020204" pitchFamily="34" charset="77"/>
                <a:ea typeface="SimSun" panose="02010600030101010101" pitchFamily="2" charset="-122"/>
                <a:cs typeface="Lucida Sans" panose="020B0602030504020204" pitchFamily="34" charset="77"/>
              </a:rPr>
              <a:t>é</a:t>
            </a:r>
            <a:r>
              <a:rPr lang="fr-FR" sz="1100" kern="150" dirty="0">
                <a:latin typeface="Avenir Light" panose="020B0402020203020204" pitchFamily="34" charset="77"/>
                <a:ea typeface="SimSun" panose="02010600030101010101" pitchFamily="2" charset="-122"/>
                <a:cs typeface="Lucida Sans" panose="020B0602030504020204" pitchFamily="34" charset="77"/>
              </a:rPr>
              <a:t> ou infinitif -er</a:t>
            </a:r>
            <a:endParaRPr lang="fr-FR" sz="1100" kern="150" dirty="0">
              <a:effectLst/>
              <a:latin typeface="Avenir Light" panose="020B0402020203020204" pitchFamily="34" charset="77"/>
              <a:ea typeface="SimSun" panose="02010600030101010101" pitchFamily="2" charset="-122"/>
              <a:cs typeface="Lucida Sans" panose="020B0602030504020204" pitchFamily="34" charset="77"/>
            </a:endParaRPr>
          </a:p>
          <a:p>
            <a:pPr algn="just">
              <a:spcAft>
                <a:spcPts val="310"/>
              </a:spcAft>
            </a:pPr>
            <a:r>
              <a:rPr lang="fr-FR" sz="1100" kern="150" dirty="0">
                <a:latin typeface="Avenir Light" panose="020B0402020203020204" pitchFamily="34" charset="77"/>
                <a:ea typeface="SimSun" panose="02010600030101010101" pitchFamily="2" charset="-122"/>
                <a:cs typeface="Lucida Sans" panose="020B0602030504020204" pitchFamily="34" charset="77"/>
              </a:rPr>
              <a:t>- 1 erreur d’accord dans le groupe nominal                   </a:t>
            </a:r>
            <a:endParaRPr lang="fr-GP" sz="1400" kern="150" dirty="0">
              <a:latin typeface="Avenir Light" panose="020B0402020203020204" pitchFamily="34" charset="77"/>
              <a:ea typeface="SimSun" panose="02010600030101010101" pitchFamily="2" charset="-122"/>
              <a:cs typeface="Lucida Sans" panose="020B0602030504020204" pitchFamily="34" charset="77"/>
            </a:endParaRP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Dès que la maitresse aura poser la première question, tu sera le premier à levé le doigt.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tu penses qu’elle sera satisfaite car tu as bien appris ta leçon. Tu aura peut-être une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bonne note où simplement un compliment. Tes camarade seront un peu jaloux mes ils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serons bien contents car tu auras répondu est ils auront ainsi la bonne réponse.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endParaRPr lang="fr-FR" sz="1400" kern="1200" dirty="0">
              <a:solidFill>
                <a:schemeClr val="dk1"/>
              </a:solidFill>
              <a:effectLst/>
              <a:latin typeface="Avenir Light" panose="020B0402020203020204" pitchFamily="34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268218168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>
            <a:extLst>
              <a:ext uri="{FF2B5EF4-FFF2-40B4-BE49-F238E27FC236}">
                <a16:creationId xmlns:a16="http://schemas.microsoft.com/office/drawing/2014/main" id="{017FDD57-CF72-C940-8805-8A9942C95033}"/>
              </a:ext>
            </a:extLst>
          </p:cNvPr>
          <p:cNvSpPr txBox="1"/>
          <p:nvPr/>
        </p:nvSpPr>
        <p:spPr>
          <a:xfrm>
            <a:off x="157344" y="162141"/>
            <a:ext cx="7244987" cy="38346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FR" sz="1400" u="sng" kern="150" dirty="0">
                <a:effectLst/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Lis la dictée. Recherche les erreurs et corrige-les. Il y a 10 erreurs à trouver :</a:t>
            </a:r>
          </a:p>
          <a:p>
            <a:pPr algn="just">
              <a:spcAft>
                <a:spcPts val="310"/>
              </a:spcAft>
            </a:pPr>
            <a:r>
              <a:rPr lang="fr-FR" sz="1100" kern="150" dirty="0">
                <a:latin typeface="Avenir Light" panose="020B0402020203020204" pitchFamily="34" charset="77"/>
                <a:ea typeface="SimSun" panose="02010600030101010101" pitchFamily="2" charset="-122"/>
                <a:cs typeface="Lucida Sans" panose="020B0602030504020204" pitchFamily="34" charset="77"/>
              </a:rPr>
              <a:t>- 1 erreur de majuscule ou ponctuation                           - 3 erreurs d’homophones grammaticaux</a:t>
            </a:r>
          </a:p>
          <a:p>
            <a:pPr algn="just">
              <a:spcAft>
                <a:spcPts val="310"/>
              </a:spcAft>
            </a:pPr>
            <a:r>
              <a:rPr lang="fr-FR" sz="1100" kern="150" dirty="0">
                <a:effectLst/>
                <a:latin typeface="Avenir Light" panose="020B0402020203020204" pitchFamily="34" charset="77"/>
                <a:ea typeface="SimSun" panose="02010600030101010101" pitchFamily="2" charset="-122"/>
                <a:cs typeface="Lucida Sans" panose="020B0602030504020204" pitchFamily="34" charset="77"/>
              </a:rPr>
              <a:t>- 2 erreurs d’accord du verbe conjugué avec le sujet     </a:t>
            </a:r>
            <a:r>
              <a:rPr lang="fr-FR" sz="1100" kern="150" dirty="0">
                <a:latin typeface="Avenir Light" panose="020B0402020203020204" pitchFamily="34" charset="77"/>
                <a:ea typeface="SimSun" panose="02010600030101010101" pitchFamily="2" charset="-122"/>
                <a:cs typeface="Lucida Sans" panose="020B0602030504020204" pitchFamily="34" charset="77"/>
              </a:rPr>
              <a:t>- 2 erreurs participe passé -</a:t>
            </a:r>
            <a:r>
              <a:rPr lang="fr-FR" sz="1100" kern="150" dirty="0" err="1">
                <a:latin typeface="Avenir Light" panose="020B0402020203020204" pitchFamily="34" charset="77"/>
                <a:ea typeface="SimSun" panose="02010600030101010101" pitchFamily="2" charset="-122"/>
                <a:cs typeface="Lucida Sans" panose="020B0602030504020204" pitchFamily="34" charset="77"/>
              </a:rPr>
              <a:t>é</a:t>
            </a:r>
            <a:r>
              <a:rPr lang="fr-FR" sz="1100" kern="150" dirty="0">
                <a:latin typeface="Avenir Light" panose="020B0402020203020204" pitchFamily="34" charset="77"/>
                <a:ea typeface="SimSun" panose="02010600030101010101" pitchFamily="2" charset="-122"/>
                <a:cs typeface="Lucida Sans" panose="020B0602030504020204" pitchFamily="34" charset="77"/>
              </a:rPr>
              <a:t> ou infinitif -er</a:t>
            </a:r>
            <a:endParaRPr lang="fr-FR" sz="1100" kern="150" dirty="0">
              <a:effectLst/>
              <a:latin typeface="Avenir Light" panose="020B0402020203020204" pitchFamily="34" charset="77"/>
              <a:ea typeface="SimSun" panose="02010600030101010101" pitchFamily="2" charset="-122"/>
              <a:cs typeface="Lucida Sans" panose="020B0602030504020204" pitchFamily="34" charset="77"/>
            </a:endParaRPr>
          </a:p>
          <a:p>
            <a:pPr algn="just">
              <a:spcAft>
                <a:spcPts val="310"/>
              </a:spcAft>
            </a:pPr>
            <a:r>
              <a:rPr lang="fr-FR" sz="1100" kern="150" dirty="0">
                <a:latin typeface="Avenir Light" panose="020B0402020203020204" pitchFamily="34" charset="77"/>
                <a:ea typeface="SimSun" panose="02010600030101010101" pitchFamily="2" charset="-122"/>
                <a:cs typeface="Lucida Sans" panose="020B0602030504020204" pitchFamily="34" charset="77"/>
              </a:rPr>
              <a:t>- 2 erreurs d’accord dans le groupe nominal                   </a:t>
            </a:r>
            <a:endParaRPr lang="fr-GP" sz="1400" kern="150" dirty="0">
              <a:latin typeface="Avenir Light" panose="020B0402020203020204" pitchFamily="34" charset="77"/>
              <a:ea typeface="SimSun" panose="02010600030101010101" pitchFamily="2" charset="-122"/>
              <a:cs typeface="Lucida Sans" panose="020B0602030504020204" pitchFamily="34" charset="77"/>
            </a:endParaRP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Le mois prochain, pour les vacances, Abdel ira en algérie. Son avion décolleras de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l’aéroport de Roissy et atterrira a Alger. Il prendra ensuite un autocar pour allé dans le 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 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village ou sont nés ses parent. Il choisiras des cartes postale pour gardé un souvenir de se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premier séjour.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endParaRPr lang="fr-GP" sz="1400" kern="1200" dirty="0">
              <a:solidFill>
                <a:schemeClr val="dk1"/>
              </a:solidFill>
              <a:effectLst/>
              <a:latin typeface="Avenir Light" panose="020B0402020203020204" pitchFamily="34" charset="77"/>
            </a:endParaRP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3C5AFCD3-8B95-0749-9EF1-78D267FFBA79}"/>
              </a:ext>
            </a:extLst>
          </p:cNvPr>
          <p:cNvSpPr txBox="1"/>
          <p:nvPr/>
        </p:nvSpPr>
        <p:spPr>
          <a:xfrm>
            <a:off x="157343" y="4761035"/>
            <a:ext cx="7244987" cy="378847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FR" sz="1400" u="sng" kern="150" dirty="0">
                <a:effectLst/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Lis la dictée. Recherche les erreurs et corrige-les. Il y a 10 erreurs à trouver :</a:t>
            </a:r>
          </a:p>
          <a:p>
            <a:pPr algn="just">
              <a:spcAft>
                <a:spcPts val="310"/>
              </a:spcAft>
            </a:pPr>
            <a:r>
              <a:rPr lang="fr-FR" sz="1100" kern="150" dirty="0">
                <a:latin typeface="Avenir Light" panose="020B0402020203020204" pitchFamily="34" charset="77"/>
                <a:ea typeface="SimSun" panose="02010600030101010101" pitchFamily="2" charset="-122"/>
                <a:cs typeface="Lucida Sans" panose="020B0602030504020204" pitchFamily="34" charset="77"/>
              </a:rPr>
              <a:t>- 1 erreur de majuscule ou ponctuation                           - 3 erreurs d’homophones grammaticaux</a:t>
            </a:r>
          </a:p>
          <a:p>
            <a:pPr algn="just">
              <a:spcAft>
                <a:spcPts val="310"/>
              </a:spcAft>
            </a:pPr>
            <a:r>
              <a:rPr lang="fr-FR" sz="1100" kern="150" dirty="0">
                <a:effectLst/>
                <a:latin typeface="Avenir Light" panose="020B0402020203020204" pitchFamily="34" charset="77"/>
                <a:ea typeface="SimSun" panose="02010600030101010101" pitchFamily="2" charset="-122"/>
                <a:cs typeface="Lucida Sans" panose="020B0602030504020204" pitchFamily="34" charset="77"/>
              </a:rPr>
              <a:t>- 2 erreurs d’accord du verbe conjugué avec le sujet     </a:t>
            </a:r>
            <a:r>
              <a:rPr lang="fr-FR" sz="1100" kern="150" dirty="0">
                <a:latin typeface="Avenir Light" panose="020B0402020203020204" pitchFamily="34" charset="77"/>
                <a:ea typeface="SimSun" panose="02010600030101010101" pitchFamily="2" charset="-122"/>
                <a:cs typeface="Lucida Sans" panose="020B0602030504020204" pitchFamily="34" charset="77"/>
              </a:rPr>
              <a:t>- 2 erreurs participe passé -</a:t>
            </a:r>
            <a:r>
              <a:rPr lang="fr-FR" sz="1100" kern="150" dirty="0" err="1">
                <a:latin typeface="Avenir Light" panose="020B0402020203020204" pitchFamily="34" charset="77"/>
                <a:ea typeface="SimSun" panose="02010600030101010101" pitchFamily="2" charset="-122"/>
                <a:cs typeface="Lucida Sans" panose="020B0602030504020204" pitchFamily="34" charset="77"/>
              </a:rPr>
              <a:t>é</a:t>
            </a:r>
            <a:r>
              <a:rPr lang="fr-FR" sz="1100" kern="150" dirty="0">
                <a:latin typeface="Avenir Light" panose="020B0402020203020204" pitchFamily="34" charset="77"/>
                <a:ea typeface="SimSun" panose="02010600030101010101" pitchFamily="2" charset="-122"/>
                <a:cs typeface="Lucida Sans" panose="020B0602030504020204" pitchFamily="34" charset="77"/>
              </a:rPr>
              <a:t> ou infinitif -er</a:t>
            </a:r>
            <a:endParaRPr lang="fr-FR" sz="1100" kern="150" dirty="0">
              <a:effectLst/>
              <a:latin typeface="Avenir Light" panose="020B0402020203020204" pitchFamily="34" charset="77"/>
              <a:ea typeface="SimSun" panose="02010600030101010101" pitchFamily="2" charset="-122"/>
              <a:cs typeface="Lucida Sans" panose="020B0602030504020204" pitchFamily="34" charset="77"/>
            </a:endParaRPr>
          </a:p>
          <a:p>
            <a:pPr algn="just">
              <a:spcAft>
                <a:spcPts val="310"/>
              </a:spcAft>
            </a:pPr>
            <a:r>
              <a:rPr lang="fr-FR" sz="1100" kern="150" dirty="0">
                <a:latin typeface="Avenir Light" panose="020B0402020203020204" pitchFamily="34" charset="77"/>
                <a:ea typeface="SimSun" panose="02010600030101010101" pitchFamily="2" charset="-122"/>
                <a:cs typeface="Lucida Sans" panose="020B0602030504020204" pitchFamily="34" charset="77"/>
              </a:rPr>
              <a:t>- 2 erreurs d’accord dans le groupe nominal                   </a:t>
            </a:r>
            <a:endParaRPr lang="fr-GP" sz="1400" kern="150" dirty="0">
              <a:latin typeface="Avenir Light" panose="020B0402020203020204" pitchFamily="34" charset="77"/>
              <a:ea typeface="SimSun" panose="02010600030101010101" pitchFamily="2" charset="-122"/>
              <a:cs typeface="Lucida Sans" panose="020B0602030504020204" pitchFamily="34" charset="77"/>
            </a:endParaRP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Le mois prochain, pour les vacances, Abdel ira en algérie. Son avion décolleras de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l’aéroport de Roissy et atterrira a Alger. Il prendra ensuite un autocar pour allé dans le 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 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village ou sont nés ses parent. Il choisiras des cartes postale pour gardé un souvenir de se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premier séjour.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endParaRPr lang="fr-GP" sz="1400" kern="1200" dirty="0">
              <a:solidFill>
                <a:schemeClr val="dk1"/>
              </a:solidFill>
              <a:effectLst/>
              <a:latin typeface="Avenir Light" panose="020B0402020203020204" pitchFamily="34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21360670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>
            <a:extLst>
              <a:ext uri="{FF2B5EF4-FFF2-40B4-BE49-F238E27FC236}">
                <a16:creationId xmlns:a16="http://schemas.microsoft.com/office/drawing/2014/main" id="{017FDD57-CF72-C940-8805-8A9942C95033}"/>
              </a:ext>
            </a:extLst>
          </p:cNvPr>
          <p:cNvSpPr txBox="1"/>
          <p:nvPr/>
        </p:nvSpPr>
        <p:spPr>
          <a:xfrm>
            <a:off x="157344" y="162141"/>
            <a:ext cx="7244987" cy="38346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FR" sz="1400" u="sng" kern="150" dirty="0">
                <a:effectLst/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Lis la dictée. Recherche les erreurs et corrige-les. Il y a 10 erreurs à trouver :</a:t>
            </a:r>
          </a:p>
          <a:p>
            <a:pPr algn="just">
              <a:spcAft>
                <a:spcPts val="310"/>
              </a:spcAft>
            </a:pPr>
            <a:r>
              <a:rPr lang="fr-FR" sz="1100" kern="150" dirty="0">
                <a:latin typeface="Avenir Light" panose="020B0402020203020204" pitchFamily="34" charset="77"/>
                <a:ea typeface="SimSun" panose="02010600030101010101" pitchFamily="2" charset="-122"/>
                <a:cs typeface="Lucida Sans" panose="020B0602030504020204" pitchFamily="34" charset="77"/>
              </a:rPr>
              <a:t>- 2 erreurs de majuscule ou ponctuation                          - 3 erreurs d’homophones grammaticaux</a:t>
            </a:r>
          </a:p>
          <a:p>
            <a:pPr algn="just">
              <a:spcAft>
                <a:spcPts val="310"/>
              </a:spcAft>
            </a:pPr>
            <a:r>
              <a:rPr lang="fr-FR" sz="1100" kern="150" dirty="0">
                <a:effectLst/>
                <a:latin typeface="Avenir Light" panose="020B0402020203020204" pitchFamily="34" charset="77"/>
                <a:ea typeface="SimSun" panose="02010600030101010101" pitchFamily="2" charset="-122"/>
                <a:cs typeface="Lucida Sans" panose="020B0602030504020204" pitchFamily="34" charset="77"/>
              </a:rPr>
              <a:t>- 2 erreurs d’accord du verbe conjugué avec le sujet      </a:t>
            </a:r>
            <a:r>
              <a:rPr lang="fr-FR" sz="1100" kern="150" dirty="0">
                <a:latin typeface="Avenir Light" panose="020B0402020203020204" pitchFamily="34" charset="77"/>
                <a:ea typeface="SimSun" panose="02010600030101010101" pitchFamily="2" charset="-122"/>
                <a:cs typeface="Lucida Sans" panose="020B0602030504020204" pitchFamily="34" charset="77"/>
              </a:rPr>
              <a:t>- 1 erreurs participe passé -</a:t>
            </a:r>
            <a:r>
              <a:rPr lang="fr-FR" sz="1100" kern="150" dirty="0" err="1">
                <a:latin typeface="Avenir Light" panose="020B0402020203020204" pitchFamily="34" charset="77"/>
                <a:ea typeface="SimSun" panose="02010600030101010101" pitchFamily="2" charset="-122"/>
                <a:cs typeface="Lucida Sans" panose="020B0602030504020204" pitchFamily="34" charset="77"/>
              </a:rPr>
              <a:t>é</a:t>
            </a:r>
            <a:r>
              <a:rPr lang="fr-FR" sz="1100" kern="150" dirty="0">
                <a:latin typeface="Avenir Light" panose="020B0402020203020204" pitchFamily="34" charset="77"/>
                <a:ea typeface="SimSun" panose="02010600030101010101" pitchFamily="2" charset="-122"/>
                <a:cs typeface="Lucida Sans" panose="020B0602030504020204" pitchFamily="34" charset="77"/>
              </a:rPr>
              <a:t> ou infinitif -er</a:t>
            </a:r>
            <a:endParaRPr lang="fr-FR" sz="1100" kern="150" dirty="0">
              <a:effectLst/>
              <a:latin typeface="Avenir Light" panose="020B0402020203020204" pitchFamily="34" charset="77"/>
              <a:ea typeface="SimSun" panose="02010600030101010101" pitchFamily="2" charset="-122"/>
              <a:cs typeface="Lucida Sans" panose="020B0602030504020204" pitchFamily="34" charset="77"/>
            </a:endParaRPr>
          </a:p>
          <a:p>
            <a:pPr algn="just">
              <a:spcAft>
                <a:spcPts val="310"/>
              </a:spcAft>
            </a:pPr>
            <a:r>
              <a:rPr lang="fr-FR" sz="1100" kern="150" dirty="0">
                <a:latin typeface="Avenir Light" panose="020B0402020203020204" pitchFamily="34" charset="77"/>
                <a:ea typeface="SimSun" panose="02010600030101010101" pitchFamily="2" charset="-122"/>
                <a:cs typeface="Lucida Sans" panose="020B0602030504020204" pitchFamily="34" charset="77"/>
              </a:rPr>
              <a:t>- 2 erreurs d’accord dans le groupe nominal                   </a:t>
            </a:r>
            <a:endParaRPr lang="fr-GP" sz="1400" kern="150" dirty="0">
              <a:latin typeface="Avenir Light" panose="020B0402020203020204" pitchFamily="34" charset="77"/>
              <a:ea typeface="SimSun" panose="02010600030101010101" pitchFamily="2" charset="-122"/>
              <a:cs typeface="Lucida Sans" panose="020B0602030504020204" pitchFamily="34" charset="77"/>
            </a:endParaRP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FR" sz="1400" dirty="0">
                <a:latin typeface="Avenir Light" panose="020B0402020203020204" pitchFamily="34" charset="77"/>
              </a:rPr>
              <a:t>Demain, la matinée sera fraiche. De légères brume s’installeront sur les hauteurs. dans le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FR" sz="1400" dirty="0">
                <a:latin typeface="Avenir Light" panose="020B0402020203020204" pitchFamily="34" charset="77"/>
              </a:rPr>
              <a:t> courant de l’après-midi, il faudra craindre l’arrivée d’une perturbation. le ciel ce couvrira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FR" sz="1400" dirty="0">
                <a:latin typeface="Avenir Light" panose="020B0402020203020204" pitchFamily="34" charset="77"/>
              </a:rPr>
              <a:t> et les pluies se dirigerons vers l’est. Ont notera alors une baisse sensible des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FR" sz="1400" dirty="0">
                <a:latin typeface="Avenir Light" panose="020B0402020203020204" pitchFamily="34" charset="77"/>
              </a:rPr>
              <a:t> température. On pourras espéré une amélioration a partir de dimanche.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endParaRPr lang="fr-FR" sz="1400" dirty="0">
              <a:latin typeface="Avenir Light" panose="020B0402020203020204" pitchFamily="34" charset="77"/>
            </a:endParaRP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27393CE3-053C-2845-8CFB-50E875B66867}"/>
              </a:ext>
            </a:extLst>
          </p:cNvPr>
          <p:cNvSpPr txBox="1"/>
          <p:nvPr/>
        </p:nvSpPr>
        <p:spPr>
          <a:xfrm>
            <a:off x="157343" y="4761035"/>
            <a:ext cx="7244987" cy="378847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FR" sz="1400" u="sng" kern="150" dirty="0">
                <a:effectLst/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Lis la dictée. Recherche les erreurs et corrige-les. Il y a 10 erreurs à trouver :</a:t>
            </a:r>
          </a:p>
          <a:p>
            <a:pPr algn="just">
              <a:spcAft>
                <a:spcPts val="310"/>
              </a:spcAft>
            </a:pPr>
            <a:r>
              <a:rPr lang="fr-FR" sz="1100" kern="150" dirty="0">
                <a:latin typeface="Avenir Light" panose="020B0402020203020204" pitchFamily="34" charset="77"/>
                <a:ea typeface="SimSun" panose="02010600030101010101" pitchFamily="2" charset="-122"/>
                <a:cs typeface="Lucida Sans" panose="020B0602030504020204" pitchFamily="34" charset="77"/>
              </a:rPr>
              <a:t>- 2 erreurs de majuscule ou ponctuation                          - 3 erreurs d’homophones grammaticaux</a:t>
            </a:r>
          </a:p>
          <a:p>
            <a:pPr algn="just">
              <a:spcAft>
                <a:spcPts val="310"/>
              </a:spcAft>
            </a:pPr>
            <a:r>
              <a:rPr lang="fr-FR" sz="1100" kern="150" dirty="0">
                <a:effectLst/>
                <a:latin typeface="Avenir Light" panose="020B0402020203020204" pitchFamily="34" charset="77"/>
                <a:ea typeface="SimSun" panose="02010600030101010101" pitchFamily="2" charset="-122"/>
                <a:cs typeface="Lucida Sans" panose="020B0602030504020204" pitchFamily="34" charset="77"/>
              </a:rPr>
              <a:t>- 2 erreurs d’accord du verbe conjugué avec le sujet      </a:t>
            </a:r>
            <a:r>
              <a:rPr lang="fr-FR" sz="1100" kern="150" dirty="0">
                <a:latin typeface="Avenir Light" panose="020B0402020203020204" pitchFamily="34" charset="77"/>
                <a:ea typeface="SimSun" panose="02010600030101010101" pitchFamily="2" charset="-122"/>
                <a:cs typeface="Lucida Sans" panose="020B0602030504020204" pitchFamily="34" charset="77"/>
              </a:rPr>
              <a:t>- 1 erreurs participe passé -</a:t>
            </a:r>
            <a:r>
              <a:rPr lang="fr-FR" sz="1100" kern="150" dirty="0" err="1">
                <a:latin typeface="Avenir Light" panose="020B0402020203020204" pitchFamily="34" charset="77"/>
                <a:ea typeface="SimSun" panose="02010600030101010101" pitchFamily="2" charset="-122"/>
                <a:cs typeface="Lucida Sans" panose="020B0602030504020204" pitchFamily="34" charset="77"/>
              </a:rPr>
              <a:t>é</a:t>
            </a:r>
            <a:r>
              <a:rPr lang="fr-FR" sz="1100" kern="150" dirty="0">
                <a:latin typeface="Avenir Light" panose="020B0402020203020204" pitchFamily="34" charset="77"/>
                <a:ea typeface="SimSun" panose="02010600030101010101" pitchFamily="2" charset="-122"/>
                <a:cs typeface="Lucida Sans" panose="020B0602030504020204" pitchFamily="34" charset="77"/>
              </a:rPr>
              <a:t> ou infinitif -er</a:t>
            </a:r>
            <a:endParaRPr lang="fr-FR" sz="1100" kern="150" dirty="0">
              <a:effectLst/>
              <a:latin typeface="Avenir Light" panose="020B0402020203020204" pitchFamily="34" charset="77"/>
              <a:ea typeface="SimSun" panose="02010600030101010101" pitchFamily="2" charset="-122"/>
              <a:cs typeface="Lucida Sans" panose="020B0602030504020204" pitchFamily="34" charset="77"/>
            </a:endParaRPr>
          </a:p>
          <a:p>
            <a:pPr algn="just">
              <a:spcAft>
                <a:spcPts val="310"/>
              </a:spcAft>
            </a:pPr>
            <a:r>
              <a:rPr lang="fr-FR" sz="1100" kern="150" dirty="0">
                <a:latin typeface="Avenir Light" panose="020B0402020203020204" pitchFamily="34" charset="77"/>
                <a:ea typeface="SimSun" panose="02010600030101010101" pitchFamily="2" charset="-122"/>
                <a:cs typeface="Lucida Sans" panose="020B0602030504020204" pitchFamily="34" charset="77"/>
              </a:rPr>
              <a:t>- 2 erreurs d’accord dans le groupe nominal                   </a:t>
            </a:r>
            <a:endParaRPr lang="fr-GP" sz="1400" kern="150" dirty="0">
              <a:latin typeface="Avenir Light" panose="020B0402020203020204" pitchFamily="34" charset="77"/>
              <a:ea typeface="SimSun" panose="02010600030101010101" pitchFamily="2" charset="-122"/>
              <a:cs typeface="Lucida Sans" panose="020B0602030504020204" pitchFamily="34" charset="77"/>
            </a:endParaRP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FR" sz="1400" dirty="0">
                <a:latin typeface="Avenir Light" panose="020B0402020203020204" pitchFamily="34" charset="77"/>
              </a:rPr>
              <a:t>Demain, la matinée sera fraiche. De légères brume s’installeront sur les hauteurs. dans le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FR" sz="1400" dirty="0">
                <a:latin typeface="Avenir Light" panose="020B0402020203020204" pitchFamily="34" charset="77"/>
              </a:rPr>
              <a:t> courant de l’après-midi, il faudra craindre l’arrivée d’une perturbation. le ciel ce couvrira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FR" sz="1400" dirty="0">
                <a:latin typeface="Avenir Light" panose="020B0402020203020204" pitchFamily="34" charset="77"/>
              </a:rPr>
              <a:t> et les pluies se dirigerons vers l’est. Ont notera alors une baisse sensible des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FR" sz="1400" dirty="0">
                <a:latin typeface="Avenir Light" panose="020B0402020203020204" pitchFamily="34" charset="77"/>
              </a:rPr>
              <a:t> température. On pourras espéré une amélioration a partir de dimanche.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endParaRPr lang="fr-FR" sz="1400" kern="1200" dirty="0">
              <a:solidFill>
                <a:schemeClr val="dk1"/>
              </a:solidFill>
              <a:effectLst/>
              <a:latin typeface="Avenir Light" panose="020B0402020203020204" pitchFamily="34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29773146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>
            <a:extLst>
              <a:ext uri="{FF2B5EF4-FFF2-40B4-BE49-F238E27FC236}">
                <a16:creationId xmlns:a16="http://schemas.microsoft.com/office/drawing/2014/main" id="{017FDD57-CF72-C940-8805-8A9942C95033}"/>
              </a:ext>
            </a:extLst>
          </p:cNvPr>
          <p:cNvSpPr txBox="1"/>
          <p:nvPr/>
        </p:nvSpPr>
        <p:spPr>
          <a:xfrm>
            <a:off x="157344" y="162141"/>
            <a:ext cx="7244987" cy="381155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FR" sz="1400" u="sng" kern="150" dirty="0">
                <a:effectLst/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Lis la dictée. Recherche les erreurs et corrige-les. Il y a 10 erreurs à trouver :</a:t>
            </a:r>
          </a:p>
          <a:p>
            <a:pPr algn="just">
              <a:spcAft>
                <a:spcPts val="310"/>
              </a:spcAft>
            </a:pPr>
            <a:r>
              <a:rPr lang="fr-FR" sz="1050" kern="150" dirty="0">
                <a:latin typeface="Avenir Light" panose="020B0402020203020204" pitchFamily="34" charset="77"/>
                <a:ea typeface="SimSun" panose="02010600030101010101" pitchFamily="2" charset="-122"/>
                <a:cs typeface="Lucida Sans" panose="020B0602030504020204" pitchFamily="34" charset="77"/>
              </a:rPr>
              <a:t>- 1 erreur de majuscule ou ponctuation.                          - 2 erreurs d’homophones grammaticaux</a:t>
            </a:r>
          </a:p>
          <a:p>
            <a:pPr algn="just">
              <a:spcAft>
                <a:spcPts val="310"/>
              </a:spcAft>
            </a:pPr>
            <a:r>
              <a:rPr lang="fr-FR" sz="1050" kern="150" dirty="0">
                <a:effectLst/>
                <a:latin typeface="Avenir Light" panose="020B0402020203020204" pitchFamily="34" charset="77"/>
                <a:ea typeface="SimSun" panose="02010600030101010101" pitchFamily="2" charset="-122"/>
                <a:cs typeface="Lucida Sans" panose="020B0602030504020204" pitchFamily="34" charset="77"/>
              </a:rPr>
              <a:t>- 2 erreurs d’accord du verbe conjugué avec le sujet     </a:t>
            </a:r>
            <a:r>
              <a:rPr lang="fr-FR" sz="1050" kern="150" dirty="0">
                <a:latin typeface="Avenir Light" panose="020B0402020203020204" pitchFamily="34" charset="77"/>
                <a:ea typeface="SimSun" panose="02010600030101010101" pitchFamily="2" charset="-122"/>
                <a:cs typeface="Lucida Sans" panose="020B0602030504020204" pitchFamily="34" charset="77"/>
              </a:rPr>
              <a:t>- 1 erreur participe passé -</a:t>
            </a:r>
            <a:r>
              <a:rPr lang="fr-FR" sz="1050" kern="150" dirty="0" err="1">
                <a:latin typeface="Avenir Light" panose="020B0402020203020204" pitchFamily="34" charset="77"/>
                <a:ea typeface="SimSun" panose="02010600030101010101" pitchFamily="2" charset="-122"/>
                <a:cs typeface="Lucida Sans" panose="020B0602030504020204" pitchFamily="34" charset="77"/>
              </a:rPr>
              <a:t>é</a:t>
            </a:r>
            <a:r>
              <a:rPr lang="fr-FR" sz="1050" kern="150" dirty="0">
                <a:latin typeface="Avenir Light" panose="020B0402020203020204" pitchFamily="34" charset="77"/>
                <a:ea typeface="SimSun" panose="02010600030101010101" pitchFamily="2" charset="-122"/>
                <a:cs typeface="Lucida Sans" panose="020B0602030504020204" pitchFamily="34" charset="77"/>
              </a:rPr>
              <a:t> ou infinitif -er</a:t>
            </a:r>
            <a:endParaRPr lang="fr-FR" sz="1050" kern="150" dirty="0">
              <a:effectLst/>
              <a:latin typeface="Avenir Light" panose="020B0402020203020204" pitchFamily="34" charset="77"/>
              <a:ea typeface="SimSun" panose="02010600030101010101" pitchFamily="2" charset="-122"/>
              <a:cs typeface="Lucida Sans" panose="020B0602030504020204" pitchFamily="34" charset="77"/>
            </a:endParaRPr>
          </a:p>
          <a:p>
            <a:pPr algn="just">
              <a:spcAft>
                <a:spcPts val="310"/>
              </a:spcAft>
            </a:pPr>
            <a:r>
              <a:rPr lang="fr-FR" sz="1050" kern="150" dirty="0">
                <a:latin typeface="Avenir Light" panose="020B0402020203020204" pitchFamily="34" charset="77"/>
                <a:ea typeface="SimSun" panose="02010600030101010101" pitchFamily="2" charset="-122"/>
                <a:cs typeface="Lucida Sans" panose="020B0602030504020204" pitchFamily="34" charset="77"/>
              </a:rPr>
              <a:t>- 4 erreurs d’accord dans le groupe nominal</a:t>
            </a:r>
            <a:endParaRPr lang="fr-GP" sz="1050" kern="150" dirty="0">
              <a:latin typeface="Avenir Light" panose="020B0402020203020204" pitchFamily="34" charset="77"/>
              <a:ea typeface="SimSun" panose="02010600030101010101" pitchFamily="2" charset="-122"/>
              <a:cs typeface="Lucida Sans" panose="020B0602030504020204" pitchFamily="34" charset="77"/>
            </a:endParaRP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C’est la rentrée. </a:t>
            </a:r>
            <a:r>
              <a:rPr lang="fr-FR" sz="1400" kern="1200" dirty="0">
                <a:solidFill>
                  <a:schemeClr val="tx1"/>
                </a:solidFill>
                <a:effectLst/>
                <a:latin typeface="Avenir Light" panose="020B0402020203020204" pitchFamily="34" charset="77"/>
              </a:rPr>
              <a:t>les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petit élèves qui viennent de l’école maternel découvres de nouveaux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bâtiments scolaires. Je croit bien qu’ils on un peu peur ! Nous, les grands, nous faisons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quelques exercice de révision, nous jouons a des jeu de société, nous apprenons un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chant et l’après-midi, nous allons visité le gymnase.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endParaRPr lang="fr-FR" sz="1400" kern="1200" dirty="0">
              <a:solidFill>
                <a:schemeClr val="dk1"/>
              </a:solidFill>
              <a:effectLst/>
              <a:latin typeface="Avenir Light" panose="020B0402020203020204" pitchFamily="34" charset="77"/>
            </a:endParaRP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03A85975-7682-B64F-8EE1-1D92B24CF4C3}"/>
              </a:ext>
            </a:extLst>
          </p:cNvPr>
          <p:cNvSpPr txBox="1"/>
          <p:nvPr/>
        </p:nvSpPr>
        <p:spPr>
          <a:xfrm>
            <a:off x="157343" y="4761035"/>
            <a:ext cx="7244987" cy="390388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FR" sz="1400" u="sng" kern="150" dirty="0">
                <a:effectLst/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Lis la dictée. Recherche les erreurs et corrige-les. Il y a 10 erreurs à trouver :</a:t>
            </a:r>
          </a:p>
          <a:p>
            <a:pPr algn="just">
              <a:spcAft>
                <a:spcPts val="310"/>
              </a:spcAft>
            </a:pPr>
            <a:r>
              <a:rPr lang="fr-FR" sz="1050" kern="150" dirty="0">
                <a:latin typeface="Avenir Light" panose="020B0402020203020204" pitchFamily="34" charset="77"/>
                <a:ea typeface="SimSun" panose="02010600030101010101" pitchFamily="2" charset="-122"/>
                <a:cs typeface="Lucida Sans" panose="020B0602030504020204" pitchFamily="34" charset="77"/>
              </a:rPr>
              <a:t>- 1 erreur de majuscule ou ponctuation.                          - 2 erreurs d’homophones grammaticaux</a:t>
            </a:r>
          </a:p>
          <a:p>
            <a:pPr algn="just">
              <a:spcAft>
                <a:spcPts val="310"/>
              </a:spcAft>
            </a:pPr>
            <a:r>
              <a:rPr lang="fr-FR" sz="1050" kern="150" dirty="0">
                <a:effectLst/>
                <a:latin typeface="Avenir Light" panose="020B0402020203020204" pitchFamily="34" charset="77"/>
                <a:ea typeface="SimSun" panose="02010600030101010101" pitchFamily="2" charset="-122"/>
                <a:cs typeface="Lucida Sans" panose="020B0602030504020204" pitchFamily="34" charset="77"/>
              </a:rPr>
              <a:t>- 2 erreurs d’accord du verbe conjugué avec le sujet     </a:t>
            </a:r>
            <a:r>
              <a:rPr lang="fr-FR" sz="1050" kern="150" dirty="0">
                <a:latin typeface="Avenir Light" panose="020B0402020203020204" pitchFamily="34" charset="77"/>
                <a:ea typeface="SimSun" panose="02010600030101010101" pitchFamily="2" charset="-122"/>
                <a:cs typeface="Lucida Sans" panose="020B0602030504020204" pitchFamily="34" charset="77"/>
              </a:rPr>
              <a:t>- 1 erreur participe passé -</a:t>
            </a:r>
            <a:r>
              <a:rPr lang="fr-FR" sz="1050" kern="150" dirty="0" err="1">
                <a:latin typeface="Avenir Light" panose="020B0402020203020204" pitchFamily="34" charset="77"/>
                <a:ea typeface="SimSun" panose="02010600030101010101" pitchFamily="2" charset="-122"/>
                <a:cs typeface="Lucida Sans" panose="020B0602030504020204" pitchFamily="34" charset="77"/>
              </a:rPr>
              <a:t>é</a:t>
            </a:r>
            <a:r>
              <a:rPr lang="fr-FR" sz="1050" kern="150" dirty="0">
                <a:latin typeface="Avenir Light" panose="020B0402020203020204" pitchFamily="34" charset="77"/>
                <a:ea typeface="SimSun" panose="02010600030101010101" pitchFamily="2" charset="-122"/>
                <a:cs typeface="Lucida Sans" panose="020B0602030504020204" pitchFamily="34" charset="77"/>
              </a:rPr>
              <a:t> ou infinitif -er</a:t>
            </a:r>
            <a:endParaRPr lang="fr-FR" sz="1050" kern="150" dirty="0">
              <a:effectLst/>
              <a:latin typeface="Avenir Light" panose="020B0402020203020204" pitchFamily="34" charset="77"/>
              <a:ea typeface="SimSun" panose="02010600030101010101" pitchFamily="2" charset="-122"/>
              <a:cs typeface="Lucida Sans" panose="020B0602030504020204" pitchFamily="34" charset="77"/>
            </a:endParaRPr>
          </a:p>
          <a:p>
            <a:pPr algn="just">
              <a:spcAft>
                <a:spcPts val="310"/>
              </a:spcAft>
            </a:pPr>
            <a:r>
              <a:rPr lang="fr-FR" sz="1050" kern="150" dirty="0">
                <a:latin typeface="Avenir Light" panose="020B0402020203020204" pitchFamily="34" charset="77"/>
                <a:ea typeface="SimSun" panose="02010600030101010101" pitchFamily="2" charset="-122"/>
                <a:cs typeface="Lucida Sans" panose="020B0602030504020204" pitchFamily="34" charset="77"/>
              </a:rPr>
              <a:t>- 4 erreurs d’accord dans le groupe nominal</a:t>
            </a:r>
            <a:endParaRPr lang="fr-GP" sz="1050" kern="150" dirty="0">
              <a:latin typeface="Avenir Light" panose="020B0402020203020204" pitchFamily="34" charset="77"/>
              <a:ea typeface="SimSun" panose="02010600030101010101" pitchFamily="2" charset="-122"/>
              <a:cs typeface="Lucida Sans" panose="020B0602030504020204" pitchFamily="34" charset="77"/>
            </a:endParaRP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C’est la rentrée. </a:t>
            </a:r>
            <a:r>
              <a:rPr lang="fr-FR" sz="1400" kern="1200" dirty="0">
                <a:solidFill>
                  <a:schemeClr val="tx1"/>
                </a:solidFill>
                <a:effectLst/>
                <a:latin typeface="Avenir Light" panose="020B0402020203020204" pitchFamily="34" charset="77"/>
              </a:rPr>
              <a:t>les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petit élèves qui viennent de l’école maternel découvres de nouveaux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bâtiments scolaires. Je croit bien qu’ils on un peu peur ! Nous, les grands, nous faisons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quelques exercice de révision, nous jouons a des jeu de société, nous apprenons un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chant et l’après-midi, nous allons visité le gymnase.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endParaRPr lang="fr-FR" sz="1400" kern="1200" dirty="0">
              <a:solidFill>
                <a:schemeClr val="dk1"/>
              </a:solidFill>
              <a:effectLst/>
              <a:latin typeface="Avenir Light" panose="020B0402020203020204" pitchFamily="34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241219756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>
            <a:extLst>
              <a:ext uri="{FF2B5EF4-FFF2-40B4-BE49-F238E27FC236}">
                <a16:creationId xmlns:a16="http://schemas.microsoft.com/office/drawing/2014/main" id="{017FDD57-CF72-C940-8805-8A9942C95033}"/>
              </a:ext>
            </a:extLst>
          </p:cNvPr>
          <p:cNvSpPr txBox="1"/>
          <p:nvPr/>
        </p:nvSpPr>
        <p:spPr>
          <a:xfrm>
            <a:off x="157344" y="162141"/>
            <a:ext cx="7244987" cy="387311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FR" sz="1400" u="sng" kern="150" dirty="0">
                <a:effectLst/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Lis la dictée. Recherche les erreurs et corrige-les. Il y a 10 erreurs à trouver :</a:t>
            </a:r>
          </a:p>
          <a:p>
            <a:pPr algn="just">
              <a:spcAft>
                <a:spcPts val="310"/>
              </a:spcAft>
            </a:pPr>
            <a:r>
              <a:rPr lang="fr-FR" sz="1100" kern="150" dirty="0">
                <a:latin typeface="Avenir Light" panose="020B0402020203020204" pitchFamily="34" charset="77"/>
                <a:ea typeface="SimSun" panose="02010600030101010101" pitchFamily="2" charset="-122"/>
                <a:cs typeface="Lucida Sans" panose="020B0602030504020204" pitchFamily="34" charset="77"/>
              </a:rPr>
              <a:t>- 1 erreur de majuscule ou ponctuation                           - 3 erreurs d’homophones grammaticaux</a:t>
            </a:r>
          </a:p>
          <a:p>
            <a:pPr algn="just">
              <a:spcAft>
                <a:spcPts val="310"/>
              </a:spcAft>
            </a:pPr>
            <a:r>
              <a:rPr lang="fr-FR" sz="1100" kern="150" dirty="0">
                <a:effectLst/>
                <a:latin typeface="Avenir Light" panose="020B0402020203020204" pitchFamily="34" charset="77"/>
                <a:ea typeface="SimSun" panose="02010600030101010101" pitchFamily="2" charset="-122"/>
                <a:cs typeface="Lucida Sans" panose="020B0602030504020204" pitchFamily="34" charset="77"/>
              </a:rPr>
              <a:t>- 2 erreurs d’accord du verbe conjugué avec le sujet     </a:t>
            </a:r>
            <a:r>
              <a:rPr lang="fr-FR" sz="1100" kern="150" dirty="0">
                <a:latin typeface="Avenir Light" panose="020B0402020203020204" pitchFamily="34" charset="77"/>
                <a:ea typeface="SimSun" panose="02010600030101010101" pitchFamily="2" charset="-122"/>
                <a:cs typeface="Lucida Sans" panose="020B0602030504020204" pitchFamily="34" charset="77"/>
              </a:rPr>
              <a:t>- 2 erreurs participe passé -</a:t>
            </a:r>
            <a:r>
              <a:rPr lang="fr-FR" sz="1100" kern="150" dirty="0" err="1">
                <a:latin typeface="Avenir Light" panose="020B0402020203020204" pitchFamily="34" charset="77"/>
                <a:ea typeface="SimSun" panose="02010600030101010101" pitchFamily="2" charset="-122"/>
                <a:cs typeface="Lucida Sans" panose="020B0602030504020204" pitchFamily="34" charset="77"/>
              </a:rPr>
              <a:t>é</a:t>
            </a:r>
            <a:r>
              <a:rPr lang="fr-FR" sz="1100" kern="150" dirty="0">
                <a:latin typeface="Avenir Light" panose="020B0402020203020204" pitchFamily="34" charset="77"/>
                <a:ea typeface="SimSun" panose="02010600030101010101" pitchFamily="2" charset="-122"/>
                <a:cs typeface="Lucida Sans" panose="020B0602030504020204" pitchFamily="34" charset="77"/>
              </a:rPr>
              <a:t> ou infinitif -er</a:t>
            </a:r>
            <a:endParaRPr lang="fr-FR" sz="1100" kern="150" dirty="0">
              <a:effectLst/>
              <a:latin typeface="Avenir Light" panose="020B0402020203020204" pitchFamily="34" charset="77"/>
              <a:ea typeface="SimSun" panose="02010600030101010101" pitchFamily="2" charset="-122"/>
              <a:cs typeface="Lucida Sans" panose="020B0602030504020204" pitchFamily="34" charset="77"/>
            </a:endParaRPr>
          </a:p>
          <a:p>
            <a:pPr algn="just">
              <a:spcAft>
                <a:spcPts val="310"/>
              </a:spcAft>
            </a:pPr>
            <a:r>
              <a:rPr lang="fr-FR" sz="1100" kern="150" dirty="0">
                <a:latin typeface="Avenir Light" panose="020B0402020203020204" pitchFamily="34" charset="77"/>
                <a:ea typeface="SimSun" panose="02010600030101010101" pitchFamily="2" charset="-122"/>
                <a:cs typeface="Lucida Sans" panose="020B0602030504020204" pitchFamily="34" charset="77"/>
              </a:rPr>
              <a:t>- 2 erreurs d’accord dans le groupe nominal                   </a:t>
            </a:r>
            <a:endParaRPr lang="fr-GP" sz="1400" kern="150" dirty="0">
              <a:latin typeface="Avenir Light" panose="020B0402020203020204" pitchFamily="34" charset="77"/>
              <a:ea typeface="SimSun" panose="02010600030101010101" pitchFamily="2" charset="-122"/>
              <a:cs typeface="Lucida Sans" panose="020B0602030504020204" pitchFamily="34" charset="77"/>
            </a:endParaRP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Un jour, tu affrontera peut-être de rude épreuves car certaines situations font souffrir. Il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faudra alors lutté et ne pas fuir a la première occasion. finalement, se sera une façon de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t’affirmé dans la vie. Mais celle-ci t’apportera aussi des moments qui te rendrons heureux: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endParaRPr lang="fr-FR" sz="1400" dirty="0">
              <a:solidFill>
                <a:schemeClr val="dk1"/>
              </a:solidFill>
              <a:latin typeface="Avenir Light" panose="020B0402020203020204" pitchFamily="34" charset="77"/>
            </a:endParaRP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la famille, la nature est les livres seront tes ami si tu le désires. 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endParaRPr lang="fr-FR" sz="1400" kern="1200" dirty="0">
              <a:solidFill>
                <a:schemeClr val="dk1"/>
              </a:solidFill>
              <a:effectLst/>
              <a:latin typeface="Avenir Light" panose="020B0402020203020204" pitchFamily="34" charset="77"/>
            </a:endParaRP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1CA7B0E2-D1AE-FA41-9A49-57F75E7F34DA}"/>
              </a:ext>
            </a:extLst>
          </p:cNvPr>
          <p:cNvSpPr txBox="1"/>
          <p:nvPr/>
        </p:nvSpPr>
        <p:spPr>
          <a:xfrm>
            <a:off x="157343" y="4761035"/>
            <a:ext cx="7244987" cy="378847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FR" sz="1400" u="sng" kern="150" dirty="0">
                <a:effectLst/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Lis la dictée. Recherche les erreurs et corrige-les. Il y a 10 erreurs à trouver :</a:t>
            </a:r>
          </a:p>
          <a:p>
            <a:pPr algn="just">
              <a:spcAft>
                <a:spcPts val="310"/>
              </a:spcAft>
            </a:pPr>
            <a:r>
              <a:rPr lang="fr-FR" sz="1100" kern="150" dirty="0">
                <a:latin typeface="Avenir Light" panose="020B0402020203020204" pitchFamily="34" charset="77"/>
                <a:ea typeface="SimSun" panose="02010600030101010101" pitchFamily="2" charset="-122"/>
                <a:cs typeface="Lucida Sans" panose="020B0602030504020204" pitchFamily="34" charset="77"/>
              </a:rPr>
              <a:t>- 1 erreur de majuscule ou ponctuation                           - 3 erreurs d’homophones grammaticaux</a:t>
            </a:r>
          </a:p>
          <a:p>
            <a:pPr algn="just">
              <a:spcAft>
                <a:spcPts val="310"/>
              </a:spcAft>
            </a:pPr>
            <a:r>
              <a:rPr lang="fr-FR" sz="1100" kern="150" dirty="0">
                <a:effectLst/>
                <a:latin typeface="Avenir Light" panose="020B0402020203020204" pitchFamily="34" charset="77"/>
                <a:ea typeface="SimSun" panose="02010600030101010101" pitchFamily="2" charset="-122"/>
                <a:cs typeface="Lucida Sans" panose="020B0602030504020204" pitchFamily="34" charset="77"/>
              </a:rPr>
              <a:t>- 2 erreurs d’accord du verbe conjugué avec le sujet     </a:t>
            </a:r>
            <a:r>
              <a:rPr lang="fr-FR" sz="1100" kern="150" dirty="0">
                <a:latin typeface="Avenir Light" panose="020B0402020203020204" pitchFamily="34" charset="77"/>
                <a:ea typeface="SimSun" panose="02010600030101010101" pitchFamily="2" charset="-122"/>
                <a:cs typeface="Lucida Sans" panose="020B0602030504020204" pitchFamily="34" charset="77"/>
              </a:rPr>
              <a:t>- 2 erreurs participe passé -</a:t>
            </a:r>
            <a:r>
              <a:rPr lang="fr-FR" sz="1100" kern="150" dirty="0" err="1">
                <a:latin typeface="Avenir Light" panose="020B0402020203020204" pitchFamily="34" charset="77"/>
                <a:ea typeface="SimSun" panose="02010600030101010101" pitchFamily="2" charset="-122"/>
                <a:cs typeface="Lucida Sans" panose="020B0602030504020204" pitchFamily="34" charset="77"/>
              </a:rPr>
              <a:t>é</a:t>
            </a:r>
            <a:r>
              <a:rPr lang="fr-FR" sz="1100" kern="150" dirty="0">
                <a:latin typeface="Avenir Light" panose="020B0402020203020204" pitchFamily="34" charset="77"/>
                <a:ea typeface="SimSun" panose="02010600030101010101" pitchFamily="2" charset="-122"/>
                <a:cs typeface="Lucida Sans" panose="020B0602030504020204" pitchFamily="34" charset="77"/>
              </a:rPr>
              <a:t> ou infinitif -er</a:t>
            </a:r>
            <a:endParaRPr lang="fr-FR" sz="1100" kern="150" dirty="0">
              <a:effectLst/>
              <a:latin typeface="Avenir Light" panose="020B0402020203020204" pitchFamily="34" charset="77"/>
              <a:ea typeface="SimSun" panose="02010600030101010101" pitchFamily="2" charset="-122"/>
              <a:cs typeface="Lucida Sans" panose="020B0602030504020204" pitchFamily="34" charset="77"/>
            </a:endParaRPr>
          </a:p>
          <a:p>
            <a:pPr algn="just">
              <a:spcAft>
                <a:spcPts val="310"/>
              </a:spcAft>
            </a:pPr>
            <a:r>
              <a:rPr lang="fr-FR" sz="1100" kern="150" dirty="0">
                <a:latin typeface="Avenir Light" panose="020B0402020203020204" pitchFamily="34" charset="77"/>
                <a:ea typeface="SimSun" panose="02010600030101010101" pitchFamily="2" charset="-122"/>
                <a:cs typeface="Lucida Sans" panose="020B0602030504020204" pitchFamily="34" charset="77"/>
              </a:rPr>
              <a:t>- 2 erreurs d’accord dans le groupe nominal                   </a:t>
            </a:r>
            <a:endParaRPr lang="fr-GP" sz="1400" kern="150" dirty="0">
              <a:latin typeface="Avenir Light" panose="020B0402020203020204" pitchFamily="34" charset="77"/>
              <a:ea typeface="SimSun" panose="02010600030101010101" pitchFamily="2" charset="-122"/>
              <a:cs typeface="Lucida Sans" panose="020B0602030504020204" pitchFamily="34" charset="77"/>
            </a:endParaRP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Le mois prochain, pour les vacances, Abdel ira en algérie. Son avion décolleras de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l’aéroport de Roissy et atterrira a Alger. Il prendra ensuite un autocar pour allé dans le 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 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village ou sont nés ses parent. Il choisiras des cartes postale pour gardé un souvenir de se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premier séjour.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endParaRPr lang="fr-GP" sz="1400" kern="1200" dirty="0">
              <a:solidFill>
                <a:schemeClr val="dk1"/>
              </a:solidFill>
              <a:effectLst/>
              <a:latin typeface="Avenir Light" panose="020B0402020203020204" pitchFamily="34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68530992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>
            <a:extLst>
              <a:ext uri="{FF2B5EF4-FFF2-40B4-BE49-F238E27FC236}">
                <a16:creationId xmlns:a16="http://schemas.microsoft.com/office/drawing/2014/main" id="{017FDD57-CF72-C940-8805-8A9942C95033}"/>
              </a:ext>
            </a:extLst>
          </p:cNvPr>
          <p:cNvSpPr txBox="1"/>
          <p:nvPr/>
        </p:nvSpPr>
        <p:spPr>
          <a:xfrm>
            <a:off x="157344" y="162141"/>
            <a:ext cx="7244987" cy="38346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FR" sz="1400" u="sng" kern="150" dirty="0">
                <a:effectLst/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Lis la dictée. Recherche les erreurs et corrige-les. Il y a 10 erreurs à trouver :</a:t>
            </a:r>
          </a:p>
          <a:p>
            <a:pPr algn="just">
              <a:spcAft>
                <a:spcPts val="310"/>
              </a:spcAft>
            </a:pPr>
            <a:r>
              <a:rPr lang="fr-FR" sz="1100" kern="150" dirty="0">
                <a:latin typeface="Avenir Light" panose="020B0402020203020204" pitchFamily="34" charset="77"/>
                <a:ea typeface="SimSun" panose="02010600030101010101" pitchFamily="2" charset="-122"/>
                <a:cs typeface="Lucida Sans" panose="020B0602030504020204" pitchFamily="34" charset="77"/>
              </a:rPr>
              <a:t>- 1 erreur de majuscule ou ponctuation                           - 3 erreurs d’homophones grammaticaux</a:t>
            </a:r>
          </a:p>
          <a:p>
            <a:pPr algn="just">
              <a:spcAft>
                <a:spcPts val="310"/>
              </a:spcAft>
            </a:pPr>
            <a:r>
              <a:rPr lang="fr-FR" sz="1100" kern="150" dirty="0">
                <a:effectLst/>
                <a:latin typeface="Avenir Light" panose="020B0402020203020204" pitchFamily="34" charset="77"/>
                <a:ea typeface="SimSun" panose="02010600030101010101" pitchFamily="2" charset="-122"/>
                <a:cs typeface="Lucida Sans" panose="020B0602030504020204" pitchFamily="34" charset="77"/>
              </a:rPr>
              <a:t>- 2 erreurs d’accord du verbe conjugué avec le sujet     </a:t>
            </a:r>
            <a:r>
              <a:rPr lang="fr-FR" sz="1100" kern="150" dirty="0">
                <a:latin typeface="Avenir Light" panose="020B0402020203020204" pitchFamily="34" charset="77"/>
                <a:ea typeface="SimSun" panose="02010600030101010101" pitchFamily="2" charset="-122"/>
                <a:cs typeface="Lucida Sans" panose="020B0602030504020204" pitchFamily="34" charset="77"/>
              </a:rPr>
              <a:t>- 1 erreur participe passé -</a:t>
            </a:r>
            <a:r>
              <a:rPr lang="fr-FR" sz="1100" kern="150" dirty="0" err="1">
                <a:latin typeface="Avenir Light" panose="020B0402020203020204" pitchFamily="34" charset="77"/>
                <a:ea typeface="SimSun" panose="02010600030101010101" pitchFamily="2" charset="-122"/>
                <a:cs typeface="Lucida Sans" panose="020B0602030504020204" pitchFamily="34" charset="77"/>
              </a:rPr>
              <a:t>é</a:t>
            </a:r>
            <a:r>
              <a:rPr lang="fr-FR" sz="1100" kern="150" dirty="0">
                <a:latin typeface="Avenir Light" panose="020B0402020203020204" pitchFamily="34" charset="77"/>
                <a:ea typeface="SimSun" panose="02010600030101010101" pitchFamily="2" charset="-122"/>
                <a:cs typeface="Lucida Sans" panose="020B0602030504020204" pitchFamily="34" charset="77"/>
              </a:rPr>
              <a:t> ou infinitif -er</a:t>
            </a:r>
            <a:endParaRPr lang="fr-FR" sz="1100" kern="150" dirty="0">
              <a:effectLst/>
              <a:latin typeface="Avenir Light" panose="020B0402020203020204" pitchFamily="34" charset="77"/>
              <a:ea typeface="SimSun" panose="02010600030101010101" pitchFamily="2" charset="-122"/>
              <a:cs typeface="Lucida Sans" panose="020B0602030504020204" pitchFamily="34" charset="77"/>
            </a:endParaRPr>
          </a:p>
          <a:p>
            <a:pPr algn="just">
              <a:spcAft>
                <a:spcPts val="310"/>
              </a:spcAft>
            </a:pPr>
            <a:r>
              <a:rPr lang="fr-FR" sz="1100" kern="150" dirty="0">
                <a:latin typeface="Avenir Light" panose="020B0402020203020204" pitchFamily="34" charset="77"/>
                <a:ea typeface="SimSun" panose="02010600030101010101" pitchFamily="2" charset="-122"/>
                <a:cs typeface="Lucida Sans" panose="020B0602030504020204" pitchFamily="34" charset="77"/>
              </a:rPr>
              <a:t>- 2 erreurs d’accord dans le groupe nominal                   - 1 erreur lettres finales muettes</a:t>
            </a:r>
            <a:endParaRPr lang="fr-GP" sz="1400" kern="150" dirty="0">
              <a:latin typeface="Avenir Light" panose="020B0402020203020204" pitchFamily="34" charset="77"/>
              <a:ea typeface="SimSun" panose="02010600030101010101" pitchFamily="2" charset="-122"/>
              <a:cs typeface="Lucida Sans" panose="020B0602030504020204" pitchFamily="34" charset="77"/>
            </a:endParaRP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En afrique, les touristes participerons à des safaris. Sous la conduite d’un guide, ils iront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dans des réserves ou l’on ne ce déplace qu’en véhicule. Les touriste photograhieront des 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 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bête qu’ils n’ont jamais eu l’occasion de voir. Ils rapporterons ainsi des souvenirs a montré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plus tare à leurs amis.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endParaRPr lang="fr-GP" sz="1400" kern="1200" dirty="0">
              <a:solidFill>
                <a:schemeClr val="dk1"/>
              </a:solidFill>
              <a:effectLst/>
              <a:latin typeface="Avenir Light" panose="020B0402020203020204" pitchFamily="34" charset="77"/>
            </a:endParaRP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F6278E28-9083-F140-9BB0-D5BCFE4BF197}"/>
              </a:ext>
            </a:extLst>
          </p:cNvPr>
          <p:cNvSpPr txBox="1"/>
          <p:nvPr/>
        </p:nvSpPr>
        <p:spPr>
          <a:xfrm>
            <a:off x="157343" y="4761035"/>
            <a:ext cx="7244987" cy="378847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FR" sz="1400" u="sng" kern="150" dirty="0">
                <a:effectLst/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Lis la dictée. Recherche les erreurs et corrige-les. Il y a 10 erreurs à trouver :</a:t>
            </a:r>
          </a:p>
          <a:p>
            <a:pPr algn="just">
              <a:spcAft>
                <a:spcPts val="310"/>
              </a:spcAft>
            </a:pPr>
            <a:r>
              <a:rPr lang="fr-FR" sz="1100" kern="150" dirty="0">
                <a:latin typeface="Avenir Light" panose="020B0402020203020204" pitchFamily="34" charset="77"/>
                <a:ea typeface="SimSun" panose="02010600030101010101" pitchFamily="2" charset="-122"/>
                <a:cs typeface="Lucida Sans" panose="020B0602030504020204" pitchFamily="34" charset="77"/>
              </a:rPr>
              <a:t>- 1 erreur de majuscule ou ponctuation                           - 3 erreurs d’homophones grammaticaux</a:t>
            </a:r>
          </a:p>
          <a:p>
            <a:pPr algn="just">
              <a:spcAft>
                <a:spcPts val="310"/>
              </a:spcAft>
            </a:pPr>
            <a:r>
              <a:rPr lang="fr-FR" sz="1100" kern="150" dirty="0">
                <a:effectLst/>
                <a:latin typeface="Avenir Light" panose="020B0402020203020204" pitchFamily="34" charset="77"/>
                <a:ea typeface="SimSun" panose="02010600030101010101" pitchFamily="2" charset="-122"/>
                <a:cs typeface="Lucida Sans" panose="020B0602030504020204" pitchFamily="34" charset="77"/>
              </a:rPr>
              <a:t>- 2 erreurs d’accord du verbe conjugué avec le sujet     </a:t>
            </a:r>
            <a:r>
              <a:rPr lang="fr-FR" sz="1100" kern="150" dirty="0">
                <a:latin typeface="Avenir Light" panose="020B0402020203020204" pitchFamily="34" charset="77"/>
                <a:ea typeface="SimSun" panose="02010600030101010101" pitchFamily="2" charset="-122"/>
                <a:cs typeface="Lucida Sans" panose="020B0602030504020204" pitchFamily="34" charset="77"/>
              </a:rPr>
              <a:t>- 1 erreur participe passé -</a:t>
            </a:r>
            <a:r>
              <a:rPr lang="fr-FR" sz="1100" kern="150" dirty="0" err="1">
                <a:latin typeface="Avenir Light" panose="020B0402020203020204" pitchFamily="34" charset="77"/>
                <a:ea typeface="SimSun" panose="02010600030101010101" pitchFamily="2" charset="-122"/>
                <a:cs typeface="Lucida Sans" panose="020B0602030504020204" pitchFamily="34" charset="77"/>
              </a:rPr>
              <a:t>é</a:t>
            </a:r>
            <a:r>
              <a:rPr lang="fr-FR" sz="1100" kern="150" dirty="0">
                <a:latin typeface="Avenir Light" panose="020B0402020203020204" pitchFamily="34" charset="77"/>
                <a:ea typeface="SimSun" panose="02010600030101010101" pitchFamily="2" charset="-122"/>
                <a:cs typeface="Lucida Sans" panose="020B0602030504020204" pitchFamily="34" charset="77"/>
              </a:rPr>
              <a:t> ou infinitif -er</a:t>
            </a:r>
            <a:endParaRPr lang="fr-FR" sz="1100" kern="150" dirty="0">
              <a:effectLst/>
              <a:latin typeface="Avenir Light" panose="020B0402020203020204" pitchFamily="34" charset="77"/>
              <a:ea typeface="SimSun" panose="02010600030101010101" pitchFamily="2" charset="-122"/>
              <a:cs typeface="Lucida Sans" panose="020B0602030504020204" pitchFamily="34" charset="77"/>
            </a:endParaRPr>
          </a:p>
          <a:p>
            <a:pPr algn="just">
              <a:spcAft>
                <a:spcPts val="310"/>
              </a:spcAft>
            </a:pPr>
            <a:r>
              <a:rPr lang="fr-FR" sz="1100" kern="150" dirty="0">
                <a:latin typeface="Avenir Light" panose="020B0402020203020204" pitchFamily="34" charset="77"/>
                <a:ea typeface="SimSun" panose="02010600030101010101" pitchFamily="2" charset="-122"/>
                <a:cs typeface="Lucida Sans" panose="020B0602030504020204" pitchFamily="34" charset="77"/>
              </a:rPr>
              <a:t>- 2 erreurs d’accord dans le groupe nominal                   - 1 erreur lettres finales muettes</a:t>
            </a:r>
            <a:endParaRPr lang="fr-GP" sz="1400" kern="150" dirty="0">
              <a:latin typeface="Avenir Light" panose="020B0402020203020204" pitchFamily="34" charset="77"/>
              <a:ea typeface="SimSun" panose="02010600030101010101" pitchFamily="2" charset="-122"/>
              <a:cs typeface="Lucida Sans" panose="020B0602030504020204" pitchFamily="34" charset="77"/>
            </a:endParaRP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En afrique, les touristes participerons à des safaris. Sous la conduite d’un guide, ils iront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dans des réserves ou l’on ne ce déplace qu’en véhicule. Les touriste photograhieront des 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 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bête qu’ils n’ont jamais eu l’occasion de voir. Ils rapporterons ainsi des souvenirs a montré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plus tare à leurs amis.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endParaRPr lang="fr-GP" sz="1400" kern="1200" dirty="0">
              <a:solidFill>
                <a:schemeClr val="dk1"/>
              </a:solidFill>
              <a:effectLst/>
              <a:latin typeface="Avenir Light" panose="020B0402020203020204" pitchFamily="34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102995659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>
            <a:extLst>
              <a:ext uri="{FF2B5EF4-FFF2-40B4-BE49-F238E27FC236}">
                <a16:creationId xmlns:a16="http://schemas.microsoft.com/office/drawing/2014/main" id="{017FDD57-CF72-C940-8805-8A9942C95033}"/>
              </a:ext>
            </a:extLst>
          </p:cNvPr>
          <p:cNvSpPr txBox="1"/>
          <p:nvPr/>
        </p:nvSpPr>
        <p:spPr>
          <a:xfrm>
            <a:off x="157344" y="162141"/>
            <a:ext cx="7244987" cy="38346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FR" sz="1400" u="sng" kern="150" dirty="0">
                <a:effectLst/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Lis la dictée. Recherche les erreurs et corrige-les. Il y a 10 erreurs à trouver :</a:t>
            </a:r>
          </a:p>
          <a:p>
            <a:pPr algn="just">
              <a:spcAft>
                <a:spcPts val="310"/>
              </a:spcAft>
            </a:pPr>
            <a:r>
              <a:rPr lang="fr-FR" sz="1100" kern="150" dirty="0">
                <a:latin typeface="Avenir Light" panose="020B0402020203020204" pitchFamily="34" charset="77"/>
                <a:ea typeface="SimSun" panose="02010600030101010101" pitchFamily="2" charset="-122"/>
                <a:cs typeface="Lucida Sans" panose="020B0602030504020204" pitchFamily="34" charset="77"/>
              </a:rPr>
              <a:t>- 1 erreur de majuscule ou ponctuation                           - 2 erreurs d’homophones grammaticaux</a:t>
            </a:r>
          </a:p>
          <a:p>
            <a:pPr algn="just">
              <a:spcAft>
                <a:spcPts val="310"/>
              </a:spcAft>
            </a:pPr>
            <a:r>
              <a:rPr lang="fr-FR" sz="1100" kern="150" dirty="0">
                <a:effectLst/>
                <a:latin typeface="Avenir Light" panose="020B0402020203020204" pitchFamily="34" charset="77"/>
                <a:ea typeface="SimSun" panose="02010600030101010101" pitchFamily="2" charset="-122"/>
                <a:cs typeface="Lucida Sans" panose="020B0602030504020204" pitchFamily="34" charset="77"/>
              </a:rPr>
              <a:t>- 3 erreurs d’accord du verbe conjugué avec le sujet     </a:t>
            </a:r>
            <a:r>
              <a:rPr lang="fr-FR" sz="1100" kern="150" dirty="0">
                <a:latin typeface="Avenir Light" panose="020B0402020203020204" pitchFamily="34" charset="77"/>
                <a:ea typeface="SimSun" panose="02010600030101010101" pitchFamily="2" charset="-122"/>
                <a:cs typeface="Lucida Sans" panose="020B0602030504020204" pitchFamily="34" charset="77"/>
              </a:rPr>
              <a:t>- 1 erreur participe passé -</a:t>
            </a:r>
            <a:r>
              <a:rPr lang="fr-FR" sz="1100" kern="150" dirty="0" err="1">
                <a:latin typeface="Avenir Light" panose="020B0402020203020204" pitchFamily="34" charset="77"/>
                <a:ea typeface="SimSun" panose="02010600030101010101" pitchFamily="2" charset="-122"/>
                <a:cs typeface="Lucida Sans" panose="020B0602030504020204" pitchFamily="34" charset="77"/>
              </a:rPr>
              <a:t>é</a:t>
            </a:r>
            <a:r>
              <a:rPr lang="fr-FR" sz="1100" kern="150" dirty="0">
                <a:latin typeface="Avenir Light" panose="020B0402020203020204" pitchFamily="34" charset="77"/>
                <a:ea typeface="SimSun" panose="02010600030101010101" pitchFamily="2" charset="-122"/>
                <a:cs typeface="Lucida Sans" panose="020B0602030504020204" pitchFamily="34" charset="77"/>
              </a:rPr>
              <a:t> ou infinitif -er</a:t>
            </a:r>
            <a:endParaRPr lang="fr-FR" sz="1100" kern="150" dirty="0">
              <a:effectLst/>
              <a:latin typeface="Avenir Light" panose="020B0402020203020204" pitchFamily="34" charset="77"/>
              <a:ea typeface="SimSun" panose="02010600030101010101" pitchFamily="2" charset="-122"/>
              <a:cs typeface="Lucida Sans" panose="020B0602030504020204" pitchFamily="34" charset="77"/>
            </a:endParaRPr>
          </a:p>
          <a:p>
            <a:pPr algn="just">
              <a:spcAft>
                <a:spcPts val="310"/>
              </a:spcAft>
            </a:pPr>
            <a:r>
              <a:rPr lang="fr-FR" sz="1100" kern="150" dirty="0">
                <a:latin typeface="Avenir Light" panose="020B0402020203020204" pitchFamily="34" charset="77"/>
                <a:ea typeface="SimSun" panose="02010600030101010101" pitchFamily="2" charset="-122"/>
                <a:cs typeface="Lucida Sans" panose="020B0602030504020204" pitchFamily="34" charset="77"/>
              </a:rPr>
              <a:t>- 2 erreurs d’accord dans le groupe nominal                   - 1 erreur lettres finales muettes</a:t>
            </a:r>
            <a:endParaRPr lang="fr-GP" sz="1400" kern="150" dirty="0">
              <a:latin typeface="Avenir Light" panose="020B0402020203020204" pitchFamily="34" charset="77"/>
              <a:ea typeface="SimSun" panose="02010600030101010101" pitchFamily="2" charset="-122"/>
              <a:cs typeface="Lucida Sans" panose="020B0602030504020204" pitchFamily="34" charset="77"/>
            </a:endParaRP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Pour profité des vacance, nous règleront le réveil pour qu’il sonne à sept heures. Je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bondirai aussitôt hors du lis. Certains jours, je prendrai mon petit-déjeuner seul, parfois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mais parent ce joindront à moi. Nous parlerons de la journée à venir. Quand mon frère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arnaud surviendras, il sera mécontent parce que nous ne l’auront pas attendu.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endParaRPr lang="fr-GP" sz="1400" kern="1200" dirty="0">
              <a:solidFill>
                <a:schemeClr val="dk1"/>
              </a:solidFill>
              <a:effectLst/>
              <a:latin typeface="Avenir Light" panose="020B0402020203020204" pitchFamily="34" charset="77"/>
            </a:endParaRP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BBB95699-FA10-AC4B-9689-9E7FB3894D3D}"/>
              </a:ext>
            </a:extLst>
          </p:cNvPr>
          <p:cNvSpPr txBox="1"/>
          <p:nvPr/>
        </p:nvSpPr>
        <p:spPr>
          <a:xfrm>
            <a:off x="157343" y="4761035"/>
            <a:ext cx="7244987" cy="378847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FR" sz="1400" u="sng" kern="150" dirty="0">
                <a:effectLst/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Lis la dictée. Recherche les erreurs et corrige-les. Il y a 10 erreurs à trouver :</a:t>
            </a:r>
          </a:p>
          <a:p>
            <a:pPr algn="just">
              <a:spcAft>
                <a:spcPts val="310"/>
              </a:spcAft>
            </a:pPr>
            <a:r>
              <a:rPr lang="fr-FR" sz="1100" kern="150" dirty="0">
                <a:latin typeface="Avenir Light" panose="020B0402020203020204" pitchFamily="34" charset="77"/>
                <a:ea typeface="SimSun" panose="02010600030101010101" pitchFamily="2" charset="-122"/>
                <a:cs typeface="Lucida Sans" panose="020B0602030504020204" pitchFamily="34" charset="77"/>
              </a:rPr>
              <a:t>- 1 erreur de majuscule ou ponctuation                           - 2 erreurs d’homophones grammaticaux</a:t>
            </a:r>
          </a:p>
          <a:p>
            <a:pPr algn="just">
              <a:spcAft>
                <a:spcPts val="310"/>
              </a:spcAft>
            </a:pPr>
            <a:r>
              <a:rPr lang="fr-FR" sz="1100" kern="150" dirty="0">
                <a:effectLst/>
                <a:latin typeface="Avenir Light" panose="020B0402020203020204" pitchFamily="34" charset="77"/>
                <a:ea typeface="SimSun" panose="02010600030101010101" pitchFamily="2" charset="-122"/>
                <a:cs typeface="Lucida Sans" panose="020B0602030504020204" pitchFamily="34" charset="77"/>
              </a:rPr>
              <a:t>- 3 erreurs d’accord du verbe conjugué avec le sujet     </a:t>
            </a:r>
            <a:r>
              <a:rPr lang="fr-FR" sz="1100" kern="150" dirty="0">
                <a:latin typeface="Avenir Light" panose="020B0402020203020204" pitchFamily="34" charset="77"/>
                <a:ea typeface="SimSun" panose="02010600030101010101" pitchFamily="2" charset="-122"/>
                <a:cs typeface="Lucida Sans" panose="020B0602030504020204" pitchFamily="34" charset="77"/>
              </a:rPr>
              <a:t>- 1 erreur participe passé -</a:t>
            </a:r>
            <a:r>
              <a:rPr lang="fr-FR" sz="1100" kern="150" dirty="0" err="1">
                <a:latin typeface="Avenir Light" panose="020B0402020203020204" pitchFamily="34" charset="77"/>
                <a:ea typeface="SimSun" panose="02010600030101010101" pitchFamily="2" charset="-122"/>
                <a:cs typeface="Lucida Sans" panose="020B0602030504020204" pitchFamily="34" charset="77"/>
              </a:rPr>
              <a:t>é</a:t>
            </a:r>
            <a:r>
              <a:rPr lang="fr-FR" sz="1100" kern="150" dirty="0">
                <a:latin typeface="Avenir Light" panose="020B0402020203020204" pitchFamily="34" charset="77"/>
                <a:ea typeface="SimSun" panose="02010600030101010101" pitchFamily="2" charset="-122"/>
                <a:cs typeface="Lucida Sans" panose="020B0602030504020204" pitchFamily="34" charset="77"/>
              </a:rPr>
              <a:t> ou infinitif -er</a:t>
            </a:r>
            <a:endParaRPr lang="fr-FR" sz="1100" kern="150" dirty="0">
              <a:effectLst/>
              <a:latin typeface="Avenir Light" panose="020B0402020203020204" pitchFamily="34" charset="77"/>
              <a:ea typeface="SimSun" panose="02010600030101010101" pitchFamily="2" charset="-122"/>
              <a:cs typeface="Lucida Sans" panose="020B0602030504020204" pitchFamily="34" charset="77"/>
            </a:endParaRPr>
          </a:p>
          <a:p>
            <a:pPr algn="just">
              <a:spcAft>
                <a:spcPts val="310"/>
              </a:spcAft>
            </a:pPr>
            <a:r>
              <a:rPr lang="fr-FR" sz="1100" kern="150" dirty="0">
                <a:latin typeface="Avenir Light" panose="020B0402020203020204" pitchFamily="34" charset="77"/>
                <a:ea typeface="SimSun" panose="02010600030101010101" pitchFamily="2" charset="-122"/>
                <a:cs typeface="Lucida Sans" panose="020B0602030504020204" pitchFamily="34" charset="77"/>
              </a:rPr>
              <a:t>- 2 erreurs d’accord dans le groupe nominal                   - 1 erreur lettres finales muettes</a:t>
            </a:r>
            <a:endParaRPr lang="fr-GP" sz="1400" kern="150" dirty="0">
              <a:latin typeface="Avenir Light" panose="020B0402020203020204" pitchFamily="34" charset="77"/>
              <a:ea typeface="SimSun" panose="02010600030101010101" pitchFamily="2" charset="-122"/>
              <a:cs typeface="Lucida Sans" panose="020B0602030504020204" pitchFamily="34" charset="77"/>
            </a:endParaRP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Pour profité des vacance, nous règleront le réveil pour qu’il sonne à sept heures. Je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bondirai aussitôt hors du lis. Certains jours, je prendrai mon petit-déjeuner seul, parfois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mais parent ce joindront à moi. Nous parlerons de la journée à venir. Quand mon frère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arnaud surviendras, il sera mécontent parce que nous ne l’auront pas attendu.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endParaRPr lang="fr-GP" sz="1400" kern="1200" dirty="0">
              <a:solidFill>
                <a:schemeClr val="dk1"/>
              </a:solidFill>
              <a:effectLst/>
              <a:latin typeface="Avenir Light" panose="020B0402020203020204" pitchFamily="34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96256621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>
            <a:extLst>
              <a:ext uri="{FF2B5EF4-FFF2-40B4-BE49-F238E27FC236}">
                <a16:creationId xmlns:a16="http://schemas.microsoft.com/office/drawing/2014/main" id="{017FDD57-CF72-C940-8805-8A9942C95033}"/>
              </a:ext>
            </a:extLst>
          </p:cNvPr>
          <p:cNvSpPr txBox="1"/>
          <p:nvPr/>
        </p:nvSpPr>
        <p:spPr>
          <a:xfrm>
            <a:off x="157344" y="162141"/>
            <a:ext cx="7244987" cy="38346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FR" sz="1400" u="sng" kern="150" dirty="0">
                <a:effectLst/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Lis la dictée. Recherche les erreurs et corrige-les. Il y a 10 erreurs à trouver :</a:t>
            </a:r>
          </a:p>
          <a:p>
            <a:pPr algn="just">
              <a:spcAft>
                <a:spcPts val="310"/>
              </a:spcAft>
            </a:pPr>
            <a:r>
              <a:rPr lang="fr-FR" sz="1100" kern="150" dirty="0">
                <a:latin typeface="Avenir Light" panose="020B0402020203020204" pitchFamily="34" charset="77"/>
                <a:ea typeface="SimSun" panose="02010600030101010101" pitchFamily="2" charset="-122"/>
                <a:cs typeface="Lucida Sans" panose="020B0602030504020204" pitchFamily="34" charset="77"/>
              </a:rPr>
              <a:t>- 1 erreur de majuscule ou ponctuation                           - 1 erreur d’homophones grammaticaux</a:t>
            </a:r>
          </a:p>
          <a:p>
            <a:pPr algn="just">
              <a:spcAft>
                <a:spcPts val="310"/>
              </a:spcAft>
            </a:pPr>
            <a:r>
              <a:rPr lang="fr-FR" sz="1100" kern="150" dirty="0">
                <a:effectLst/>
                <a:latin typeface="Avenir Light" panose="020B0402020203020204" pitchFamily="34" charset="77"/>
                <a:ea typeface="SimSun" panose="02010600030101010101" pitchFamily="2" charset="-122"/>
                <a:cs typeface="Lucida Sans" panose="020B0602030504020204" pitchFamily="34" charset="77"/>
              </a:rPr>
              <a:t>- 1 erreur d’accord du verbe conjugué avec le sujet       </a:t>
            </a:r>
            <a:r>
              <a:rPr lang="fr-FR" sz="1100" kern="150" dirty="0">
                <a:latin typeface="Avenir Light" panose="020B0402020203020204" pitchFamily="34" charset="77"/>
                <a:ea typeface="SimSun" panose="02010600030101010101" pitchFamily="2" charset="-122"/>
                <a:cs typeface="Lucida Sans" panose="020B0602030504020204" pitchFamily="34" charset="77"/>
              </a:rPr>
              <a:t>- 2 erreurs participe passé -</a:t>
            </a:r>
            <a:r>
              <a:rPr lang="fr-FR" sz="1100" kern="150" dirty="0" err="1">
                <a:latin typeface="Avenir Light" panose="020B0402020203020204" pitchFamily="34" charset="77"/>
                <a:ea typeface="SimSun" panose="02010600030101010101" pitchFamily="2" charset="-122"/>
                <a:cs typeface="Lucida Sans" panose="020B0602030504020204" pitchFamily="34" charset="77"/>
              </a:rPr>
              <a:t>é</a:t>
            </a:r>
            <a:r>
              <a:rPr lang="fr-FR" sz="1100" kern="150" dirty="0">
                <a:latin typeface="Avenir Light" panose="020B0402020203020204" pitchFamily="34" charset="77"/>
                <a:ea typeface="SimSun" panose="02010600030101010101" pitchFamily="2" charset="-122"/>
                <a:cs typeface="Lucida Sans" panose="020B0602030504020204" pitchFamily="34" charset="77"/>
              </a:rPr>
              <a:t> ou infinitif -er</a:t>
            </a:r>
            <a:endParaRPr lang="fr-FR" sz="1100" kern="150" dirty="0">
              <a:effectLst/>
              <a:latin typeface="Avenir Light" panose="020B0402020203020204" pitchFamily="34" charset="77"/>
              <a:ea typeface="SimSun" panose="02010600030101010101" pitchFamily="2" charset="-122"/>
              <a:cs typeface="Lucida Sans" panose="020B0602030504020204" pitchFamily="34" charset="77"/>
            </a:endParaRPr>
          </a:p>
          <a:p>
            <a:pPr algn="just">
              <a:spcAft>
                <a:spcPts val="310"/>
              </a:spcAft>
            </a:pPr>
            <a:r>
              <a:rPr lang="fr-FR" sz="1100" kern="150" dirty="0">
                <a:latin typeface="Avenir Light" panose="020B0402020203020204" pitchFamily="34" charset="77"/>
                <a:ea typeface="SimSun" panose="02010600030101010101" pitchFamily="2" charset="-122"/>
                <a:cs typeface="Lucida Sans" panose="020B0602030504020204" pitchFamily="34" charset="77"/>
              </a:rPr>
              <a:t>- 3 erreurs d’accord dans le groupe nominal                   - 2 erreurs lettres finales muettes</a:t>
            </a:r>
            <a:endParaRPr lang="fr-GP" sz="1400" kern="150" dirty="0">
              <a:latin typeface="Avenir Light" panose="020B0402020203020204" pitchFamily="34" charset="77"/>
              <a:ea typeface="SimSun" panose="02010600030101010101" pitchFamily="2" charset="-122"/>
              <a:cs typeface="Lucida Sans" panose="020B0602030504020204" pitchFamily="34" charset="77"/>
            </a:endParaRP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Mon ami mathieu m’a invité à mangé dans un restaurant vietnamien réputée hier soir. J’ai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commandé du port grillé accompagné de rit est de légumes. La viande était marinée 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 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dans une sauce savoureuse et grillé à la perfection. Les légume croquants étais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légèrement cuits afin de conservé leurs vitamines.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endParaRPr lang="fr-GP" sz="1400" kern="1200" dirty="0">
              <a:solidFill>
                <a:schemeClr val="dk1"/>
              </a:solidFill>
              <a:effectLst/>
              <a:latin typeface="Avenir Light" panose="020B0402020203020204" pitchFamily="34" charset="77"/>
            </a:endParaRP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72237E3F-2BF4-A545-A436-123F8027596A}"/>
              </a:ext>
            </a:extLst>
          </p:cNvPr>
          <p:cNvSpPr txBox="1"/>
          <p:nvPr/>
        </p:nvSpPr>
        <p:spPr>
          <a:xfrm>
            <a:off x="157343" y="4761035"/>
            <a:ext cx="7244987" cy="378847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FR" sz="1400" u="sng" kern="150" dirty="0">
                <a:effectLst/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Lis la dictée. Recherche les erreurs et corrige-les. Il y a 10 erreurs à trouver :</a:t>
            </a:r>
          </a:p>
          <a:p>
            <a:pPr algn="just">
              <a:spcAft>
                <a:spcPts val="310"/>
              </a:spcAft>
            </a:pPr>
            <a:r>
              <a:rPr lang="fr-FR" sz="1100" kern="150" dirty="0">
                <a:latin typeface="Avenir Light" panose="020B0402020203020204" pitchFamily="34" charset="77"/>
                <a:ea typeface="SimSun" panose="02010600030101010101" pitchFamily="2" charset="-122"/>
                <a:cs typeface="Lucida Sans" panose="020B0602030504020204" pitchFamily="34" charset="77"/>
              </a:rPr>
              <a:t>- 1 erreur de majuscule ou ponctuation                           - 1 erreur d’homophones grammaticaux</a:t>
            </a:r>
          </a:p>
          <a:p>
            <a:pPr algn="just">
              <a:spcAft>
                <a:spcPts val="310"/>
              </a:spcAft>
            </a:pPr>
            <a:r>
              <a:rPr lang="fr-FR" sz="1100" kern="150" dirty="0">
                <a:effectLst/>
                <a:latin typeface="Avenir Light" panose="020B0402020203020204" pitchFamily="34" charset="77"/>
                <a:ea typeface="SimSun" panose="02010600030101010101" pitchFamily="2" charset="-122"/>
                <a:cs typeface="Lucida Sans" panose="020B0602030504020204" pitchFamily="34" charset="77"/>
              </a:rPr>
              <a:t>- 1 erreur d’accord du verbe conjugué avec le sujet       </a:t>
            </a:r>
            <a:r>
              <a:rPr lang="fr-FR" sz="1100" kern="150" dirty="0">
                <a:latin typeface="Avenir Light" panose="020B0402020203020204" pitchFamily="34" charset="77"/>
                <a:ea typeface="SimSun" panose="02010600030101010101" pitchFamily="2" charset="-122"/>
                <a:cs typeface="Lucida Sans" panose="020B0602030504020204" pitchFamily="34" charset="77"/>
              </a:rPr>
              <a:t>- 2 erreurs participe passé -</a:t>
            </a:r>
            <a:r>
              <a:rPr lang="fr-FR" sz="1100" kern="150" dirty="0" err="1">
                <a:latin typeface="Avenir Light" panose="020B0402020203020204" pitchFamily="34" charset="77"/>
                <a:ea typeface="SimSun" panose="02010600030101010101" pitchFamily="2" charset="-122"/>
                <a:cs typeface="Lucida Sans" panose="020B0602030504020204" pitchFamily="34" charset="77"/>
              </a:rPr>
              <a:t>é</a:t>
            </a:r>
            <a:r>
              <a:rPr lang="fr-FR" sz="1100" kern="150" dirty="0">
                <a:latin typeface="Avenir Light" panose="020B0402020203020204" pitchFamily="34" charset="77"/>
                <a:ea typeface="SimSun" panose="02010600030101010101" pitchFamily="2" charset="-122"/>
                <a:cs typeface="Lucida Sans" panose="020B0602030504020204" pitchFamily="34" charset="77"/>
              </a:rPr>
              <a:t> ou infinitif -er</a:t>
            </a:r>
            <a:endParaRPr lang="fr-FR" sz="1100" kern="150" dirty="0">
              <a:effectLst/>
              <a:latin typeface="Avenir Light" panose="020B0402020203020204" pitchFamily="34" charset="77"/>
              <a:ea typeface="SimSun" panose="02010600030101010101" pitchFamily="2" charset="-122"/>
              <a:cs typeface="Lucida Sans" panose="020B0602030504020204" pitchFamily="34" charset="77"/>
            </a:endParaRPr>
          </a:p>
          <a:p>
            <a:pPr algn="just">
              <a:spcAft>
                <a:spcPts val="310"/>
              </a:spcAft>
            </a:pPr>
            <a:r>
              <a:rPr lang="fr-FR" sz="1100" kern="150" dirty="0">
                <a:latin typeface="Avenir Light" panose="020B0402020203020204" pitchFamily="34" charset="77"/>
                <a:ea typeface="SimSun" panose="02010600030101010101" pitchFamily="2" charset="-122"/>
                <a:cs typeface="Lucida Sans" panose="020B0602030504020204" pitchFamily="34" charset="77"/>
              </a:rPr>
              <a:t>- 3 erreurs d’accord dans le groupe nominal                   - 2 erreurs lettres finales muettes</a:t>
            </a:r>
            <a:endParaRPr lang="fr-GP" sz="1400" kern="150" dirty="0">
              <a:latin typeface="Avenir Light" panose="020B0402020203020204" pitchFamily="34" charset="77"/>
              <a:ea typeface="SimSun" panose="02010600030101010101" pitchFamily="2" charset="-122"/>
              <a:cs typeface="Lucida Sans" panose="020B0602030504020204" pitchFamily="34" charset="77"/>
            </a:endParaRP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Mon ami mathieu m’a invité à mangé dans un restaurant vietnamien réputée hier soir. J’ai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commandé du port grillé accompagné de rit est de légumes. La viande était marinée 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 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dans une sauce savoureuse et grillé à la perfection. Les légume croquants étais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légèrement cuits afin de conservé leurs vitamines.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endParaRPr lang="fr-GP" sz="1400" kern="1200" dirty="0">
              <a:solidFill>
                <a:schemeClr val="dk1"/>
              </a:solidFill>
              <a:effectLst/>
              <a:latin typeface="Avenir Light" panose="020B0402020203020204" pitchFamily="34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92313993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>
            <a:extLst>
              <a:ext uri="{FF2B5EF4-FFF2-40B4-BE49-F238E27FC236}">
                <a16:creationId xmlns:a16="http://schemas.microsoft.com/office/drawing/2014/main" id="{017FDD57-CF72-C940-8805-8A9942C95033}"/>
              </a:ext>
            </a:extLst>
          </p:cNvPr>
          <p:cNvSpPr txBox="1"/>
          <p:nvPr/>
        </p:nvSpPr>
        <p:spPr>
          <a:xfrm>
            <a:off x="157344" y="162141"/>
            <a:ext cx="7244987" cy="38346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FR" sz="1400" u="sng" kern="150" dirty="0">
                <a:effectLst/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Lis la dictée. Recherche les erreurs et corrige-les. Il y a 10 erreurs à trouver :</a:t>
            </a:r>
          </a:p>
          <a:p>
            <a:pPr algn="just">
              <a:spcAft>
                <a:spcPts val="310"/>
              </a:spcAft>
            </a:pPr>
            <a:r>
              <a:rPr lang="fr-FR" sz="1100" kern="150" dirty="0">
                <a:latin typeface="Avenir Light" panose="020B0402020203020204" pitchFamily="34" charset="77"/>
                <a:ea typeface="SimSun" panose="02010600030101010101" pitchFamily="2" charset="-122"/>
                <a:cs typeface="Lucida Sans" panose="020B0602030504020204" pitchFamily="34" charset="77"/>
              </a:rPr>
              <a:t>- 2 erreurs de majuscule ou ponctuation                          - 1 erreur d’homophones grammaticaux</a:t>
            </a:r>
          </a:p>
          <a:p>
            <a:pPr algn="just">
              <a:spcAft>
                <a:spcPts val="310"/>
              </a:spcAft>
            </a:pPr>
            <a:r>
              <a:rPr lang="fr-FR" sz="1100" kern="150" dirty="0">
                <a:effectLst/>
                <a:latin typeface="Avenir Light" panose="020B0402020203020204" pitchFamily="34" charset="77"/>
                <a:ea typeface="SimSun" panose="02010600030101010101" pitchFamily="2" charset="-122"/>
                <a:cs typeface="Lucida Sans" panose="020B0602030504020204" pitchFamily="34" charset="77"/>
              </a:rPr>
              <a:t>- 2 erreurs d’accord du verbe conjugué avec le sujet      </a:t>
            </a:r>
            <a:r>
              <a:rPr lang="fr-FR" sz="1100" kern="150" dirty="0">
                <a:latin typeface="Avenir Light" panose="020B0402020203020204" pitchFamily="34" charset="77"/>
                <a:ea typeface="SimSun" panose="02010600030101010101" pitchFamily="2" charset="-122"/>
                <a:cs typeface="Lucida Sans" panose="020B0602030504020204" pitchFamily="34" charset="77"/>
              </a:rPr>
              <a:t>- 2 erreurs participe passé -</a:t>
            </a:r>
            <a:r>
              <a:rPr lang="fr-FR" sz="1100" kern="150" dirty="0" err="1">
                <a:latin typeface="Avenir Light" panose="020B0402020203020204" pitchFamily="34" charset="77"/>
                <a:ea typeface="SimSun" panose="02010600030101010101" pitchFamily="2" charset="-122"/>
                <a:cs typeface="Lucida Sans" panose="020B0602030504020204" pitchFamily="34" charset="77"/>
              </a:rPr>
              <a:t>é</a:t>
            </a:r>
            <a:r>
              <a:rPr lang="fr-FR" sz="1100" kern="150" dirty="0">
                <a:latin typeface="Avenir Light" panose="020B0402020203020204" pitchFamily="34" charset="77"/>
                <a:ea typeface="SimSun" panose="02010600030101010101" pitchFamily="2" charset="-122"/>
                <a:cs typeface="Lucida Sans" panose="020B0602030504020204" pitchFamily="34" charset="77"/>
              </a:rPr>
              <a:t> ou infinitif -er</a:t>
            </a:r>
            <a:endParaRPr lang="fr-FR" sz="1100" kern="150" dirty="0">
              <a:effectLst/>
              <a:latin typeface="Avenir Light" panose="020B0402020203020204" pitchFamily="34" charset="77"/>
              <a:ea typeface="SimSun" panose="02010600030101010101" pitchFamily="2" charset="-122"/>
              <a:cs typeface="Lucida Sans" panose="020B0602030504020204" pitchFamily="34" charset="77"/>
            </a:endParaRPr>
          </a:p>
          <a:p>
            <a:pPr algn="just">
              <a:spcAft>
                <a:spcPts val="310"/>
              </a:spcAft>
            </a:pPr>
            <a:r>
              <a:rPr lang="fr-FR" sz="1100" kern="150" dirty="0">
                <a:latin typeface="Avenir Light" panose="020B0402020203020204" pitchFamily="34" charset="77"/>
                <a:ea typeface="SimSun" panose="02010600030101010101" pitchFamily="2" charset="-122"/>
                <a:cs typeface="Lucida Sans" panose="020B0602030504020204" pitchFamily="34" charset="77"/>
              </a:rPr>
              <a:t>- 2 erreurs d’accord dans le groupe nominal                   - 1 erreur lettres finales muettes</a:t>
            </a:r>
            <a:endParaRPr lang="fr-GP" sz="1400" kern="150" dirty="0">
              <a:latin typeface="Avenir Light" panose="020B0402020203020204" pitchFamily="34" charset="77"/>
              <a:ea typeface="SimSun" panose="02010600030101010101" pitchFamily="2" charset="-122"/>
              <a:cs typeface="Lucida Sans" panose="020B0602030504020204" pitchFamily="34" charset="77"/>
            </a:endParaRP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Le cheval de ma sœur pauline est très rapide. Hier, elle m’a emmené faire une balade a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cheval et nous avons galopé à travers les champ. le cheval était si rapide que j’avait peur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de tombé. Alors, ma sœur as ralenti et nous avons continué notre balade au trop. Nous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avons profité du paysage et de l’air frais pendant plusieurs heure avant de rentré.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endParaRPr lang="fr-FR" sz="1400" kern="1200" dirty="0">
              <a:solidFill>
                <a:schemeClr val="dk1"/>
              </a:solidFill>
              <a:effectLst/>
              <a:latin typeface="Avenir Light" panose="020B0402020203020204" pitchFamily="34" charset="77"/>
            </a:endParaRP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61AA9A5B-DE74-BD4D-9907-BB49D91875B1}"/>
              </a:ext>
            </a:extLst>
          </p:cNvPr>
          <p:cNvSpPr txBox="1"/>
          <p:nvPr/>
        </p:nvSpPr>
        <p:spPr>
          <a:xfrm>
            <a:off x="157343" y="4761035"/>
            <a:ext cx="7244987" cy="378847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FR" sz="1400" u="sng" kern="150" dirty="0">
                <a:effectLst/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Lis la dictée. Recherche les erreurs et corrige-les. Il y a 10 erreurs à trouver :</a:t>
            </a:r>
          </a:p>
          <a:p>
            <a:pPr algn="just">
              <a:spcAft>
                <a:spcPts val="310"/>
              </a:spcAft>
            </a:pPr>
            <a:r>
              <a:rPr lang="fr-FR" sz="1100" kern="150" dirty="0">
                <a:latin typeface="Avenir Light" panose="020B0402020203020204" pitchFamily="34" charset="77"/>
                <a:ea typeface="SimSun" panose="02010600030101010101" pitchFamily="2" charset="-122"/>
                <a:cs typeface="Lucida Sans" panose="020B0602030504020204" pitchFamily="34" charset="77"/>
              </a:rPr>
              <a:t>- 2 erreurs de majuscule ou ponctuation                          - 1 erreur d’homophones grammaticaux</a:t>
            </a:r>
          </a:p>
          <a:p>
            <a:pPr algn="just">
              <a:spcAft>
                <a:spcPts val="310"/>
              </a:spcAft>
            </a:pPr>
            <a:r>
              <a:rPr lang="fr-FR" sz="1100" kern="150" dirty="0">
                <a:effectLst/>
                <a:latin typeface="Avenir Light" panose="020B0402020203020204" pitchFamily="34" charset="77"/>
                <a:ea typeface="SimSun" panose="02010600030101010101" pitchFamily="2" charset="-122"/>
                <a:cs typeface="Lucida Sans" panose="020B0602030504020204" pitchFamily="34" charset="77"/>
              </a:rPr>
              <a:t>- 2 erreurs d’accord du verbe conjugué avec le sujet      </a:t>
            </a:r>
            <a:r>
              <a:rPr lang="fr-FR" sz="1100" kern="150" dirty="0">
                <a:latin typeface="Avenir Light" panose="020B0402020203020204" pitchFamily="34" charset="77"/>
                <a:ea typeface="SimSun" panose="02010600030101010101" pitchFamily="2" charset="-122"/>
                <a:cs typeface="Lucida Sans" panose="020B0602030504020204" pitchFamily="34" charset="77"/>
              </a:rPr>
              <a:t>- 2 erreurs participe passé -</a:t>
            </a:r>
            <a:r>
              <a:rPr lang="fr-FR" sz="1100" kern="150" dirty="0" err="1">
                <a:latin typeface="Avenir Light" panose="020B0402020203020204" pitchFamily="34" charset="77"/>
                <a:ea typeface="SimSun" panose="02010600030101010101" pitchFamily="2" charset="-122"/>
                <a:cs typeface="Lucida Sans" panose="020B0602030504020204" pitchFamily="34" charset="77"/>
              </a:rPr>
              <a:t>é</a:t>
            </a:r>
            <a:r>
              <a:rPr lang="fr-FR" sz="1100" kern="150" dirty="0">
                <a:latin typeface="Avenir Light" panose="020B0402020203020204" pitchFamily="34" charset="77"/>
                <a:ea typeface="SimSun" panose="02010600030101010101" pitchFamily="2" charset="-122"/>
                <a:cs typeface="Lucida Sans" panose="020B0602030504020204" pitchFamily="34" charset="77"/>
              </a:rPr>
              <a:t> ou infinitif -er</a:t>
            </a:r>
            <a:endParaRPr lang="fr-FR" sz="1100" kern="150" dirty="0">
              <a:effectLst/>
              <a:latin typeface="Avenir Light" panose="020B0402020203020204" pitchFamily="34" charset="77"/>
              <a:ea typeface="SimSun" panose="02010600030101010101" pitchFamily="2" charset="-122"/>
              <a:cs typeface="Lucida Sans" panose="020B0602030504020204" pitchFamily="34" charset="77"/>
            </a:endParaRPr>
          </a:p>
          <a:p>
            <a:pPr algn="just">
              <a:spcAft>
                <a:spcPts val="310"/>
              </a:spcAft>
            </a:pPr>
            <a:r>
              <a:rPr lang="fr-FR" sz="1100" kern="150" dirty="0">
                <a:latin typeface="Avenir Light" panose="020B0402020203020204" pitchFamily="34" charset="77"/>
                <a:ea typeface="SimSun" panose="02010600030101010101" pitchFamily="2" charset="-122"/>
                <a:cs typeface="Lucida Sans" panose="020B0602030504020204" pitchFamily="34" charset="77"/>
              </a:rPr>
              <a:t>- 2 erreurs d’accord dans le groupe nominal                   - 1 erreur lettres finales muettes</a:t>
            </a:r>
            <a:endParaRPr lang="fr-GP" sz="1400" kern="150" dirty="0">
              <a:latin typeface="Avenir Light" panose="020B0402020203020204" pitchFamily="34" charset="77"/>
              <a:ea typeface="SimSun" panose="02010600030101010101" pitchFamily="2" charset="-122"/>
              <a:cs typeface="Lucida Sans" panose="020B0602030504020204" pitchFamily="34" charset="77"/>
            </a:endParaRP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Le cheval de ma sœur pauline est très rapide. Hier, elle m’a emmené faire une balade a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cheval et nous avons galopé à travers les champ. le cheval était si rapide que j’avait peur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de tombé. Alors, ma sœur as ralenti et nous avons continué notre balade au trop. Nous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avons profité du paysage et de l’air frais pendant plusieurs heure avant de rentré.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endParaRPr lang="fr-GP" sz="1400" kern="1200" dirty="0">
              <a:solidFill>
                <a:schemeClr val="dk1"/>
              </a:solidFill>
              <a:effectLst/>
              <a:latin typeface="Avenir Light" panose="020B0402020203020204" pitchFamily="34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109649986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>
            <a:extLst>
              <a:ext uri="{FF2B5EF4-FFF2-40B4-BE49-F238E27FC236}">
                <a16:creationId xmlns:a16="http://schemas.microsoft.com/office/drawing/2014/main" id="{017FDD57-CF72-C940-8805-8A9942C95033}"/>
              </a:ext>
            </a:extLst>
          </p:cNvPr>
          <p:cNvSpPr txBox="1"/>
          <p:nvPr/>
        </p:nvSpPr>
        <p:spPr>
          <a:xfrm>
            <a:off x="157344" y="162141"/>
            <a:ext cx="7244987" cy="38346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FR" sz="1400" u="sng" kern="150" dirty="0">
                <a:effectLst/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Lis la dictée. Recherche les erreurs et corrige-les. Il y a 10 erreurs à trouver :</a:t>
            </a:r>
          </a:p>
          <a:p>
            <a:pPr algn="just">
              <a:spcAft>
                <a:spcPts val="310"/>
              </a:spcAft>
            </a:pPr>
            <a:r>
              <a:rPr lang="fr-FR" sz="1100" kern="150" dirty="0">
                <a:latin typeface="Avenir Light" panose="020B0402020203020204" pitchFamily="34" charset="77"/>
                <a:ea typeface="SimSun" panose="02010600030101010101" pitchFamily="2" charset="-122"/>
                <a:cs typeface="Lucida Sans" panose="020B0602030504020204" pitchFamily="34" charset="77"/>
              </a:rPr>
              <a:t>- 1 erreur de majuscule ou ponctuation                           - 2 erreurs d’homophones grammaticaux</a:t>
            </a:r>
          </a:p>
          <a:p>
            <a:pPr algn="just">
              <a:spcAft>
                <a:spcPts val="310"/>
              </a:spcAft>
            </a:pPr>
            <a:r>
              <a:rPr lang="fr-FR" sz="1100" kern="150" dirty="0">
                <a:effectLst/>
                <a:latin typeface="Avenir Light" panose="020B0402020203020204" pitchFamily="34" charset="77"/>
                <a:ea typeface="SimSun" panose="02010600030101010101" pitchFamily="2" charset="-122"/>
                <a:cs typeface="Lucida Sans" panose="020B0602030504020204" pitchFamily="34" charset="77"/>
              </a:rPr>
              <a:t>- 1 erreur d’accord du verbe conjugué avec le sujet       </a:t>
            </a:r>
            <a:r>
              <a:rPr lang="fr-FR" sz="1100" kern="150" dirty="0">
                <a:latin typeface="Avenir Light" panose="020B0402020203020204" pitchFamily="34" charset="77"/>
                <a:ea typeface="SimSun" panose="02010600030101010101" pitchFamily="2" charset="-122"/>
                <a:cs typeface="Lucida Sans" panose="020B0602030504020204" pitchFamily="34" charset="77"/>
              </a:rPr>
              <a:t>- 2 erreurs participe passé -</a:t>
            </a:r>
            <a:r>
              <a:rPr lang="fr-FR" sz="1100" kern="150" dirty="0" err="1">
                <a:latin typeface="Avenir Light" panose="020B0402020203020204" pitchFamily="34" charset="77"/>
                <a:ea typeface="SimSun" panose="02010600030101010101" pitchFamily="2" charset="-122"/>
                <a:cs typeface="Lucida Sans" panose="020B0602030504020204" pitchFamily="34" charset="77"/>
              </a:rPr>
              <a:t>é</a:t>
            </a:r>
            <a:r>
              <a:rPr lang="fr-FR" sz="1100" kern="150" dirty="0">
                <a:latin typeface="Avenir Light" panose="020B0402020203020204" pitchFamily="34" charset="77"/>
                <a:ea typeface="SimSun" panose="02010600030101010101" pitchFamily="2" charset="-122"/>
                <a:cs typeface="Lucida Sans" panose="020B0602030504020204" pitchFamily="34" charset="77"/>
              </a:rPr>
              <a:t> ou infinitif -er</a:t>
            </a:r>
            <a:endParaRPr lang="fr-FR" sz="1100" kern="150" dirty="0">
              <a:effectLst/>
              <a:latin typeface="Avenir Light" panose="020B0402020203020204" pitchFamily="34" charset="77"/>
              <a:ea typeface="SimSun" panose="02010600030101010101" pitchFamily="2" charset="-122"/>
              <a:cs typeface="Lucida Sans" panose="020B0602030504020204" pitchFamily="34" charset="77"/>
            </a:endParaRPr>
          </a:p>
          <a:p>
            <a:pPr algn="just">
              <a:spcAft>
                <a:spcPts val="310"/>
              </a:spcAft>
            </a:pPr>
            <a:r>
              <a:rPr lang="fr-FR" sz="1100" kern="150" dirty="0">
                <a:latin typeface="Avenir Light" panose="020B0402020203020204" pitchFamily="34" charset="77"/>
                <a:ea typeface="SimSun" panose="02010600030101010101" pitchFamily="2" charset="-122"/>
                <a:cs typeface="Lucida Sans" panose="020B0602030504020204" pitchFamily="34" charset="77"/>
              </a:rPr>
              <a:t>- 2 erreurs d’accord dans le groupe nominal                   - 2 erreurs lettres finales muettes</a:t>
            </a:r>
            <a:endParaRPr lang="fr-GP" sz="1400" kern="150" dirty="0">
              <a:latin typeface="Avenir Light" panose="020B0402020203020204" pitchFamily="34" charset="77"/>
              <a:ea typeface="SimSun" panose="02010600030101010101" pitchFamily="2" charset="-122"/>
              <a:cs typeface="Lucida Sans" panose="020B0602030504020204" pitchFamily="34" charset="77"/>
            </a:endParaRP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FR" sz="1400" u="none" strike="noStrike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la semaine dernière, j'ai décidé d’allé me promené dans la campagne. J'ai pris mon sac à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FR" sz="1400" u="none" strike="noStrike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do et j'ai préparé une bouteille d'eau et une collation pour le voyage. J'ai marché 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 </a:t>
            </a:r>
            <a:r>
              <a:rPr lang="fr-FR" sz="1400" u="none" strike="noStrike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pendant des heures a travers les champs est les boit. J'ai vus des animaux sauvage et de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FR" sz="1400" u="none" strike="noStrike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beaux paysage. 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endParaRPr lang="fr-GP" sz="1400" kern="1200" dirty="0">
              <a:solidFill>
                <a:schemeClr val="dk1"/>
              </a:solidFill>
              <a:effectLst/>
              <a:latin typeface="Avenir Light" panose="020B0402020203020204" pitchFamily="34" charset="77"/>
            </a:endParaRP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2F812B94-544C-8D45-AAF5-198B905D5C12}"/>
              </a:ext>
            </a:extLst>
          </p:cNvPr>
          <p:cNvSpPr txBox="1"/>
          <p:nvPr/>
        </p:nvSpPr>
        <p:spPr>
          <a:xfrm>
            <a:off x="157343" y="4761035"/>
            <a:ext cx="7244987" cy="378847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FR" sz="1400" u="sng" kern="150" dirty="0">
                <a:effectLst/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Lis la dictée. Recherche les erreurs et corrige-les. Il y a 10 erreurs à trouver :</a:t>
            </a:r>
          </a:p>
          <a:p>
            <a:pPr algn="just">
              <a:spcAft>
                <a:spcPts val="310"/>
              </a:spcAft>
            </a:pPr>
            <a:r>
              <a:rPr lang="fr-FR" sz="1100" kern="150" dirty="0">
                <a:latin typeface="Avenir Light" panose="020B0402020203020204" pitchFamily="34" charset="77"/>
                <a:ea typeface="SimSun" panose="02010600030101010101" pitchFamily="2" charset="-122"/>
                <a:cs typeface="Lucida Sans" panose="020B0602030504020204" pitchFamily="34" charset="77"/>
              </a:rPr>
              <a:t>- 1 erreur de majuscule ou ponctuation                           - 2 erreurs d’homophones grammaticaux</a:t>
            </a:r>
          </a:p>
          <a:p>
            <a:pPr algn="just">
              <a:spcAft>
                <a:spcPts val="310"/>
              </a:spcAft>
            </a:pPr>
            <a:r>
              <a:rPr lang="fr-FR" sz="1100" kern="150" dirty="0">
                <a:effectLst/>
                <a:latin typeface="Avenir Light" panose="020B0402020203020204" pitchFamily="34" charset="77"/>
                <a:ea typeface="SimSun" panose="02010600030101010101" pitchFamily="2" charset="-122"/>
                <a:cs typeface="Lucida Sans" panose="020B0602030504020204" pitchFamily="34" charset="77"/>
              </a:rPr>
              <a:t>- 1 erreur d’accord du verbe conjugué avec le sujet       </a:t>
            </a:r>
            <a:r>
              <a:rPr lang="fr-FR" sz="1100" kern="150" dirty="0">
                <a:latin typeface="Avenir Light" panose="020B0402020203020204" pitchFamily="34" charset="77"/>
                <a:ea typeface="SimSun" panose="02010600030101010101" pitchFamily="2" charset="-122"/>
                <a:cs typeface="Lucida Sans" panose="020B0602030504020204" pitchFamily="34" charset="77"/>
              </a:rPr>
              <a:t>- 2 erreurs participe passé -</a:t>
            </a:r>
            <a:r>
              <a:rPr lang="fr-FR" sz="1100" kern="150" dirty="0" err="1">
                <a:latin typeface="Avenir Light" panose="020B0402020203020204" pitchFamily="34" charset="77"/>
                <a:ea typeface="SimSun" panose="02010600030101010101" pitchFamily="2" charset="-122"/>
                <a:cs typeface="Lucida Sans" panose="020B0602030504020204" pitchFamily="34" charset="77"/>
              </a:rPr>
              <a:t>é</a:t>
            </a:r>
            <a:r>
              <a:rPr lang="fr-FR" sz="1100" kern="150" dirty="0">
                <a:latin typeface="Avenir Light" panose="020B0402020203020204" pitchFamily="34" charset="77"/>
                <a:ea typeface="SimSun" panose="02010600030101010101" pitchFamily="2" charset="-122"/>
                <a:cs typeface="Lucida Sans" panose="020B0602030504020204" pitchFamily="34" charset="77"/>
              </a:rPr>
              <a:t> ou infinitif -er</a:t>
            </a:r>
            <a:endParaRPr lang="fr-FR" sz="1100" kern="150" dirty="0">
              <a:effectLst/>
              <a:latin typeface="Avenir Light" panose="020B0402020203020204" pitchFamily="34" charset="77"/>
              <a:ea typeface="SimSun" panose="02010600030101010101" pitchFamily="2" charset="-122"/>
              <a:cs typeface="Lucida Sans" panose="020B0602030504020204" pitchFamily="34" charset="77"/>
            </a:endParaRPr>
          </a:p>
          <a:p>
            <a:pPr algn="just">
              <a:spcAft>
                <a:spcPts val="310"/>
              </a:spcAft>
            </a:pPr>
            <a:r>
              <a:rPr lang="fr-FR" sz="1100" kern="150" dirty="0">
                <a:latin typeface="Avenir Light" panose="020B0402020203020204" pitchFamily="34" charset="77"/>
                <a:ea typeface="SimSun" panose="02010600030101010101" pitchFamily="2" charset="-122"/>
                <a:cs typeface="Lucida Sans" panose="020B0602030504020204" pitchFamily="34" charset="77"/>
              </a:rPr>
              <a:t>- 2 erreurs d’accord dans le groupe nominal                   - 2 erreurs lettres finales muettes</a:t>
            </a:r>
            <a:endParaRPr lang="fr-GP" sz="1400" kern="150" dirty="0">
              <a:latin typeface="Avenir Light" panose="020B0402020203020204" pitchFamily="34" charset="77"/>
              <a:ea typeface="SimSun" panose="02010600030101010101" pitchFamily="2" charset="-122"/>
              <a:cs typeface="Lucida Sans" panose="020B0602030504020204" pitchFamily="34" charset="77"/>
            </a:endParaRP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FR" sz="1400" u="none" strike="noStrike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la semaine dernière, j'ai décidé d’allé me promené dans la campagne. J'ai pris mon sac à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FR" sz="1400" u="none" strike="noStrike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do et j'ai préparé une bouteille d'eau et une collation pour le voyage. J'ai marché 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 </a:t>
            </a:r>
            <a:r>
              <a:rPr lang="fr-FR" sz="1400" u="none" strike="noStrike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pendant des heures a travers les champs est les boit. J'ai vus des animaux sauvage et de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FR" sz="1400" u="none" strike="noStrike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beaux paysage. 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endParaRPr lang="fr-GP" sz="1400" kern="1200" dirty="0">
              <a:solidFill>
                <a:schemeClr val="dk1"/>
              </a:solidFill>
              <a:effectLst/>
              <a:latin typeface="Avenir Light" panose="020B0402020203020204" pitchFamily="34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12037215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>
            <a:extLst>
              <a:ext uri="{FF2B5EF4-FFF2-40B4-BE49-F238E27FC236}">
                <a16:creationId xmlns:a16="http://schemas.microsoft.com/office/drawing/2014/main" id="{017FDD57-CF72-C940-8805-8A9942C95033}"/>
              </a:ext>
            </a:extLst>
          </p:cNvPr>
          <p:cNvSpPr txBox="1"/>
          <p:nvPr/>
        </p:nvSpPr>
        <p:spPr>
          <a:xfrm>
            <a:off x="157344" y="162141"/>
            <a:ext cx="7244987" cy="38346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FR" sz="1400" u="sng" kern="150" dirty="0">
                <a:effectLst/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Lis la dictée. Recherche les erreurs et corrige-les. Il y a 10 erreurs à trouver :</a:t>
            </a:r>
          </a:p>
          <a:p>
            <a:pPr algn="just">
              <a:spcAft>
                <a:spcPts val="310"/>
              </a:spcAft>
            </a:pPr>
            <a:r>
              <a:rPr lang="fr-FR" sz="1100" kern="150" dirty="0">
                <a:latin typeface="Avenir Light" panose="020B0402020203020204" pitchFamily="34" charset="77"/>
                <a:ea typeface="SimSun" panose="02010600030101010101" pitchFamily="2" charset="-122"/>
                <a:cs typeface="Lucida Sans" panose="020B0602030504020204" pitchFamily="34" charset="77"/>
              </a:rPr>
              <a:t>- 1 erreur de majuscule ou ponctuation                           - 3 erreurs d’homophones grammaticaux</a:t>
            </a:r>
          </a:p>
          <a:p>
            <a:pPr algn="just">
              <a:spcAft>
                <a:spcPts val="310"/>
              </a:spcAft>
            </a:pPr>
            <a:r>
              <a:rPr lang="fr-FR" sz="1100" kern="150" dirty="0">
                <a:effectLst/>
                <a:latin typeface="Avenir Light" panose="020B0402020203020204" pitchFamily="34" charset="77"/>
                <a:ea typeface="SimSun" panose="02010600030101010101" pitchFamily="2" charset="-122"/>
                <a:cs typeface="Lucida Sans" panose="020B0602030504020204" pitchFamily="34" charset="77"/>
              </a:rPr>
              <a:t>- 2 erreurs d’accord du verbe conjugué avec le sujet     </a:t>
            </a:r>
            <a:r>
              <a:rPr lang="fr-FR" sz="1100" kern="150" dirty="0">
                <a:latin typeface="Avenir Light" panose="020B0402020203020204" pitchFamily="34" charset="77"/>
                <a:ea typeface="SimSun" panose="02010600030101010101" pitchFamily="2" charset="-122"/>
                <a:cs typeface="Lucida Sans" panose="020B0602030504020204" pitchFamily="34" charset="77"/>
              </a:rPr>
              <a:t>- 1 erreur participe passé -</a:t>
            </a:r>
            <a:r>
              <a:rPr lang="fr-FR" sz="1100" kern="150" dirty="0" err="1">
                <a:latin typeface="Avenir Light" panose="020B0402020203020204" pitchFamily="34" charset="77"/>
                <a:ea typeface="SimSun" panose="02010600030101010101" pitchFamily="2" charset="-122"/>
                <a:cs typeface="Lucida Sans" panose="020B0602030504020204" pitchFamily="34" charset="77"/>
              </a:rPr>
              <a:t>é</a:t>
            </a:r>
            <a:r>
              <a:rPr lang="fr-FR" sz="1100" kern="150" dirty="0">
                <a:latin typeface="Avenir Light" panose="020B0402020203020204" pitchFamily="34" charset="77"/>
                <a:ea typeface="SimSun" panose="02010600030101010101" pitchFamily="2" charset="-122"/>
                <a:cs typeface="Lucida Sans" panose="020B0602030504020204" pitchFamily="34" charset="77"/>
              </a:rPr>
              <a:t> ou infinitif -er</a:t>
            </a:r>
            <a:endParaRPr lang="fr-FR" sz="1100" kern="150" dirty="0">
              <a:effectLst/>
              <a:latin typeface="Avenir Light" panose="020B0402020203020204" pitchFamily="34" charset="77"/>
              <a:ea typeface="SimSun" panose="02010600030101010101" pitchFamily="2" charset="-122"/>
              <a:cs typeface="Lucida Sans" panose="020B0602030504020204" pitchFamily="34" charset="77"/>
            </a:endParaRPr>
          </a:p>
          <a:p>
            <a:pPr algn="just">
              <a:spcAft>
                <a:spcPts val="310"/>
              </a:spcAft>
            </a:pPr>
            <a:r>
              <a:rPr lang="fr-FR" sz="1100" kern="150" dirty="0">
                <a:latin typeface="Avenir Light" panose="020B0402020203020204" pitchFamily="34" charset="77"/>
                <a:ea typeface="SimSun" panose="02010600030101010101" pitchFamily="2" charset="-122"/>
                <a:cs typeface="Lucida Sans" panose="020B0602030504020204" pitchFamily="34" charset="77"/>
              </a:rPr>
              <a:t>- 2 erreurs d’accord dans le groupe nominal                   - 1 erreur lettres finales muettes</a:t>
            </a:r>
            <a:endParaRPr lang="fr-GP" sz="1400" kern="150" dirty="0">
              <a:latin typeface="Avenir Light" panose="020B0402020203020204" pitchFamily="34" charset="77"/>
              <a:ea typeface="SimSun" panose="02010600030101010101" pitchFamily="2" charset="-122"/>
              <a:cs typeface="Lucida Sans" panose="020B0602030504020204" pitchFamily="34" charset="77"/>
            </a:endParaRP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FR" sz="1400" u="none" strike="noStrike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Hier soir, j'ai rencontrée un homme qui était vraiment lait. Il avais une bosse sur le nez et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FR" sz="1400" u="none" strike="noStrike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des dent jaunis. au début, j'ai été un peu choquée par son apparence, mes j'ai vite réalisé 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 </a:t>
            </a:r>
            <a:r>
              <a:rPr lang="fr-FR" sz="1400" u="none" strike="noStrike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qu'il était vraiment gentil est drôle. Nous avons passé une soirée merveilleuse ensemble,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FR" sz="1400" u="none" strike="noStrike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à rire et a discuté de tout et de rien. 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endParaRPr lang="fr-FR" sz="1400" kern="1200" dirty="0">
              <a:solidFill>
                <a:schemeClr val="dk1"/>
              </a:solidFill>
              <a:effectLst/>
              <a:latin typeface="Avenir Light" panose="020B0402020203020204" pitchFamily="34" charset="77"/>
            </a:endParaRP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EF6D0FC0-1CC0-504B-8BC7-1373658F6B7B}"/>
              </a:ext>
            </a:extLst>
          </p:cNvPr>
          <p:cNvSpPr txBox="1"/>
          <p:nvPr/>
        </p:nvSpPr>
        <p:spPr>
          <a:xfrm>
            <a:off x="157343" y="4761035"/>
            <a:ext cx="7244987" cy="378847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FR" sz="1400" u="sng" kern="150" dirty="0">
                <a:effectLst/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Lis la dictée. Recherche les erreurs et corrige-les. Il y a 10 erreurs à trouver :</a:t>
            </a:r>
          </a:p>
          <a:p>
            <a:pPr algn="just">
              <a:spcAft>
                <a:spcPts val="310"/>
              </a:spcAft>
            </a:pPr>
            <a:r>
              <a:rPr lang="fr-FR" sz="1100" kern="150" dirty="0">
                <a:latin typeface="Avenir Light" panose="020B0402020203020204" pitchFamily="34" charset="77"/>
                <a:ea typeface="SimSun" panose="02010600030101010101" pitchFamily="2" charset="-122"/>
                <a:cs typeface="Lucida Sans" panose="020B0602030504020204" pitchFamily="34" charset="77"/>
              </a:rPr>
              <a:t>- 1 erreur de majuscule ou ponctuation                           - 3 erreurs d’homophones grammaticaux</a:t>
            </a:r>
          </a:p>
          <a:p>
            <a:pPr algn="just">
              <a:spcAft>
                <a:spcPts val="310"/>
              </a:spcAft>
            </a:pPr>
            <a:r>
              <a:rPr lang="fr-FR" sz="1100" kern="150" dirty="0">
                <a:effectLst/>
                <a:latin typeface="Avenir Light" panose="020B0402020203020204" pitchFamily="34" charset="77"/>
                <a:ea typeface="SimSun" panose="02010600030101010101" pitchFamily="2" charset="-122"/>
                <a:cs typeface="Lucida Sans" panose="020B0602030504020204" pitchFamily="34" charset="77"/>
              </a:rPr>
              <a:t>- 2 erreurs d’accord du verbe conjugué avec le sujet     </a:t>
            </a:r>
            <a:r>
              <a:rPr lang="fr-FR" sz="1100" kern="150" dirty="0">
                <a:latin typeface="Avenir Light" panose="020B0402020203020204" pitchFamily="34" charset="77"/>
                <a:ea typeface="SimSun" panose="02010600030101010101" pitchFamily="2" charset="-122"/>
                <a:cs typeface="Lucida Sans" panose="020B0602030504020204" pitchFamily="34" charset="77"/>
              </a:rPr>
              <a:t>- 1 erreur participe passé -</a:t>
            </a:r>
            <a:r>
              <a:rPr lang="fr-FR" sz="1100" kern="150" dirty="0" err="1">
                <a:latin typeface="Avenir Light" panose="020B0402020203020204" pitchFamily="34" charset="77"/>
                <a:ea typeface="SimSun" panose="02010600030101010101" pitchFamily="2" charset="-122"/>
                <a:cs typeface="Lucida Sans" panose="020B0602030504020204" pitchFamily="34" charset="77"/>
              </a:rPr>
              <a:t>é</a:t>
            </a:r>
            <a:r>
              <a:rPr lang="fr-FR" sz="1100" kern="150" dirty="0">
                <a:latin typeface="Avenir Light" panose="020B0402020203020204" pitchFamily="34" charset="77"/>
                <a:ea typeface="SimSun" panose="02010600030101010101" pitchFamily="2" charset="-122"/>
                <a:cs typeface="Lucida Sans" panose="020B0602030504020204" pitchFamily="34" charset="77"/>
              </a:rPr>
              <a:t> ou infinitif -er</a:t>
            </a:r>
            <a:endParaRPr lang="fr-FR" sz="1100" kern="150" dirty="0">
              <a:effectLst/>
              <a:latin typeface="Avenir Light" panose="020B0402020203020204" pitchFamily="34" charset="77"/>
              <a:ea typeface="SimSun" panose="02010600030101010101" pitchFamily="2" charset="-122"/>
              <a:cs typeface="Lucida Sans" panose="020B0602030504020204" pitchFamily="34" charset="77"/>
            </a:endParaRPr>
          </a:p>
          <a:p>
            <a:pPr algn="just">
              <a:spcAft>
                <a:spcPts val="310"/>
              </a:spcAft>
            </a:pPr>
            <a:r>
              <a:rPr lang="fr-FR" sz="1100" kern="150" dirty="0">
                <a:latin typeface="Avenir Light" panose="020B0402020203020204" pitchFamily="34" charset="77"/>
                <a:ea typeface="SimSun" panose="02010600030101010101" pitchFamily="2" charset="-122"/>
                <a:cs typeface="Lucida Sans" panose="020B0602030504020204" pitchFamily="34" charset="77"/>
              </a:rPr>
              <a:t>- 2 erreurs d’accord dans le groupe nominal                   - 1 erreur lettres finales muettes</a:t>
            </a:r>
            <a:endParaRPr lang="fr-GP" sz="1400" kern="150" dirty="0">
              <a:latin typeface="Avenir Light" panose="020B0402020203020204" pitchFamily="34" charset="77"/>
              <a:ea typeface="SimSun" panose="02010600030101010101" pitchFamily="2" charset="-122"/>
              <a:cs typeface="Lucida Sans" panose="020B0602030504020204" pitchFamily="34" charset="77"/>
            </a:endParaRP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FR" sz="1400" u="none" strike="noStrike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Hier soir, j'ai rencontrée un homme qui était vraiment lait. Il avais une bosse sur le nez et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FR" sz="1400" u="none" strike="noStrike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des dent jaunis. au début, j'ai été un peu choquée par son apparence, mes j'ai vite réalisé 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 </a:t>
            </a:r>
            <a:r>
              <a:rPr lang="fr-FR" sz="1400" u="none" strike="noStrike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qu'il était vraiment gentil est drôle. Nous avons passé une soirée merveilleuse ensemble,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FR" sz="1400" u="none" strike="noStrike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à rire et a discuté de tout et de rien. 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endParaRPr lang="fr-FR" sz="1400" kern="1200" dirty="0">
              <a:solidFill>
                <a:schemeClr val="dk1"/>
              </a:solidFill>
              <a:effectLst/>
              <a:latin typeface="Avenir Light" panose="020B0402020203020204" pitchFamily="34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308160173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>
            <a:extLst>
              <a:ext uri="{FF2B5EF4-FFF2-40B4-BE49-F238E27FC236}">
                <a16:creationId xmlns:a16="http://schemas.microsoft.com/office/drawing/2014/main" id="{017FDD57-CF72-C940-8805-8A9942C95033}"/>
              </a:ext>
            </a:extLst>
          </p:cNvPr>
          <p:cNvSpPr txBox="1"/>
          <p:nvPr/>
        </p:nvSpPr>
        <p:spPr>
          <a:xfrm>
            <a:off x="157344" y="162141"/>
            <a:ext cx="7244987" cy="38346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FR" sz="1400" u="sng" kern="150" dirty="0">
                <a:effectLst/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Lis la dictée. Recherche les erreurs et corrige-les. Il y a 10 erreurs à trouver :</a:t>
            </a:r>
          </a:p>
          <a:p>
            <a:pPr algn="just">
              <a:spcAft>
                <a:spcPts val="310"/>
              </a:spcAft>
            </a:pPr>
            <a:r>
              <a:rPr lang="fr-FR" sz="1100" kern="150" dirty="0">
                <a:latin typeface="Avenir Light" panose="020B0402020203020204" pitchFamily="34" charset="77"/>
                <a:ea typeface="SimSun" panose="02010600030101010101" pitchFamily="2" charset="-122"/>
                <a:cs typeface="Lucida Sans" panose="020B0602030504020204" pitchFamily="34" charset="77"/>
              </a:rPr>
              <a:t>- 2 erreurs de majuscule ou ponctuation                          - 2 erreurs d’homophones grammaticaux</a:t>
            </a:r>
          </a:p>
          <a:p>
            <a:pPr algn="just">
              <a:spcAft>
                <a:spcPts val="310"/>
              </a:spcAft>
            </a:pPr>
            <a:r>
              <a:rPr lang="fr-FR" sz="1100" kern="150" dirty="0">
                <a:effectLst/>
                <a:latin typeface="Avenir Light" panose="020B0402020203020204" pitchFamily="34" charset="77"/>
                <a:ea typeface="SimSun" panose="02010600030101010101" pitchFamily="2" charset="-122"/>
                <a:cs typeface="Lucida Sans" panose="020B0602030504020204" pitchFamily="34" charset="77"/>
              </a:rPr>
              <a:t>- 1 erreur d’accord du verbe conjugué avec le sujet       </a:t>
            </a:r>
            <a:r>
              <a:rPr lang="fr-FR" sz="1100" kern="150" dirty="0">
                <a:latin typeface="Avenir Light" panose="020B0402020203020204" pitchFamily="34" charset="77"/>
                <a:ea typeface="SimSun" panose="02010600030101010101" pitchFamily="2" charset="-122"/>
                <a:cs typeface="Lucida Sans" panose="020B0602030504020204" pitchFamily="34" charset="77"/>
              </a:rPr>
              <a:t>- 2 erreurs participe passé -</a:t>
            </a:r>
            <a:r>
              <a:rPr lang="fr-FR" sz="1100" kern="150" dirty="0" err="1">
                <a:latin typeface="Avenir Light" panose="020B0402020203020204" pitchFamily="34" charset="77"/>
                <a:ea typeface="SimSun" panose="02010600030101010101" pitchFamily="2" charset="-122"/>
                <a:cs typeface="Lucida Sans" panose="020B0602030504020204" pitchFamily="34" charset="77"/>
              </a:rPr>
              <a:t>é</a:t>
            </a:r>
            <a:r>
              <a:rPr lang="fr-FR" sz="1100" kern="150" dirty="0">
                <a:latin typeface="Avenir Light" panose="020B0402020203020204" pitchFamily="34" charset="77"/>
                <a:ea typeface="SimSun" panose="02010600030101010101" pitchFamily="2" charset="-122"/>
                <a:cs typeface="Lucida Sans" panose="020B0602030504020204" pitchFamily="34" charset="77"/>
              </a:rPr>
              <a:t> ou infinitif -er</a:t>
            </a:r>
            <a:endParaRPr lang="fr-FR" sz="1100" kern="150" dirty="0">
              <a:effectLst/>
              <a:latin typeface="Avenir Light" panose="020B0402020203020204" pitchFamily="34" charset="77"/>
              <a:ea typeface="SimSun" panose="02010600030101010101" pitchFamily="2" charset="-122"/>
              <a:cs typeface="Lucida Sans" panose="020B0602030504020204" pitchFamily="34" charset="77"/>
            </a:endParaRPr>
          </a:p>
          <a:p>
            <a:pPr algn="just">
              <a:spcAft>
                <a:spcPts val="310"/>
              </a:spcAft>
            </a:pPr>
            <a:r>
              <a:rPr lang="fr-FR" sz="1100" kern="150" dirty="0">
                <a:latin typeface="Avenir Light" panose="020B0402020203020204" pitchFamily="34" charset="77"/>
                <a:ea typeface="SimSun" panose="02010600030101010101" pitchFamily="2" charset="-122"/>
                <a:cs typeface="Lucida Sans" panose="020B0602030504020204" pitchFamily="34" charset="77"/>
              </a:rPr>
              <a:t>- 2 erreurs d’accord dans le groupe nominal                   - 1 erreur lettres finales muettes</a:t>
            </a:r>
            <a:endParaRPr lang="fr-GP" sz="1400" kern="150" dirty="0">
              <a:latin typeface="Avenir Light" panose="020B0402020203020204" pitchFamily="34" charset="77"/>
              <a:ea typeface="SimSun" panose="02010600030101010101" pitchFamily="2" charset="-122"/>
              <a:cs typeface="Lucida Sans" panose="020B0602030504020204" pitchFamily="34" charset="77"/>
            </a:endParaRP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En 1271, un marchant nommé Marco Polo est parti de venise avec son père et sont oncle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pour allé jusqu’en chine. Ils ont parcourus des montagne et des déserts à pied, a cheval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et à dos de chameau. Ils ont rencontré de nombreux danger. Leur voyage a durer plus de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trois ans.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endParaRPr lang="fr-GP" sz="1400" kern="1200" dirty="0">
              <a:solidFill>
                <a:schemeClr val="dk1"/>
              </a:solidFill>
              <a:effectLst/>
              <a:latin typeface="Avenir Light" panose="020B0402020203020204" pitchFamily="34" charset="77"/>
            </a:endParaRP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E86FA97A-1E22-CC43-9F49-DE800B3F195C}"/>
              </a:ext>
            </a:extLst>
          </p:cNvPr>
          <p:cNvSpPr txBox="1"/>
          <p:nvPr/>
        </p:nvSpPr>
        <p:spPr>
          <a:xfrm>
            <a:off x="157343" y="4761035"/>
            <a:ext cx="7244987" cy="378847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FR" sz="1400" u="sng" kern="150" dirty="0">
                <a:effectLst/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Lis la dictée. Recherche les erreurs et corrige-les. Il y a 10 erreurs à trouver :</a:t>
            </a:r>
          </a:p>
          <a:p>
            <a:pPr algn="just">
              <a:spcAft>
                <a:spcPts val="310"/>
              </a:spcAft>
            </a:pPr>
            <a:r>
              <a:rPr lang="fr-FR" sz="1100" kern="150" dirty="0">
                <a:latin typeface="Avenir Light" panose="020B0402020203020204" pitchFamily="34" charset="77"/>
                <a:ea typeface="SimSun" panose="02010600030101010101" pitchFamily="2" charset="-122"/>
                <a:cs typeface="Lucida Sans" panose="020B0602030504020204" pitchFamily="34" charset="77"/>
              </a:rPr>
              <a:t>- 1 erreur de majuscule ou ponctuation                           - 3 erreurs d’homophones grammaticaux</a:t>
            </a:r>
          </a:p>
          <a:p>
            <a:pPr algn="just">
              <a:spcAft>
                <a:spcPts val="310"/>
              </a:spcAft>
            </a:pPr>
            <a:r>
              <a:rPr lang="fr-FR" sz="1100" kern="150" dirty="0">
                <a:effectLst/>
                <a:latin typeface="Avenir Light" panose="020B0402020203020204" pitchFamily="34" charset="77"/>
                <a:ea typeface="SimSun" panose="02010600030101010101" pitchFamily="2" charset="-122"/>
                <a:cs typeface="Lucida Sans" panose="020B0602030504020204" pitchFamily="34" charset="77"/>
              </a:rPr>
              <a:t>- 2 erreurs d’accord du verbe conjugué avec le sujet     </a:t>
            </a:r>
            <a:r>
              <a:rPr lang="fr-FR" sz="1100" kern="150" dirty="0">
                <a:latin typeface="Avenir Light" panose="020B0402020203020204" pitchFamily="34" charset="77"/>
                <a:ea typeface="SimSun" panose="02010600030101010101" pitchFamily="2" charset="-122"/>
                <a:cs typeface="Lucida Sans" panose="020B0602030504020204" pitchFamily="34" charset="77"/>
              </a:rPr>
              <a:t>- 1 erreur participe passé -</a:t>
            </a:r>
            <a:r>
              <a:rPr lang="fr-FR" sz="1100" kern="150" dirty="0" err="1">
                <a:latin typeface="Avenir Light" panose="020B0402020203020204" pitchFamily="34" charset="77"/>
                <a:ea typeface="SimSun" panose="02010600030101010101" pitchFamily="2" charset="-122"/>
                <a:cs typeface="Lucida Sans" panose="020B0602030504020204" pitchFamily="34" charset="77"/>
              </a:rPr>
              <a:t>é</a:t>
            </a:r>
            <a:r>
              <a:rPr lang="fr-FR" sz="1100" kern="150" dirty="0">
                <a:latin typeface="Avenir Light" panose="020B0402020203020204" pitchFamily="34" charset="77"/>
                <a:ea typeface="SimSun" panose="02010600030101010101" pitchFamily="2" charset="-122"/>
                <a:cs typeface="Lucida Sans" panose="020B0602030504020204" pitchFamily="34" charset="77"/>
              </a:rPr>
              <a:t> ou infinitif -er</a:t>
            </a:r>
            <a:endParaRPr lang="fr-FR" sz="1100" kern="150" dirty="0">
              <a:effectLst/>
              <a:latin typeface="Avenir Light" panose="020B0402020203020204" pitchFamily="34" charset="77"/>
              <a:ea typeface="SimSun" panose="02010600030101010101" pitchFamily="2" charset="-122"/>
              <a:cs typeface="Lucida Sans" panose="020B0602030504020204" pitchFamily="34" charset="77"/>
            </a:endParaRPr>
          </a:p>
          <a:p>
            <a:pPr algn="just">
              <a:spcAft>
                <a:spcPts val="310"/>
              </a:spcAft>
            </a:pPr>
            <a:r>
              <a:rPr lang="fr-FR" sz="1100" kern="150" dirty="0">
                <a:latin typeface="Avenir Light" panose="020B0402020203020204" pitchFamily="34" charset="77"/>
                <a:ea typeface="SimSun" panose="02010600030101010101" pitchFamily="2" charset="-122"/>
                <a:cs typeface="Lucida Sans" panose="020B0602030504020204" pitchFamily="34" charset="77"/>
              </a:rPr>
              <a:t>- 2 erreurs d’accord dans le groupe nominal                   - 1 erreur lettres finales muettes</a:t>
            </a:r>
            <a:endParaRPr lang="fr-GP" sz="1400" kern="150" dirty="0">
              <a:latin typeface="Avenir Light" panose="020B0402020203020204" pitchFamily="34" charset="77"/>
              <a:ea typeface="SimSun" panose="02010600030101010101" pitchFamily="2" charset="-122"/>
              <a:cs typeface="Lucida Sans" panose="020B0602030504020204" pitchFamily="34" charset="77"/>
            </a:endParaRP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FR" sz="1400" u="none" strike="noStrike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Hier soir, j'ai rencontrée un homme qui était vraiment lait. Il avais une bosse sur le nez et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FR" sz="1400" u="none" strike="noStrike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des dent jaunis. au début, j'ai été un peu choquée par son apparence, mes j'ai vite réalisé 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 </a:t>
            </a:r>
            <a:r>
              <a:rPr lang="fr-FR" sz="1400" u="none" strike="noStrike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qu'il était vraiment gentil est drôle. Nous avons passé une soirée merveilleuse ensemble,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FR" sz="1400" u="none" strike="noStrike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à rire et a discuté de tout et de rien. 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endParaRPr lang="fr-FR" sz="1400" kern="1200" dirty="0">
              <a:solidFill>
                <a:schemeClr val="dk1"/>
              </a:solidFill>
              <a:effectLst/>
              <a:latin typeface="Avenir Light" panose="020B0402020203020204" pitchFamily="34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226578106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>
            <a:extLst>
              <a:ext uri="{FF2B5EF4-FFF2-40B4-BE49-F238E27FC236}">
                <a16:creationId xmlns:a16="http://schemas.microsoft.com/office/drawing/2014/main" id="{017FDD57-CF72-C940-8805-8A9942C95033}"/>
              </a:ext>
            </a:extLst>
          </p:cNvPr>
          <p:cNvSpPr txBox="1"/>
          <p:nvPr/>
        </p:nvSpPr>
        <p:spPr>
          <a:xfrm>
            <a:off x="157344" y="162141"/>
            <a:ext cx="7244987" cy="38346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FR" sz="1400" u="sng" kern="150" dirty="0">
                <a:effectLst/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Lis la dictée. Recherche les erreurs et corrige-les. Il y a 10 erreurs à trouver :</a:t>
            </a:r>
          </a:p>
          <a:p>
            <a:pPr algn="just">
              <a:spcAft>
                <a:spcPts val="310"/>
              </a:spcAft>
            </a:pPr>
            <a:r>
              <a:rPr lang="fr-FR" sz="1100" kern="150" dirty="0">
                <a:latin typeface="Avenir Light" panose="020B0402020203020204" pitchFamily="34" charset="77"/>
                <a:ea typeface="SimSun" panose="02010600030101010101" pitchFamily="2" charset="-122"/>
                <a:cs typeface="Lucida Sans" panose="020B0602030504020204" pitchFamily="34" charset="77"/>
              </a:rPr>
              <a:t>- 1 erreur de majuscule ou ponctuation                           - 2 erreurs d’homophones grammaticaux</a:t>
            </a:r>
          </a:p>
          <a:p>
            <a:pPr algn="just">
              <a:spcAft>
                <a:spcPts val="310"/>
              </a:spcAft>
            </a:pPr>
            <a:r>
              <a:rPr lang="fr-FR" sz="1100" kern="150" dirty="0">
                <a:effectLst/>
                <a:latin typeface="Avenir Light" panose="020B0402020203020204" pitchFamily="34" charset="77"/>
                <a:ea typeface="SimSun" panose="02010600030101010101" pitchFamily="2" charset="-122"/>
                <a:cs typeface="Lucida Sans" panose="020B0602030504020204" pitchFamily="34" charset="77"/>
              </a:rPr>
              <a:t>- 2 erreurs d’accord du verbe conjugué avec le sujet     </a:t>
            </a:r>
            <a:r>
              <a:rPr lang="fr-FR" sz="1100" kern="150" dirty="0">
                <a:latin typeface="Avenir Light" panose="020B0402020203020204" pitchFamily="34" charset="77"/>
                <a:ea typeface="SimSun" panose="02010600030101010101" pitchFamily="2" charset="-122"/>
                <a:cs typeface="Lucida Sans" panose="020B0602030504020204" pitchFamily="34" charset="77"/>
              </a:rPr>
              <a:t>- 2 erreurs participe passé -</a:t>
            </a:r>
            <a:r>
              <a:rPr lang="fr-FR" sz="1100" kern="150" dirty="0" err="1">
                <a:latin typeface="Avenir Light" panose="020B0402020203020204" pitchFamily="34" charset="77"/>
                <a:ea typeface="SimSun" panose="02010600030101010101" pitchFamily="2" charset="-122"/>
                <a:cs typeface="Lucida Sans" panose="020B0602030504020204" pitchFamily="34" charset="77"/>
              </a:rPr>
              <a:t>é</a:t>
            </a:r>
            <a:r>
              <a:rPr lang="fr-FR" sz="1100" kern="150" dirty="0">
                <a:latin typeface="Avenir Light" panose="020B0402020203020204" pitchFamily="34" charset="77"/>
                <a:ea typeface="SimSun" panose="02010600030101010101" pitchFamily="2" charset="-122"/>
                <a:cs typeface="Lucida Sans" panose="020B0602030504020204" pitchFamily="34" charset="77"/>
              </a:rPr>
              <a:t> ou infinitif -er</a:t>
            </a:r>
            <a:endParaRPr lang="fr-FR" sz="1100" kern="150" dirty="0">
              <a:effectLst/>
              <a:latin typeface="Avenir Light" panose="020B0402020203020204" pitchFamily="34" charset="77"/>
              <a:ea typeface="SimSun" panose="02010600030101010101" pitchFamily="2" charset="-122"/>
              <a:cs typeface="Lucida Sans" panose="020B0602030504020204" pitchFamily="34" charset="77"/>
            </a:endParaRPr>
          </a:p>
          <a:p>
            <a:pPr algn="just">
              <a:spcAft>
                <a:spcPts val="310"/>
              </a:spcAft>
            </a:pPr>
            <a:r>
              <a:rPr lang="fr-FR" sz="1100" kern="150" dirty="0">
                <a:latin typeface="Avenir Light" panose="020B0402020203020204" pitchFamily="34" charset="77"/>
                <a:ea typeface="SimSun" panose="02010600030101010101" pitchFamily="2" charset="-122"/>
                <a:cs typeface="Lucida Sans" panose="020B0602030504020204" pitchFamily="34" charset="77"/>
              </a:rPr>
              <a:t>- 2 erreurs d’accord dans le groupe nominal                   - 1 erreur lettres finales muettes</a:t>
            </a:r>
            <a:endParaRPr lang="fr-GP" sz="1400" kern="150" dirty="0">
              <a:latin typeface="Avenir Light" panose="020B0402020203020204" pitchFamily="34" charset="77"/>
              <a:ea typeface="SimSun" panose="02010600030101010101" pitchFamily="2" charset="-122"/>
              <a:cs typeface="Lucida Sans" panose="020B0602030504020204" pitchFamily="34" charset="77"/>
            </a:endParaRP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Quand elle as eu dix-huit ans, nora a pu passé sont permis de conduire. Elle a suivi les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conseils données par le moniteur de l’auto-école est elle a étudier le code de la route. Le 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 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jour de l’examen, sous le regard de l’examinateur, Nora a ralentis quant il le fallait, elle a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garé la voiture correctement, elle a respecté les priorité. Bref, elle a réussi !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endParaRPr lang="fr-GP" sz="1400" kern="1200" dirty="0">
              <a:solidFill>
                <a:schemeClr val="dk1"/>
              </a:solidFill>
              <a:effectLst/>
              <a:latin typeface="Avenir Light" panose="020B0402020203020204" pitchFamily="34" charset="77"/>
            </a:endParaRP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C7D11BAF-8A3E-6842-A8AD-C5AF09C63EBB}"/>
              </a:ext>
            </a:extLst>
          </p:cNvPr>
          <p:cNvSpPr txBox="1"/>
          <p:nvPr/>
        </p:nvSpPr>
        <p:spPr>
          <a:xfrm>
            <a:off x="157343" y="4761035"/>
            <a:ext cx="7244987" cy="378847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FR" sz="1400" u="sng" kern="150" dirty="0">
                <a:effectLst/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Lis la dictée. Recherche les erreurs et corrige-les. Il y a 10 erreurs à trouver :</a:t>
            </a:r>
          </a:p>
          <a:p>
            <a:pPr algn="just">
              <a:spcAft>
                <a:spcPts val="310"/>
              </a:spcAft>
            </a:pPr>
            <a:r>
              <a:rPr lang="fr-FR" sz="1100" kern="150" dirty="0">
                <a:latin typeface="Avenir Light" panose="020B0402020203020204" pitchFamily="34" charset="77"/>
                <a:ea typeface="SimSun" panose="02010600030101010101" pitchFamily="2" charset="-122"/>
                <a:cs typeface="Lucida Sans" panose="020B0602030504020204" pitchFamily="34" charset="77"/>
              </a:rPr>
              <a:t>- 1 erreur de majuscule ou ponctuation                           - 2 erreurs d’homophones grammaticaux</a:t>
            </a:r>
          </a:p>
          <a:p>
            <a:pPr algn="just">
              <a:spcAft>
                <a:spcPts val="310"/>
              </a:spcAft>
            </a:pPr>
            <a:r>
              <a:rPr lang="fr-FR" sz="1100" kern="150" dirty="0">
                <a:effectLst/>
                <a:latin typeface="Avenir Light" panose="020B0402020203020204" pitchFamily="34" charset="77"/>
                <a:ea typeface="SimSun" panose="02010600030101010101" pitchFamily="2" charset="-122"/>
                <a:cs typeface="Lucida Sans" panose="020B0602030504020204" pitchFamily="34" charset="77"/>
              </a:rPr>
              <a:t>- 2 erreurs d’accord du verbe conjugué avec le sujet     </a:t>
            </a:r>
            <a:r>
              <a:rPr lang="fr-FR" sz="1100" kern="150" dirty="0">
                <a:latin typeface="Avenir Light" panose="020B0402020203020204" pitchFamily="34" charset="77"/>
                <a:ea typeface="SimSun" panose="02010600030101010101" pitchFamily="2" charset="-122"/>
                <a:cs typeface="Lucida Sans" panose="020B0602030504020204" pitchFamily="34" charset="77"/>
              </a:rPr>
              <a:t>- 2 erreurs participe passé -</a:t>
            </a:r>
            <a:r>
              <a:rPr lang="fr-FR" sz="1100" kern="150" dirty="0" err="1">
                <a:latin typeface="Avenir Light" panose="020B0402020203020204" pitchFamily="34" charset="77"/>
                <a:ea typeface="SimSun" panose="02010600030101010101" pitchFamily="2" charset="-122"/>
                <a:cs typeface="Lucida Sans" panose="020B0602030504020204" pitchFamily="34" charset="77"/>
              </a:rPr>
              <a:t>é</a:t>
            </a:r>
            <a:r>
              <a:rPr lang="fr-FR" sz="1100" kern="150" dirty="0">
                <a:latin typeface="Avenir Light" panose="020B0402020203020204" pitchFamily="34" charset="77"/>
                <a:ea typeface="SimSun" panose="02010600030101010101" pitchFamily="2" charset="-122"/>
                <a:cs typeface="Lucida Sans" panose="020B0602030504020204" pitchFamily="34" charset="77"/>
              </a:rPr>
              <a:t> ou infinitif -er</a:t>
            </a:r>
            <a:endParaRPr lang="fr-FR" sz="1100" kern="150" dirty="0">
              <a:effectLst/>
              <a:latin typeface="Avenir Light" panose="020B0402020203020204" pitchFamily="34" charset="77"/>
              <a:ea typeface="SimSun" panose="02010600030101010101" pitchFamily="2" charset="-122"/>
              <a:cs typeface="Lucida Sans" panose="020B0602030504020204" pitchFamily="34" charset="77"/>
            </a:endParaRPr>
          </a:p>
          <a:p>
            <a:pPr algn="just">
              <a:spcAft>
                <a:spcPts val="310"/>
              </a:spcAft>
            </a:pPr>
            <a:r>
              <a:rPr lang="fr-FR" sz="1100" kern="150" dirty="0">
                <a:latin typeface="Avenir Light" panose="020B0402020203020204" pitchFamily="34" charset="77"/>
                <a:ea typeface="SimSun" panose="02010600030101010101" pitchFamily="2" charset="-122"/>
                <a:cs typeface="Lucida Sans" panose="020B0602030504020204" pitchFamily="34" charset="77"/>
              </a:rPr>
              <a:t>- 2 erreurs d’accord dans le groupe nominal                   - 1 erreur lettres finales muettes</a:t>
            </a:r>
            <a:endParaRPr lang="fr-GP" sz="1400" kern="150" dirty="0">
              <a:latin typeface="Avenir Light" panose="020B0402020203020204" pitchFamily="34" charset="77"/>
              <a:ea typeface="SimSun" panose="02010600030101010101" pitchFamily="2" charset="-122"/>
              <a:cs typeface="Lucida Sans" panose="020B0602030504020204" pitchFamily="34" charset="77"/>
            </a:endParaRP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Quand elle as eu dix-huit ans, nora a pu passé sont permis de conduire. Elle a suivi les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conseils données par le moniteur de l’auto-école est elle a étudier le code de la route. Le 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 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jour de l’examen, sous le regard de l’examinateur, Nora a ralentis quant il le fallait, elle a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garé la voiture correctement, elle a respecté les priorité. Bref, elle a réussi !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endParaRPr lang="fr-GP" sz="1400" kern="1200" dirty="0">
              <a:solidFill>
                <a:schemeClr val="dk1"/>
              </a:solidFill>
              <a:effectLst/>
              <a:latin typeface="Avenir Light" panose="020B0402020203020204" pitchFamily="34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363236034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>
            <a:extLst>
              <a:ext uri="{FF2B5EF4-FFF2-40B4-BE49-F238E27FC236}">
                <a16:creationId xmlns:a16="http://schemas.microsoft.com/office/drawing/2014/main" id="{017FDD57-CF72-C940-8805-8A9942C95033}"/>
              </a:ext>
            </a:extLst>
          </p:cNvPr>
          <p:cNvSpPr txBox="1"/>
          <p:nvPr/>
        </p:nvSpPr>
        <p:spPr>
          <a:xfrm>
            <a:off x="157344" y="162141"/>
            <a:ext cx="7244987" cy="314983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FR" sz="1400" u="sng" kern="150" dirty="0">
                <a:effectLst/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Lis la dictée. Recherche les erreurs et corrige-les. Il y a 10 erreurs à trouver :</a:t>
            </a:r>
          </a:p>
          <a:p>
            <a:pPr algn="just">
              <a:spcAft>
                <a:spcPts val="310"/>
              </a:spcAft>
            </a:pPr>
            <a:r>
              <a:rPr lang="fr-FR" sz="1100" kern="150" dirty="0">
                <a:latin typeface="Avenir Light" panose="020B0402020203020204" pitchFamily="34" charset="77"/>
                <a:ea typeface="SimSun" panose="02010600030101010101" pitchFamily="2" charset="-122"/>
                <a:cs typeface="Lucida Sans" panose="020B0602030504020204" pitchFamily="34" charset="77"/>
              </a:rPr>
              <a:t>- 1 erreur de majuscule ou ponctuation                           - 2 erreurs d’homophones grammaticaux</a:t>
            </a:r>
          </a:p>
          <a:p>
            <a:pPr algn="just">
              <a:spcAft>
                <a:spcPts val="310"/>
              </a:spcAft>
            </a:pPr>
            <a:r>
              <a:rPr lang="fr-FR" sz="1100" kern="150" dirty="0">
                <a:effectLst/>
                <a:latin typeface="Avenir Light" panose="020B0402020203020204" pitchFamily="34" charset="77"/>
                <a:ea typeface="SimSun" panose="02010600030101010101" pitchFamily="2" charset="-122"/>
                <a:cs typeface="Lucida Sans" panose="020B0602030504020204" pitchFamily="34" charset="77"/>
              </a:rPr>
              <a:t>- 2 erreurs d’accord du verbe conjugué avec le sujet     </a:t>
            </a:r>
            <a:r>
              <a:rPr lang="fr-FR" sz="1100" kern="150" dirty="0">
                <a:latin typeface="Avenir Light" panose="020B0402020203020204" pitchFamily="34" charset="77"/>
                <a:ea typeface="SimSun" panose="02010600030101010101" pitchFamily="2" charset="-122"/>
                <a:cs typeface="Lucida Sans" panose="020B0602030504020204" pitchFamily="34" charset="77"/>
              </a:rPr>
              <a:t>- 1 erreur participe passé -</a:t>
            </a:r>
            <a:r>
              <a:rPr lang="fr-FR" sz="1100" kern="150" dirty="0" err="1">
                <a:latin typeface="Avenir Light" panose="020B0402020203020204" pitchFamily="34" charset="77"/>
                <a:ea typeface="SimSun" panose="02010600030101010101" pitchFamily="2" charset="-122"/>
                <a:cs typeface="Lucida Sans" panose="020B0602030504020204" pitchFamily="34" charset="77"/>
              </a:rPr>
              <a:t>é</a:t>
            </a:r>
            <a:r>
              <a:rPr lang="fr-FR" sz="1100" kern="150" dirty="0">
                <a:latin typeface="Avenir Light" panose="020B0402020203020204" pitchFamily="34" charset="77"/>
                <a:ea typeface="SimSun" panose="02010600030101010101" pitchFamily="2" charset="-122"/>
                <a:cs typeface="Lucida Sans" panose="020B0602030504020204" pitchFamily="34" charset="77"/>
              </a:rPr>
              <a:t> ou infinitif -er</a:t>
            </a:r>
            <a:endParaRPr lang="fr-FR" sz="1100" kern="150" dirty="0">
              <a:effectLst/>
              <a:latin typeface="Avenir Light" panose="020B0402020203020204" pitchFamily="34" charset="77"/>
              <a:ea typeface="SimSun" panose="02010600030101010101" pitchFamily="2" charset="-122"/>
              <a:cs typeface="Lucida Sans" panose="020B0602030504020204" pitchFamily="34" charset="77"/>
            </a:endParaRPr>
          </a:p>
          <a:p>
            <a:pPr algn="just">
              <a:spcAft>
                <a:spcPts val="310"/>
              </a:spcAft>
            </a:pPr>
            <a:r>
              <a:rPr lang="fr-FR" sz="1100" kern="150" dirty="0">
                <a:latin typeface="Avenir Light" panose="020B0402020203020204" pitchFamily="34" charset="77"/>
                <a:ea typeface="SimSun" panose="02010600030101010101" pitchFamily="2" charset="-122"/>
                <a:cs typeface="Lucida Sans" panose="020B0602030504020204" pitchFamily="34" charset="77"/>
              </a:rPr>
              <a:t>- 3 erreurs d’accord dans le groupe nominal                  -  1 erreur lettres finales muettes</a:t>
            </a:r>
            <a:endParaRPr lang="fr-GP" sz="1400" kern="150" dirty="0">
              <a:latin typeface="Avenir Light" panose="020B0402020203020204" pitchFamily="34" charset="77"/>
              <a:ea typeface="SimSun" panose="02010600030101010101" pitchFamily="2" charset="-122"/>
              <a:cs typeface="Lucida Sans" panose="020B0602030504020204" pitchFamily="34" charset="77"/>
            </a:endParaRP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Cet année, le mauvais temps a gêné le départ de nombreux français vers les station de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ski. Un épais brouillard as provoqué beaucoup d’accidents est des retards important. Il a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fallut donc être prudent et patient pour arrivé a bon porc.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endParaRPr lang="fr-GP" sz="1400" kern="1200" dirty="0">
              <a:solidFill>
                <a:schemeClr val="dk1"/>
              </a:solidFill>
              <a:effectLst/>
              <a:latin typeface="Avenir Light" panose="020B0402020203020204" pitchFamily="34" charset="77"/>
            </a:endParaRP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94DA8F7F-A69B-B145-82C1-D64A83CBCDC7}"/>
              </a:ext>
            </a:extLst>
          </p:cNvPr>
          <p:cNvSpPr txBox="1"/>
          <p:nvPr/>
        </p:nvSpPr>
        <p:spPr>
          <a:xfrm>
            <a:off x="157344" y="3740833"/>
            <a:ext cx="7244987" cy="310367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FR" sz="1400" u="sng" kern="150" dirty="0">
                <a:effectLst/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Lis la dictée. Recherche les erreurs et corrige-les. Il y a 10 erreurs à trouver :</a:t>
            </a:r>
          </a:p>
          <a:p>
            <a:pPr algn="just">
              <a:spcAft>
                <a:spcPts val="310"/>
              </a:spcAft>
            </a:pPr>
            <a:r>
              <a:rPr lang="fr-FR" sz="1100" kern="150" dirty="0">
                <a:latin typeface="Avenir Light" panose="020B0402020203020204" pitchFamily="34" charset="77"/>
                <a:ea typeface="SimSun" panose="02010600030101010101" pitchFamily="2" charset="-122"/>
                <a:cs typeface="Lucida Sans" panose="020B0602030504020204" pitchFamily="34" charset="77"/>
              </a:rPr>
              <a:t>- 1 erreur de majuscule ou ponctuation                           - 2 erreurs d’homophones grammaticaux</a:t>
            </a:r>
          </a:p>
          <a:p>
            <a:pPr algn="just">
              <a:spcAft>
                <a:spcPts val="310"/>
              </a:spcAft>
            </a:pPr>
            <a:r>
              <a:rPr lang="fr-FR" sz="1100" kern="150" dirty="0">
                <a:effectLst/>
                <a:latin typeface="Avenir Light" panose="020B0402020203020204" pitchFamily="34" charset="77"/>
                <a:ea typeface="SimSun" panose="02010600030101010101" pitchFamily="2" charset="-122"/>
                <a:cs typeface="Lucida Sans" panose="020B0602030504020204" pitchFamily="34" charset="77"/>
              </a:rPr>
              <a:t>- 2 erreurs d’accord du verbe conjugué avec le sujet     </a:t>
            </a:r>
            <a:r>
              <a:rPr lang="fr-FR" sz="1100" kern="150" dirty="0">
                <a:latin typeface="Avenir Light" panose="020B0402020203020204" pitchFamily="34" charset="77"/>
                <a:ea typeface="SimSun" panose="02010600030101010101" pitchFamily="2" charset="-122"/>
                <a:cs typeface="Lucida Sans" panose="020B0602030504020204" pitchFamily="34" charset="77"/>
              </a:rPr>
              <a:t>- 1 erreur participe passé -</a:t>
            </a:r>
            <a:r>
              <a:rPr lang="fr-FR" sz="1100" kern="150" dirty="0" err="1">
                <a:latin typeface="Avenir Light" panose="020B0402020203020204" pitchFamily="34" charset="77"/>
                <a:ea typeface="SimSun" panose="02010600030101010101" pitchFamily="2" charset="-122"/>
                <a:cs typeface="Lucida Sans" panose="020B0602030504020204" pitchFamily="34" charset="77"/>
              </a:rPr>
              <a:t>é</a:t>
            </a:r>
            <a:r>
              <a:rPr lang="fr-FR" sz="1100" kern="150" dirty="0">
                <a:latin typeface="Avenir Light" panose="020B0402020203020204" pitchFamily="34" charset="77"/>
                <a:ea typeface="SimSun" panose="02010600030101010101" pitchFamily="2" charset="-122"/>
                <a:cs typeface="Lucida Sans" panose="020B0602030504020204" pitchFamily="34" charset="77"/>
              </a:rPr>
              <a:t> ou infinitif -er</a:t>
            </a:r>
            <a:endParaRPr lang="fr-FR" sz="1100" kern="150" dirty="0">
              <a:effectLst/>
              <a:latin typeface="Avenir Light" panose="020B0402020203020204" pitchFamily="34" charset="77"/>
              <a:ea typeface="SimSun" panose="02010600030101010101" pitchFamily="2" charset="-122"/>
              <a:cs typeface="Lucida Sans" panose="020B0602030504020204" pitchFamily="34" charset="77"/>
            </a:endParaRPr>
          </a:p>
          <a:p>
            <a:pPr algn="just">
              <a:spcAft>
                <a:spcPts val="310"/>
              </a:spcAft>
            </a:pPr>
            <a:r>
              <a:rPr lang="fr-FR" sz="1100" kern="150" dirty="0">
                <a:latin typeface="Avenir Light" panose="020B0402020203020204" pitchFamily="34" charset="77"/>
                <a:ea typeface="SimSun" panose="02010600030101010101" pitchFamily="2" charset="-122"/>
                <a:cs typeface="Lucida Sans" panose="020B0602030504020204" pitchFamily="34" charset="77"/>
              </a:rPr>
              <a:t>- 3 erreurs d’accord dans le groupe nominal                  -  1 erreur lettres finales muettes</a:t>
            </a:r>
            <a:endParaRPr lang="fr-GP" sz="1400" kern="150" dirty="0">
              <a:latin typeface="Avenir Light" panose="020B0402020203020204" pitchFamily="34" charset="77"/>
              <a:ea typeface="SimSun" panose="02010600030101010101" pitchFamily="2" charset="-122"/>
              <a:cs typeface="Lucida Sans" panose="020B0602030504020204" pitchFamily="34" charset="77"/>
            </a:endParaRP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Cet année, le mauvais temps a gêné le départ de nombreux français vers les station de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ski. Un épais brouillard as provoqué beaucoup d’accidents est des retards important. Il a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fallut donc être prudent et patient pour arrivé a bon porc.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endParaRPr lang="fr-GP" sz="1400" kern="1200" dirty="0">
              <a:solidFill>
                <a:schemeClr val="dk1"/>
              </a:solidFill>
              <a:effectLst/>
              <a:latin typeface="Avenir Light" panose="020B0402020203020204" pitchFamily="34" charset="77"/>
            </a:endParaRP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8754888B-8CA2-9244-9D8B-C22095D2FF1E}"/>
              </a:ext>
            </a:extLst>
          </p:cNvPr>
          <p:cNvSpPr txBox="1"/>
          <p:nvPr/>
        </p:nvSpPr>
        <p:spPr>
          <a:xfrm>
            <a:off x="157344" y="7273358"/>
            <a:ext cx="7244987" cy="310367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FR" sz="1400" u="sng" kern="150" dirty="0">
                <a:effectLst/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Lis la dictée. Recherche les erreurs et corrige-les. Il y a 10 erreurs à trouver :</a:t>
            </a:r>
          </a:p>
          <a:p>
            <a:pPr algn="just">
              <a:spcAft>
                <a:spcPts val="310"/>
              </a:spcAft>
            </a:pPr>
            <a:r>
              <a:rPr lang="fr-FR" sz="1100" kern="150" dirty="0">
                <a:latin typeface="Avenir Light" panose="020B0402020203020204" pitchFamily="34" charset="77"/>
                <a:ea typeface="SimSun" panose="02010600030101010101" pitchFamily="2" charset="-122"/>
                <a:cs typeface="Lucida Sans" panose="020B0602030504020204" pitchFamily="34" charset="77"/>
              </a:rPr>
              <a:t>- 1 erreur de majuscule ou ponctuation                           - 2 erreurs d’homophones grammaticaux</a:t>
            </a:r>
          </a:p>
          <a:p>
            <a:pPr algn="just">
              <a:spcAft>
                <a:spcPts val="310"/>
              </a:spcAft>
            </a:pPr>
            <a:r>
              <a:rPr lang="fr-FR" sz="1100" kern="150" dirty="0">
                <a:effectLst/>
                <a:latin typeface="Avenir Light" panose="020B0402020203020204" pitchFamily="34" charset="77"/>
                <a:ea typeface="SimSun" panose="02010600030101010101" pitchFamily="2" charset="-122"/>
                <a:cs typeface="Lucida Sans" panose="020B0602030504020204" pitchFamily="34" charset="77"/>
              </a:rPr>
              <a:t>- 2 erreurs d’accord du verbe conjugué avec le sujet     </a:t>
            </a:r>
            <a:r>
              <a:rPr lang="fr-FR" sz="1100" kern="150" dirty="0">
                <a:latin typeface="Avenir Light" panose="020B0402020203020204" pitchFamily="34" charset="77"/>
                <a:ea typeface="SimSun" panose="02010600030101010101" pitchFamily="2" charset="-122"/>
                <a:cs typeface="Lucida Sans" panose="020B0602030504020204" pitchFamily="34" charset="77"/>
              </a:rPr>
              <a:t>- 1 erreur participe passé -</a:t>
            </a:r>
            <a:r>
              <a:rPr lang="fr-FR" sz="1100" kern="150" dirty="0" err="1">
                <a:latin typeface="Avenir Light" panose="020B0402020203020204" pitchFamily="34" charset="77"/>
                <a:ea typeface="SimSun" panose="02010600030101010101" pitchFamily="2" charset="-122"/>
                <a:cs typeface="Lucida Sans" panose="020B0602030504020204" pitchFamily="34" charset="77"/>
              </a:rPr>
              <a:t>é</a:t>
            </a:r>
            <a:r>
              <a:rPr lang="fr-FR" sz="1100" kern="150" dirty="0">
                <a:latin typeface="Avenir Light" panose="020B0402020203020204" pitchFamily="34" charset="77"/>
                <a:ea typeface="SimSun" panose="02010600030101010101" pitchFamily="2" charset="-122"/>
                <a:cs typeface="Lucida Sans" panose="020B0602030504020204" pitchFamily="34" charset="77"/>
              </a:rPr>
              <a:t> ou infinitif -er</a:t>
            </a:r>
            <a:endParaRPr lang="fr-FR" sz="1100" kern="150" dirty="0">
              <a:effectLst/>
              <a:latin typeface="Avenir Light" panose="020B0402020203020204" pitchFamily="34" charset="77"/>
              <a:ea typeface="SimSun" panose="02010600030101010101" pitchFamily="2" charset="-122"/>
              <a:cs typeface="Lucida Sans" panose="020B0602030504020204" pitchFamily="34" charset="77"/>
            </a:endParaRPr>
          </a:p>
          <a:p>
            <a:pPr algn="just">
              <a:spcAft>
                <a:spcPts val="310"/>
              </a:spcAft>
            </a:pPr>
            <a:r>
              <a:rPr lang="fr-FR" sz="1100" kern="150" dirty="0">
                <a:latin typeface="Avenir Light" panose="020B0402020203020204" pitchFamily="34" charset="77"/>
                <a:ea typeface="SimSun" panose="02010600030101010101" pitchFamily="2" charset="-122"/>
                <a:cs typeface="Lucida Sans" panose="020B0602030504020204" pitchFamily="34" charset="77"/>
              </a:rPr>
              <a:t>- 3 erreurs d’accord dans le groupe nominal                  -  1 erreur lettres finales muettes</a:t>
            </a:r>
            <a:endParaRPr lang="fr-GP" sz="1400" kern="150" dirty="0">
              <a:latin typeface="Avenir Light" panose="020B0402020203020204" pitchFamily="34" charset="77"/>
              <a:ea typeface="SimSun" panose="02010600030101010101" pitchFamily="2" charset="-122"/>
              <a:cs typeface="Lucida Sans" panose="020B0602030504020204" pitchFamily="34" charset="77"/>
            </a:endParaRP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Cet année, le mauvais temps a gêné le départ de nombreux français vers les station de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ski. Un épais brouillard as provoqué beaucoup d’accidents est des retards important. Il a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fallut donc être prudent et patient pour arrivé a bon porc.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endParaRPr lang="fr-GP" sz="1400" kern="1200" dirty="0">
              <a:solidFill>
                <a:schemeClr val="dk1"/>
              </a:solidFill>
              <a:effectLst/>
              <a:latin typeface="Avenir Light" panose="020B0402020203020204" pitchFamily="34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35277332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>
            <a:extLst>
              <a:ext uri="{FF2B5EF4-FFF2-40B4-BE49-F238E27FC236}">
                <a16:creationId xmlns:a16="http://schemas.microsoft.com/office/drawing/2014/main" id="{017FDD57-CF72-C940-8805-8A9942C95033}"/>
              </a:ext>
            </a:extLst>
          </p:cNvPr>
          <p:cNvSpPr txBox="1"/>
          <p:nvPr/>
        </p:nvSpPr>
        <p:spPr>
          <a:xfrm>
            <a:off x="157344" y="162141"/>
            <a:ext cx="7244987" cy="38346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FR" sz="1400" u="sng" kern="150" dirty="0">
                <a:effectLst/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Lis la dictée. Recherche les erreurs et corrige-les. Il y a 10 erreurs à trouver :</a:t>
            </a:r>
          </a:p>
          <a:p>
            <a:pPr algn="just">
              <a:spcAft>
                <a:spcPts val="310"/>
              </a:spcAft>
            </a:pPr>
            <a:r>
              <a:rPr lang="fr-FR" sz="1100" kern="150" dirty="0">
                <a:latin typeface="Avenir Light" panose="020B0402020203020204" pitchFamily="34" charset="77"/>
                <a:ea typeface="SimSun" panose="02010600030101010101" pitchFamily="2" charset="-122"/>
                <a:cs typeface="Lucida Sans" panose="020B0602030504020204" pitchFamily="34" charset="77"/>
              </a:rPr>
              <a:t>- 1 erreur de majuscule ou ponctuation.                          - 1 erreur d’homophones grammaticaux</a:t>
            </a:r>
          </a:p>
          <a:p>
            <a:pPr algn="just">
              <a:spcAft>
                <a:spcPts val="310"/>
              </a:spcAft>
            </a:pPr>
            <a:r>
              <a:rPr lang="fr-FR" sz="1100" kern="150" dirty="0">
                <a:effectLst/>
                <a:latin typeface="Avenir Light" panose="020B0402020203020204" pitchFamily="34" charset="77"/>
                <a:ea typeface="SimSun" panose="02010600030101010101" pitchFamily="2" charset="-122"/>
                <a:cs typeface="Lucida Sans" panose="020B0602030504020204" pitchFamily="34" charset="77"/>
              </a:rPr>
              <a:t>- 3 erreurs d’accord du verbe conjugué avec le sujet     </a:t>
            </a:r>
            <a:r>
              <a:rPr lang="fr-FR" sz="1100" kern="150" dirty="0">
                <a:latin typeface="Avenir Light" panose="020B0402020203020204" pitchFamily="34" charset="77"/>
                <a:ea typeface="SimSun" panose="02010600030101010101" pitchFamily="2" charset="-122"/>
                <a:cs typeface="Lucida Sans" panose="020B0602030504020204" pitchFamily="34" charset="77"/>
              </a:rPr>
              <a:t>- 1 erreur participe passé -</a:t>
            </a:r>
            <a:r>
              <a:rPr lang="fr-FR" sz="1100" kern="150" dirty="0" err="1">
                <a:latin typeface="Avenir Light" panose="020B0402020203020204" pitchFamily="34" charset="77"/>
                <a:ea typeface="SimSun" panose="02010600030101010101" pitchFamily="2" charset="-122"/>
                <a:cs typeface="Lucida Sans" panose="020B0602030504020204" pitchFamily="34" charset="77"/>
              </a:rPr>
              <a:t>é</a:t>
            </a:r>
            <a:r>
              <a:rPr lang="fr-FR" sz="1100" kern="150" dirty="0">
                <a:latin typeface="Avenir Light" panose="020B0402020203020204" pitchFamily="34" charset="77"/>
                <a:ea typeface="SimSun" panose="02010600030101010101" pitchFamily="2" charset="-122"/>
                <a:cs typeface="Lucida Sans" panose="020B0602030504020204" pitchFamily="34" charset="77"/>
              </a:rPr>
              <a:t> ou infinitif -er</a:t>
            </a:r>
            <a:endParaRPr lang="fr-FR" sz="1100" kern="150" dirty="0">
              <a:effectLst/>
              <a:latin typeface="Avenir Light" panose="020B0402020203020204" pitchFamily="34" charset="77"/>
              <a:ea typeface="SimSun" panose="02010600030101010101" pitchFamily="2" charset="-122"/>
              <a:cs typeface="Lucida Sans" panose="020B0602030504020204" pitchFamily="34" charset="77"/>
            </a:endParaRPr>
          </a:p>
          <a:p>
            <a:pPr algn="just">
              <a:spcAft>
                <a:spcPts val="310"/>
              </a:spcAft>
            </a:pPr>
            <a:r>
              <a:rPr lang="fr-FR" sz="1100" kern="150" dirty="0">
                <a:latin typeface="Avenir Light" panose="020B0402020203020204" pitchFamily="34" charset="77"/>
                <a:ea typeface="SimSun" panose="02010600030101010101" pitchFamily="2" charset="-122"/>
                <a:cs typeface="Lucida Sans" panose="020B0602030504020204" pitchFamily="34" charset="77"/>
              </a:rPr>
              <a:t>- 3 erreurs d’accord dans le groupe nominal                   - 1 erreur lettres finales muettes</a:t>
            </a:r>
            <a:endParaRPr lang="fr-GP" sz="1100" kern="150" dirty="0">
              <a:latin typeface="Avenir Light" panose="020B0402020203020204" pitchFamily="34" charset="77"/>
              <a:ea typeface="SimSun" panose="02010600030101010101" pitchFamily="2" charset="-122"/>
              <a:cs typeface="Lucida Sans" panose="020B0602030504020204" pitchFamily="34" charset="77"/>
            </a:endParaRP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les portes des classes s’</a:t>
            </a:r>
            <a:r>
              <a:rPr lang="fr-FR" sz="1400" kern="1200" dirty="0">
                <a:solidFill>
                  <a:schemeClr val="tx1"/>
                </a:solidFill>
                <a:effectLst/>
                <a:latin typeface="Avenir Light" panose="020B0402020203020204" pitchFamily="34" charset="77"/>
              </a:rPr>
              <a:t>ouvres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une à une et la cour s’anime : c’est l’heure de la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récréation.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Des </a:t>
            </a:r>
            <a:r>
              <a:rPr lang="fr-FR" sz="1400" kern="1200" dirty="0">
                <a:solidFill>
                  <a:schemeClr val="tx1"/>
                </a:solidFill>
                <a:effectLst/>
                <a:latin typeface="Avenir Light" panose="020B0402020203020204" pitchFamily="34" charset="77"/>
              </a:rPr>
              <a:t>enfant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courent, d’autres jouent aux bille, d’autres enfin se raconte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des histoires. Les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maitre et les maitresses surveillent. La sonnerie retentis. Que c’est cours ! Ce moment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de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</a:t>
            </a:r>
            <a:r>
              <a:rPr lang="fr-FR" sz="1400" kern="1200" dirty="0">
                <a:solidFill>
                  <a:schemeClr val="tx1"/>
                </a:solidFill>
                <a:effectLst/>
                <a:latin typeface="Avenir Light" panose="020B0402020203020204" pitchFamily="34" charset="77"/>
              </a:rPr>
              <a:t>repos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tant attendu et déjà fini et il faut </a:t>
            </a:r>
            <a:r>
              <a:rPr lang="fr-FR" sz="1400" kern="1200" dirty="0">
                <a:solidFill>
                  <a:schemeClr val="tx1"/>
                </a:solidFill>
                <a:effectLst/>
                <a:latin typeface="Avenir Light" panose="020B0402020203020204" pitchFamily="34" charset="77"/>
              </a:rPr>
              <a:t>retourné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en classe.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endParaRPr lang="fr-GP" sz="1400" kern="1200" dirty="0">
              <a:solidFill>
                <a:schemeClr val="dk1"/>
              </a:solidFill>
              <a:effectLst/>
              <a:latin typeface="Avenir Light" panose="020B0402020203020204" pitchFamily="34" charset="77"/>
            </a:endParaRP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339055F9-7AE4-CC41-BD4C-62407FE54C47}"/>
              </a:ext>
            </a:extLst>
          </p:cNvPr>
          <p:cNvSpPr txBox="1"/>
          <p:nvPr/>
        </p:nvSpPr>
        <p:spPr>
          <a:xfrm>
            <a:off x="157343" y="4761035"/>
            <a:ext cx="7244987" cy="390388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FR" sz="1400" u="sng" kern="150" dirty="0">
                <a:effectLst/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Lis la dictée. Recherche les erreurs et corrige-les. Il y a 10 erreurs à trouver :</a:t>
            </a:r>
          </a:p>
          <a:p>
            <a:pPr algn="just">
              <a:spcAft>
                <a:spcPts val="310"/>
              </a:spcAft>
            </a:pPr>
            <a:r>
              <a:rPr lang="fr-FR" sz="1100" kern="150" dirty="0">
                <a:latin typeface="Avenir Light" panose="020B0402020203020204" pitchFamily="34" charset="77"/>
                <a:ea typeface="SimSun" panose="02010600030101010101" pitchFamily="2" charset="-122"/>
                <a:cs typeface="Lucida Sans" panose="020B0602030504020204" pitchFamily="34" charset="77"/>
              </a:rPr>
              <a:t>- 1 erreur de majuscule ou ponctuation.                          - 1 erreur d’homophones grammaticaux</a:t>
            </a:r>
          </a:p>
          <a:p>
            <a:pPr algn="just">
              <a:spcAft>
                <a:spcPts val="310"/>
              </a:spcAft>
            </a:pPr>
            <a:r>
              <a:rPr lang="fr-FR" sz="1100" kern="150" dirty="0">
                <a:effectLst/>
                <a:latin typeface="Avenir Light" panose="020B0402020203020204" pitchFamily="34" charset="77"/>
                <a:ea typeface="SimSun" panose="02010600030101010101" pitchFamily="2" charset="-122"/>
                <a:cs typeface="Lucida Sans" panose="020B0602030504020204" pitchFamily="34" charset="77"/>
              </a:rPr>
              <a:t>- 3 erreurs d’accord du verbe conjugué avec le sujet     </a:t>
            </a:r>
            <a:r>
              <a:rPr lang="fr-FR" sz="1100" kern="150" dirty="0">
                <a:latin typeface="Avenir Light" panose="020B0402020203020204" pitchFamily="34" charset="77"/>
                <a:ea typeface="SimSun" panose="02010600030101010101" pitchFamily="2" charset="-122"/>
                <a:cs typeface="Lucida Sans" panose="020B0602030504020204" pitchFamily="34" charset="77"/>
              </a:rPr>
              <a:t>- 1 erreur participe passé -</a:t>
            </a:r>
            <a:r>
              <a:rPr lang="fr-FR" sz="1100" kern="150" dirty="0" err="1">
                <a:latin typeface="Avenir Light" panose="020B0402020203020204" pitchFamily="34" charset="77"/>
                <a:ea typeface="SimSun" panose="02010600030101010101" pitchFamily="2" charset="-122"/>
                <a:cs typeface="Lucida Sans" panose="020B0602030504020204" pitchFamily="34" charset="77"/>
              </a:rPr>
              <a:t>é</a:t>
            </a:r>
            <a:r>
              <a:rPr lang="fr-FR" sz="1100" kern="150" dirty="0">
                <a:latin typeface="Avenir Light" panose="020B0402020203020204" pitchFamily="34" charset="77"/>
                <a:ea typeface="SimSun" panose="02010600030101010101" pitchFamily="2" charset="-122"/>
                <a:cs typeface="Lucida Sans" panose="020B0602030504020204" pitchFamily="34" charset="77"/>
              </a:rPr>
              <a:t> ou infinitif -er</a:t>
            </a:r>
            <a:endParaRPr lang="fr-FR" sz="1100" kern="150" dirty="0">
              <a:effectLst/>
              <a:latin typeface="Avenir Light" panose="020B0402020203020204" pitchFamily="34" charset="77"/>
              <a:ea typeface="SimSun" panose="02010600030101010101" pitchFamily="2" charset="-122"/>
              <a:cs typeface="Lucida Sans" panose="020B0602030504020204" pitchFamily="34" charset="77"/>
            </a:endParaRPr>
          </a:p>
          <a:p>
            <a:pPr algn="just">
              <a:spcAft>
                <a:spcPts val="310"/>
              </a:spcAft>
            </a:pPr>
            <a:r>
              <a:rPr lang="fr-FR" sz="1100" kern="150" dirty="0">
                <a:latin typeface="Avenir Light" panose="020B0402020203020204" pitchFamily="34" charset="77"/>
                <a:ea typeface="SimSun" panose="02010600030101010101" pitchFamily="2" charset="-122"/>
                <a:cs typeface="Lucida Sans" panose="020B0602030504020204" pitchFamily="34" charset="77"/>
              </a:rPr>
              <a:t>- 3 erreurs d’accord dans le groupe nominal                   - 1 erreur lettres finales muettes</a:t>
            </a:r>
            <a:endParaRPr lang="fr-GP" sz="1100" kern="150" dirty="0">
              <a:latin typeface="Avenir Light" panose="020B0402020203020204" pitchFamily="34" charset="77"/>
              <a:ea typeface="SimSun" panose="02010600030101010101" pitchFamily="2" charset="-122"/>
              <a:cs typeface="Lucida Sans" panose="020B0602030504020204" pitchFamily="34" charset="77"/>
            </a:endParaRP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les portes des classes s’</a:t>
            </a:r>
            <a:r>
              <a:rPr lang="fr-FR" sz="1400" kern="1200" dirty="0">
                <a:solidFill>
                  <a:schemeClr val="tx1"/>
                </a:solidFill>
                <a:effectLst/>
                <a:latin typeface="Avenir Light" panose="020B0402020203020204" pitchFamily="34" charset="77"/>
              </a:rPr>
              <a:t>ouvres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une à une et la cour s’anime : c’est l’heure de la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récréation.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Des </a:t>
            </a:r>
            <a:r>
              <a:rPr lang="fr-FR" sz="1400" kern="1200" dirty="0">
                <a:solidFill>
                  <a:schemeClr val="tx1"/>
                </a:solidFill>
                <a:effectLst/>
                <a:latin typeface="Avenir Light" panose="020B0402020203020204" pitchFamily="34" charset="77"/>
              </a:rPr>
              <a:t>enfant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courent, d’autres jouent aux bille, d’autres enfin se raconte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des histoires. Les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maitre et les maitresses surveillent. La sonnerie retentis. Que c’est cours ! Ce moment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de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</a:t>
            </a:r>
            <a:r>
              <a:rPr lang="fr-FR" sz="1400" kern="1200" dirty="0">
                <a:solidFill>
                  <a:schemeClr val="tx1"/>
                </a:solidFill>
                <a:effectLst/>
                <a:latin typeface="Avenir Light" panose="020B0402020203020204" pitchFamily="34" charset="77"/>
              </a:rPr>
              <a:t>repos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tant attendu et déjà fini et il faut </a:t>
            </a:r>
            <a:r>
              <a:rPr lang="fr-FR" sz="1400" kern="1200" dirty="0">
                <a:solidFill>
                  <a:schemeClr val="tx1"/>
                </a:solidFill>
                <a:effectLst/>
                <a:latin typeface="Avenir Light" panose="020B0402020203020204" pitchFamily="34" charset="77"/>
              </a:rPr>
              <a:t>retourné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en classe.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endParaRPr lang="fr-GP" sz="1400" kern="1200" dirty="0">
              <a:solidFill>
                <a:schemeClr val="dk1"/>
              </a:solidFill>
              <a:effectLst/>
              <a:latin typeface="Avenir Light" panose="020B0402020203020204" pitchFamily="34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107996329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>
            <a:extLst>
              <a:ext uri="{FF2B5EF4-FFF2-40B4-BE49-F238E27FC236}">
                <a16:creationId xmlns:a16="http://schemas.microsoft.com/office/drawing/2014/main" id="{017FDD57-CF72-C940-8805-8A9942C95033}"/>
              </a:ext>
            </a:extLst>
          </p:cNvPr>
          <p:cNvSpPr txBox="1"/>
          <p:nvPr/>
        </p:nvSpPr>
        <p:spPr>
          <a:xfrm>
            <a:off x="157344" y="162141"/>
            <a:ext cx="7244987" cy="38346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FR" sz="1400" u="sng" kern="150" dirty="0">
                <a:effectLst/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Lis la dictée. Recherche les erreurs et corrige-les. Il y a 10 erreurs à trouver :</a:t>
            </a:r>
          </a:p>
          <a:p>
            <a:pPr algn="just">
              <a:spcAft>
                <a:spcPts val="310"/>
              </a:spcAft>
            </a:pPr>
            <a:r>
              <a:rPr lang="fr-FR" sz="1100" kern="150" dirty="0">
                <a:latin typeface="Avenir Light" panose="020B0402020203020204" pitchFamily="34" charset="77"/>
                <a:ea typeface="SimSun" panose="02010600030101010101" pitchFamily="2" charset="-122"/>
                <a:cs typeface="Lucida Sans" panose="020B0602030504020204" pitchFamily="34" charset="77"/>
              </a:rPr>
              <a:t>- 1 erreur de majuscule ou ponctuation                           - 4 erreurs d’homophones grammaticaux</a:t>
            </a:r>
          </a:p>
          <a:p>
            <a:pPr algn="just">
              <a:spcAft>
                <a:spcPts val="310"/>
              </a:spcAft>
            </a:pPr>
            <a:r>
              <a:rPr lang="fr-FR" sz="1100" kern="150" dirty="0">
                <a:effectLst/>
                <a:latin typeface="Avenir Light" panose="020B0402020203020204" pitchFamily="34" charset="77"/>
                <a:ea typeface="SimSun" panose="02010600030101010101" pitchFamily="2" charset="-122"/>
                <a:cs typeface="Lucida Sans" panose="020B0602030504020204" pitchFamily="34" charset="77"/>
              </a:rPr>
              <a:t>- 2 erreurs d’accord du verbe conjugué avec le sujet     </a:t>
            </a:r>
            <a:r>
              <a:rPr lang="fr-FR" sz="1100" kern="150" dirty="0">
                <a:latin typeface="Avenir Light" panose="020B0402020203020204" pitchFamily="34" charset="77"/>
                <a:ea typeface="SimSun" panose="02010600030101010101" pitchFamily="2" charset="-122"/>
                <a:cs typeface="Lucida Sans" panose="020B0602030504020204" pitchFamily="34" charset="77"/>
              </a:rPr>
              <a:t>- 1 erreur participe passé -</a:t>
            </a:r>
            <a:r>
              <a:rPr lang="fr-FR" sz="1100" kern="150" dirty="0" err="1">
                <a:latin typeface="Avenir Light" panose="020B0402020203020204" pitchFamily="34" charset="77"/>
                <a:ea typeface="SimSun" panose="02010600030101010101" pitchFamily="2" charset="-122"/>
                <a:cs typeface="Lucida Sans" panose="020B0602030504020204" pitchFamily="34" charset="77"/>
              </a:rPr>
              <a:t>é</a:t>
            </a:r>
            <a:r>
              <a:rPr lang="fr-FR" sz="1100" kern="150" dirty="0">
                <a:latin typeface="Avenir Light" panose="020B0402020203020204" pitchFamily="34" charset="77"/>
                <a:ea typeface="SimSun" panose="02010600030101010101" pitchFamily="2" charset="-122"/>
                <a:cs typeface="Lucida Sans" panose="020B0602030504020204" pitchFamily="34" charset="77"/>
              </a:rPr>
              <a:t> ou infinitif -er</a:t>
            </a:r>
            <a:endParaRPr lang="fr-FR" sz="1100" kern="150" dirty="0">
              <a:effectLst/>
              <a:latin typeface="Avenir Light" panose="020B0402020203020204" pitchFamily="34" charset="77"/>
              <a:ea typeface="SimSun" panose="02010600030101010101" pitchFamily="2" charset="-122"/>
              <a:cs typeface="Lucida Sans" panose="020B0602030504020204" pitchFamily="34" charset="77"/>
            </a:endParaRPr>
          </a:p>
          <a:p>
            <a:pPr algn="just">
              <a:spcAft>
                <a:spcPts val="310"/>
              </a:spcAft>
            </a:pPr>
            <a:r>
              <a:rPr lang="fr-FR" sz="1100" kern="150" dirty="0">
                <a:latin typeface="Avenir Light" panose="020B0402020203020204" pitchFamily="34" charset="77"/>
                <a:ea typeface="SimSun" panose="02010600030101010101" pitchFamily="2" charset="-122"/>
                <a:cs typeface="Lucida Sans" panose="020B0602030504020204" pitchFamily="34" charset="77"/>
              </a:rPr>
              <a:t>- 2 erreurs d’accord dans le groupe nominal                   </a:t>
            </a:r>
            <a:endParaRPr lang="fr-GP" sz="1400" kern="150" dirty="0">
              <a:latin typeface="Avenir Light" panose="020B0402020203020204" pitchFamily="34" charset="77"/>
              <a:ea typeface="SimSun" panose="02010600030101010101" pitchFamily="2" charset="-122"/>
              <a:cs typeface="Lucida Sans" panose="020B0602030504020204" pitchFamily="34" charset="77"/>
            </a:endParaRP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comme tous les samedis, les vendeurs du marché ont guetté l’arrivée du chef du grand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restaurant. Il est passé très tôt et il as arpenté les allées a la recherche des meilleur 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 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produit : légumes, fruits, herbes aromatiques et même des fleurs. Il a charger ces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précieux achats dans ça camionnette ou les odeurs et les parfums se sont mélangées.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endParaRPr lang="fr-FR" sz="1400" kern="1200" dirty="0">
              <a:solidFill>
                <a:schemeClr val="dk1"/>
              </a:solidFill>
              <a:effectLst/>
              <a:latin typeface="Avenir Light" panose="020B0402020203020204" pitchFamily="34" charset="77"/>
            </a:endParaRP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6F9A2258-A0F6-7648-ACD4-BF51268F48CD}"/>
              </a:ext>
            </a:extLst>
          </p:cNvPr>
          <p:cNvSpPr txBox="1"/>
          <p:nvPr/>
        </p:nvSpPr>
        <p:spPr>
          <a:xfrm>
            <a:off x="157343" y="4761035"/>
            <a:ext cx="7244987" cy="378847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FR" sz="1400" u="sng" kern="150" dirty="0">
                <a:effectLst/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Lis la dictée. Recherche les erreurs et corrige-les. Il y a 10 erreurs à trouver :</a:t>
            </a:r>
          </a:p>
          <a:p>
            <a:pPr algn="just">
              <a:spcAft>
                <a:spcPts val="310"/>
              </a:spcAft>
            </a:pPr>
            <a:r>
              <a:rPr lang="fr-FR" sz="1100" kern="150" dirty="0">
                <a:latin typeface="Avenir Light" panose="020B0402020203020204" pitchFamily="34" charset="77"/>
                <a:ea typeface="SimSun" panose="02010600030101010101" pitchFamily="2" charset="-122"/>
                <a:cs typeface="Lucida Sans" panose="020B0602030504020204" pitchFamily="34" charset="77"/>
              </a:rPr>
              <a:t>- 1 erreur de majuscule ou ponctuation                           - 4 erreurs d’homophones grammaticaux</a:t>
            </a:r>
          </a:p>
          <a:p>
            <a:pPr algn="just">
              <a:spcAft>
                <a:spcPts val="310"/>
              </a:spcAft>
            </a:pPr>
            <a:r>
              <a:rPr lang="fr-FR" sz="1100" kern="150" dirty="0">
                <a:effectLst/>
                <a:latin typeface="Avenir Light" panose="020B0402020203020204" pitchFamily="34" charset="77"/>
                <a:ea typeface="SimSun" panose="02010600030101010101" pitchFamily="2" charset="-122"/>
                <a:cs typeface="Lucida Sans" panose="020B0602030504020204" pitchFamily="34" charset="77"/>
              </a:rPr>
              <a:t>- 2 erreurs d’accord du verbe conjugué avec le sujet     </a:t>
            </a:r>
            <a:r>
              <a:rPr lang="fr-FR" sz="1100" kern="150" dirty="0">
                <a:latin typeface="Avenir Light" panose="020B0402020203020204" pitchFamily="34" charset="77"/>
                <a:ea typeface="SimSun" panose="02010600030101010101" pitchFamily="2" charset="-122"/>
                <a:cs typeface="Lucida Sans" panose="020B0602030504020204" pitchFamily="34" charset="77"/>
              </a:rPr>
              <a:t>- 1 erreur participe passé -</a:t>
            </a:r>
            <a:r>
              <a:rPr lang="fr-FR" sz="1100" kern="150" dirty="0" err="1">
                <a:latin typeface="Avenir Light" panose="020B0402020203020204" pitchFamily="34" charset="77"/>
                <a:ea typeface="SimSun" panose="02010600030101010101" pitchFamily="2" charset="-122"/>
                <a:cs typeface="Lucida Sans" panose="020B0602030504020204" pitchFamily="34" charset="77"/>
              </a:rPr>
              <a:t>é</a:t>
            </a:r>
            <a:r>
              <a:rPr lang="fr-FR" sz="1100" kern="150" dirty="0">
                <a:latin typeface="Avenir Light" panose="020B0402020203020204" pitchFamily="34" charset="77"/>
                <a:ea typeface="SimSun" panose="02010600030101010101" pitchFamily="2" charset="-122"/>
                <a:cs typeface="Lucida Sans" panose="020B0602030504020204" pitchFamily="34" charset="77"/>
              </a:rPr>
              <a:t> ou infinitif -er</a:t>
            </a:r>
            <a:endParaRPr lang="fr-FR" sz="1100" kern="150" dirty="0">
              <a:effectLst/>
              <a:latin typeface="Avenir Light" panose="020B0402020203020204" pitchFamily="34" charset="77"/>
              <a:ea typeface="SimSun" panose="02010600030101010101" pitchFamily="2" charset="-122"/>
              <a:cs typeface="Lucida Sans" panose="020B0602030504020204" pitchFamily="34" charset="77"/>
            </a:endParaRPr>
          </a:p>
          <a:p>
            <a:pPr algn="just">
              <a:spcAft>
                <a:spcPts val="310"/>
              </a:spcAft>
            </a:pPr>
            <a:r>
              <a:rPr lang="fr-FR" sz="1100" kern="150" dirty="0">
                <a:latin typeface="Avenir Light" panose="020B0402020203020204" pitchFamily="34" charset="77"/>
                <a:ea typeface="SimSun" panose="02010600030101010101" pitchFamily="2" charset="-122"/>
                <a:cs typeface="Lucida Sans" panose="020B0602030504020204" pitchFamily="34" charset="77"/>
              </a:rPr>
              <a:t>- 2 erreurs d’accord dans le groupe nominal                   </a:t>
            </a:r>
            <a:endParaRPr lang="fr-GP" sz="1400" kern="150" dirty="0">
              <a:latin typeface="Avenir Light" panose="020B0402020203020204" pitchFamily="34" charset="77"/>
              <a:ea typeface="SimSun" panose="02010600030101010101" pitchFamily="2" charset="-122"/>
              <a:cs typeface="Lucida Sans" panose="020B0602030504020204" pitchFamily="34" charset="77"/>
            </a:endParaRP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comme tous les samedis, les vendeurs du marché ont guetté l’arrivée du chef du grand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restaurant. Il est passé très tôt et il as arpenté les allées a la recherche des meilleur 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 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produit : légumes, fruits, herbes aromatiques et même des fleurs. Il a charger ces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précieux achats dans ça camionnette ou les odeurs et les parfums se sont mélangées.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endParaRPr lang="fr-GP" sz="1400" kern="1200" dirty="0">
              <a:solidFill>
                <a:schemeClr val="dk1"/>
              </a:solidFill>
              <a:effectLst/>
              <a:latin typeface="Avenir Light" panose="020B0402020203020204" pitchFamily="34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184166848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>
            <a:extLst>
              <a:ext uri="{FF2B5EF4-FFF2-40B4-BE49-F238E27FC236}">
                <a16:creationId xmlns:a16="http://schemas.microsoft.com/office/drawing/2014/main" id="{017FDD57-CF72-C940-8805-8A9942C95033}"/>
              </a:ext>
            </a:extLst>
          </p:cNvPr>
          <p:cNvSpPr txBox="1"/>
          <p:nvPr/>
        </p:nvSpPr>
        <p:spPr>
          <a:xfrm>
            <a:off x="157344" y="162141"/>
            <a:ext cx="7244987" cy="38346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FR" sz="1400" u="sng" kern="150" dirty="0">
                <a:effectLst/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Lis la dictée. Recherche les erreurs et corrige-les. Il y a 10 erreurs à trouver :</a:t>
            </a:r>
          </a:p>
          <a:p>
            <a:pPr algn="just">
              <a:spcAft>
                <a:spcPts val="310"/>
              </a:spcAft>
            </a:pPr>
            <a:r>
              <a:rPr lang="fr-FR" sz="1100" kern="150" dirty="0">
                <a:latin typeface="Avenir Light" panose="020B0402020203020204" pitchFamily="34" charset="77"/>
                <a:ea typeface="SimSun" panose="02010600030101010101" pitchFamily="2" charset="-122"/>
                <a:cs typeface="Lucida Sans" panose="020B0602030504020204" pitchFamily="34" charset="77"/>
              </a:rPr>
              <a:t>- 1 erreur de majuscule ou ponctuation                           - 2 erreurs d’homophones grammaticaux</a:t>
            </a:r>
          </a:p>
          <a:p>
            <a:pPr algn="just">
              <a:spcAft>
                <a:spcPts val="310"/>
              </a:spcAft>
            </a:pPr>
            <a:r>
              <a:rPr lang="fr-FR" sz="1100" kern="150" dirty="0">
                <a:effectLst/>
                <a:latin typeface="Avenir Light" panose="020B0402020203020204" pitchFamily="34" charset="77"/>
                <a:ea typeface="SimSun" panose="02010600030101010101" pitchFamily="2" charset="-122"/>
                <a:cs typeface="Lucida Sans" panose="020B0602030504020204" pitchFamily="34" charset="77"/>
              </a:rPr>
              <a:t>- 2 erreurs d’accord du verbe conjugué avec le sujet     </a:t>
            </a:r>
            <a:r>
              <a:rPr lang="fr-FR" sz="1100" kern="150" dirty="0">
                <a:latin typeface="Avenir Light" panose="020B0402020203020204" pitchFamily="34" charset="77"/>
                <a:ea typeface="SimSun" panose="02010600030101010101" pitchFamily="2" charset="-122"/>
                <a:cs typeface="Lucida Sans" panose="020B0602030504020204" pitchFamily="34" charset="77"/>
              </a:rPr>
              <a:t>- 2 erreurs participe passé -</a:t>
            </a:r>
            <a:r>
              <a:rPr lang="fr-FR" sz="1100" kern="150" dirty="0" err="1">
                <a:latin typeface="Avenir Light" panose="020B0402020203020204" pitchFamily="34" charset="77"/>
                <a:ea typeface="SimSun" panose="02010600030101010101" pitchFamily="2" charset="-122"/>
                <a:cs typeface="Lucida Sans" panose="020B0602030504020204" pitchFamily="34" charset="77"/>
              </a:rPr>
              <a:t>é</a:t>
            </a:r>
            <a:r>
              <a:rPr lang="fr-FR" sz="1100" kern="150" dirty="0">
                <a:latin typeface="Avenir Light" panose="020B0402020203020204" pitchFamily="34" charset="77"/>
                <a:ea typeface="SimSun" panose="02010600030101010101" pitchFamily="2" charset="-122"/>
                <a:cs typeface="Lucida Sans" panose="020B0602030504020204" pitchFamily="34" charset="77"/>
              </a:rPr>
              <a:t> ou infinitif -er</a:t>
            </a:r>
            <a:endParaRPr lang="fr-FR" sz="1100" kern="150" dirty="0">
              <a:effectLst/>
              <a:latin typeface="Avenir Light" panose="020B0402020203020204" pitchFamily="34" charset="77"/>
              <a:ea typeface="SimSun" panose="02010600030101010101" pitchFamily="2" charset="-122"/>
              <a:cs typeface="Lucida Sans" panose="020B0602030504020204" pitchFamily="34" charset="77"/>
            </a:endParaRPr>
          </a:p>
          <a:p>
            <a:pPr algn="just">
              <a:spcAft>
                <a:spcPts val="310"/>
              </a:spcAft>
            </a:pPr>
            <a:r>
              <a:rPr lang="fr-FR" sz="1100" kern="150" dirty="0">
                <a:latin typeface="Avenir Light" panose="020B0402020203020204" pitchFamily="34" charset="77"/>
                <a:ea typeface="SimSun" panose="02010600030101010101" pitchFamily="2" charset="-122"/>
                <a:cs typeface="Lucida Sans" panose="020B0602030504020204" pitchFamily="34" charset="77"/>
              </a:rPr>
              <a:t>- 3 erreurs d’accord dans le groupe nominal                   </a:t>
            </a:r>
            <a:endParaRPr lang="fr-GP" sz="1400" kern="150" dirty="0">
              <a:latin typeface="Avenir Light" panose="020B0402020203020204" pitchFamily="34" charset="77"/>
              <a:ea typeface="SimSun" panose="02010600030101010101" pitchFamily="2" charset="-122"/>
              <a:cs typeface="Lucida Sans" panose="020B0602030504020204" pitchFamily="34" charset="77"/>
            </a:endParaRP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FR" sz="1400" u="none" strike="noStrike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Hier soir, mon mari et moi sommes allées au cinéma avec nos ami. Nous sommes arrivés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FR" sz="1400" u="none" strike="noStrike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juste a temps pour regardé le début du film. C'était un film d'action très excitant. Pendant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FR" sz="1400" u="none" strike="noStrike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le film, nous avons été surpris par les effets spéciaux incroyable et l'intrigue captivante.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FR" sz="1400" u="none" strike="noStrike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après le film, nous sommes sorti est avons discuter de nos parties préférés. 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endParaRPr lang="fr-GP" sz="1400" kern="1200" dirty="0">
              <a:solidFill>
                <a:schemeClr val="dk1"/>
              </a:solidFill>
              <a:effectLst/>
              <a:latin typeface="Avenir Light" panose="020B0402020203020204" pitchFamily="34" charset="77"/>
            </a:endParaRP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E4729CCB-427A-5440-8900-708D191C9E1F}"/>
              </a:ext>
            </a:extLst>
          </p:cNvPr>
          <p:cNvSpPr txBox="1"/>
          <p:nvPr/>
        </p:nvSpPr>
        <p:spPr>
          <a:xfrm>
            <a:off x="157343" y="4761035"/>
            <a:ext cx="7244987" cy="378847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FR" sz="1400" u="sng" kern="150" dirty="0">
                <a:effectLst/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Lis la dictée. Recherche les erreurs et corrige-les. Il y a 10 erreurs à trouver :</a:t>
            </a:r>
          </a:p>
          <a:p>
            <a:pPr algn="just">
              <a:spcAft>
                <a:spcPts val="310"/>
              </a:spcAft>
            </a:pPr>
            <a:r>
              <a:rPr lang="fr-FR" sz="1100" kern="150" dirty="0">
                <a:latin typeface="Avenir Light" panose="020B0402020203020204" pitchFamily="34" charset="77"/>
                <a:ea typeface="SimSun" panose="02010600030101010101" pitchFamily="2" charset="-122"/>
                <a:cs typeface="Lucida Sans" panose="020B0602030504020204" pitchFamily="34" charset="77"/>
              </a:rPr>
              <a:t>- 1 erreur de majuscule ou ponctuation                           - 2 erreurs d’homophones grammaticaux</a:t>
            </a:r>
          </a:p>
          <a:p>
            <a:pPr algn="just">
              <a:spcAft>
                <a:spcPts val="310"/>
              </a:spcAft>
            </a:pPr>
            <a:r>
              <a:rPr lang="fr-FR" sz="1100" kern="150" dirty="0">
                <a:effectLst/>
                <a:latin typeface="Avenir Light" panose="020B0402020203020204" pitchFamily="34" charset="77"/>
                <a:ea typeface="SimSun" panose="02010600030101010101" pitchFamily="2" charset="-122"/>
                <a:cs typeface="Lucida Sans" panose="020B0602030504020204" pitchFamily="34" charset="77"/>
              </a:rPr>
              <a:t>- 2 erreurs d’accord du verbe conjugué avec le sujet     </a:t>
            </a:r>
            <a:r>
              <a:rPr lang="fr-FR" sz="1100" kern="150" dirty="0">
                <a:latin typeface="Avenir Light" panose="020B0402020203020204" pitchFamily="34" charset="77"/>
                <a:ea typeface="SimSun" panose="02010600030101010101" pitchFamily="2" charset="-122"/>
                <a:cs typeface="Lucida Sans" panose="020B0602030504020204" pitchFamily="34" charset="77"/>
              </a:rPr>
              <a:t>- 2 erreurs participe passé -</a:t>
            </a:r>
            <a:r>
              <a:rPr lang="fr-FR" sz="1100" kern="150" dirty="0" err="1">
                <a:latin typeface="Avenir Light" panose="020B0402020203020204" pitchFamily="34" charset="77"/>
                <a:ea typeface="SimSun" panose="02010600030101010101" pitchFamily="2" charset="-122"/>
                <a:cs typeface="Lucida Sans" panose="020B0602030504020204" pitchFamily="34" charset="77"/>
              </a:rPr>
              <a:t>é</a:t>
            </a:r>
            <a:r>
              <a:rPr lang="fr-FR" sz="1100" kern="150" dirty="0">
                <a:latin typeface="Avenir Light" panose="020B0402020203020204" pitchFamily="34" charset="77"/>
                <a:ea typeface="SimSun" panose="02010600030101010101" pitchFamily="2" charset="-122"/>
                <a:cs typeface="Lucida Sans" panose="020B0602030504020204" pitchFamily="34" charset="77"/>
              </a:rPr>
              <a:t> ou infinitif -er</a:t>
            </a:r>
            <a:endParaRPr lang="fr-FR" sz="1100" kern="150" dirty="0">
              <a:effectLst/>
              <a:latin typeface="Avenir Light" panose="020B0402020203020204" pitchFamily="34" charset="77"/>
              <a:ea typeface="SimSun" panose="02010600030101010101" pitchFamily="2" charset="-122"/>
              <a:cs typeface="Lucida Sans" panose="020B0602030504020204" pitchFamily="34" charset="77"/>
            </a:endParaRPr>
          </a:p>
          <a:p>
            <a:pPr algn="just">
              <a:spcAft>
                <a:spcPts val="310"/>
              </a:spcAft>
            </a:pPr>
            <a:r>
              <a:rPr lang="fr-FR" sz="1100" kern="150" dirty="0">
                <a:latin typeface="Avenir Light" panose="020B0402020203020204" pitchFamily="34" charset="77"/>
                <a:ea typeface="SimSun" panose="02010600030101010101" pitchFamily="2" charset="-122"/>
                <a:cs typeface="Lucida Sans" panose="020B0602030504020204" pitchFamily="34" charset="77"/>
              </a:rPr>
              <a:t>- 3 erreurs d’accord dans le groupe nominal                   </a:t>
            </a:r>
            <a:endParaRPr lang="fr-GP" sz="1400" kern="150" dirty="0">
              <a:latin typeface="Avenir Light" panose="020B0402020203020204" pitchFamily="34" charset="77"/>
              <a:ea typeface="SimSun" panose="02010600030101010101" pitchFamily="2" charset="-122"/>
              <a:cs typeface="Lucida Sans" panose="020B0602030504020204" pitchFamily="34" charset="77"/>
            </a:endParaRP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FR" sz="1400" u="none" strike="noStrike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Hier soir, mon mari et moi sommes allées au cinéma avec nos ami. Nous sommes arrivés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FR" sz="1400" u="none" strike="noStrike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juste a temps pour regardé le début du film. C'était un film d'action très excitant. Pendant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FR" sz="1400" u="none" strike="noStrike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le film, nous avons été surpris par les effets spéciaux incroyable et l'intrigue captivante.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FR" sz="1400" u="none" strike="noStrike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après le film, nous sommes sorti est avons discuter de nos parties préférés. 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endParaRPr lang="fr-GP" sz="1400" kern="1200" dirty="0">
              <a:solidFill>
                <a:schemeClr val="dk1"/>
              </a:solidFill>
              <a:effectLst/>
              <a:latin typeface="Avenir Light" panose="020B0402020203020204" pitchFamily="34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61063608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>
            <a:extLst>
              <a:ext uri="{FF2B5EF4-FFF2-40B4-BE49-F238E27FC236}">
                <a16:creationId xmlns:a16="http://schemas.microsoft.com/office/drawing/2014/main" id="{017FDD57-CF72-C940-8805-8A9942C95033}"/>
              </a:ext>
            </a:extLst>
          </p:cNvPr>
          <p:cNvSpPr txBox="1"/>
          <p:nvPr/>
        </p:nvSpPr>
        <p:spPr>
          <a:xfrm>
            <a:off x="157344" y="162141"/>
            <a:ext cx="7244987" cy="38346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FR" sz="1400" u="sng" kern="150" dirty="0">
                <a:effectLst/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Lis la dictée. Recherche les erreurs et corrige-les. Il y a 10 erreurs à trouver :</a:t>
            </a:r>
          </a:p>
          <a:p>
            <a:pPr algn="just">
              <a:spcAft>
                <a:spcPts val="310"/>
              </a:spcAft>
            </a:pPr>
            <a:r>
              <a:rPr lang="fr-FR" sz="1100" kern="150" dirty="0">
                <a:latin typeface="Avenir Light" panose="020B0402020203020204" pitchFamily="34" charset="77"/>
                <a:ea typeface="SimSun" panose="02010600030101010101" pitchFamily="2" charset="-122"/>
                <a:cs typeface="Lucida Sans" panose="020B0602030504020204" pitchFamily="34" charset="77"/>
              </a:rPr>
              <a:t>- 2 erreurs de majuscule ou ponctuation                          - 3 erreurs d’homophones grammaticaux</a:t>
            </a:r>
          </a:p>
          <a:p>
            <a:pPr algn="just">
              <a:spcAft>
                <a:spcPts val="310"/>
              </a:spcAft>
            </a:pPr>
            <a:r>
              <a:rPr lang="fr-FR" sz="1100" kern="150" dirty="0">
                <a:effectLst/>
                <a:latin typeface="Avenir Light" panose="020B0402020203020204" pitchFamily="34" charset="77"/>
                <a:ea typeface="SimSun" panose="02010600030101010101" pitchFamily="2" charset="-122"/>
                <a:cs typeface="Lucida Sans" panose="020B0602030504020204" pitchFamily="34" charset="77"/>
              </a:rPr>
              <a:t>- 2 erreurs d’accord du verbe conjugué avec le sujet      </a:t>
            </a:r>
            <a:r>
              <a:rPr lang="fr-FR" sz="1100" kern="150" dirty="0">
                <a:latin typeface="Avenir Light" panose="020B0402020203020204" pitchFamily="34" charset="77"/>
                <a:ea typeface="SimSun" panose="02010600030101010101" pitchFamily="2" charset="-122"/>
                <a:cs typeface="Lucida Sans" panose="020B0602030504020204" pitchFamily="34" charset="77"/>
              </a:rPr>
              <a:t>- 1 erreur participe passé -</a:t>
            </a:r>
            <a:r>
              <a:rPr lang="fr-FR" sz="1100" kern="150" dirty="0" err="1">
                <a:latin typeface="Avenir Light" panose="020B0402020203020204" pitchFamily="34" charset="77"/>
                <a:ea typeface="SimSun" panose="02010600030101010101" pitchFamily="2" charset="-122"/>
                <a:cs typeface="Lucida Sans" panose="020B0602030504020204" pitchFamily="34" charset="77"/>
              </a:rPr>
              <a:t>é</a:t>
            </a:r>
            <a:r>
              <a:rPr lang="fr-FR" sz="1100" kern="150" dirty="0">
                <a:latin typeface="Avenir Light" panose="020B0402020203020204" pitchFamily="34" charset="77"/>
                <a:ea typeface="SimSun" panose="02010600030101010101" pitchFamily="2" charset="-122"/>
                <a:cs typeface="Lucida Sans" panose="020B0602030504020204" pitchFamily="34" charset="77"/>
              </a:rPr>
              <a:t> ou infinitif -er</a:t>
            </a:r>
            <a:endParaRPr lang="fr-FR" sz="1100" kern="150" dirty="0">
              <a:effectLst/>
              <a:latin typeface="Avenir Light" panose="020B0402020203020204" pitchFamily="34" charset="77"/>
              <a:ea typeface="SimSun" panose="02010600030101010101" pitchFamily="2" charset="-122"/>
              <a:cs typeface="Lucida Sans" panose="020B0602030504020204" pitchFamily="34" charset="77"/>
            </a:endParaRPr>
          </a:p>
          <a:p>
            <a:pPr algn="just">
              <a:spcAft>
                <a:spcPts val="310"/>
              </a:spcAft>
            </a:pPr>
            <a:r>
              <a:rPr lang="fr-FR" sz="1100" kern="150" dirty="0">
                <a:latin typeface="Avenir Light" panose="020B0402020203020204" pitchFamily="34" charset="77"/>
                <a:ea typeface="SimSun" panose="02010600030101010101" pitchFamily="2" charset="-122"/>
                <a:cs typeface="Lucida Sans" panose="020B0602030504020204" pitchFamily="34" charset="77"/>
              </a:rPr>
              <a:t>- 2 erreurs d’accord dans le groupe nominal                   </a:t>
            </a:r>
            <a:endParaRPr lang="fr-GP" sz="1400" kern="150" dirty="0">
              <a:latin typeface="Avenir Light" panose="020B0402020203020204" pitchFamily="34" charset="77"/>
              <a:ea typeface="SimSun" panose="02010600030101010101" pitchFamily="2" charset="-122"/>
              <a:cs typeface="Lucida Sans" panose="020B0602030504020204" pitchFamily="34" charset="77"/>
            </a:endParaRP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FR" sz="1400" u="none" strike="noStrike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Je n’avait pas de nouvelles de mon ancienne voisine, amélie, jusqu’au jour ou je reçus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FR" sz="1400" u="none" strike="noStrike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enfin une lettre. Je l’ouvris et je reconnus aussitôt son écriture. je parcourut la première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FR" sz="1400" u="none" strike="noStrike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page et j’appris qu’elle vivait maintenant au Canada où ces parent avaient trouver du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FR" sz="1400" u="none" strike="noStrike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travail. Ensuite, je découvris qu’elle ce plaisait beaucoup dans ce nouveaux pays.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endParaRPr lang="fr-FR" sz="1400" u="none" strike="noStrike" kern="1200" dirty="0">
              <a:solidFill>
                <a:schemeClr val="dk1"/>
              </a:solidFill>
              <a:effectLst/>
              <a:latin typeface="Avenir Light" panose="020B0402020203020204" pitchFamily="34" charset="77"/>
            </a:endParaRP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9A8178A2-83C3-124C-98AA-082AC8058B3A}"/>
              </a:ext>
            </a:extLst>
          </p:cNvPr>
          <p:cNvSpPr txBox="1"/>
          <p:nvPr/>
        </p:nvSpPr>
        <p:spPr>
          <a:xfrm>
            <a:off x="157343" y="4761035"/>
            <a:ext cx="7244987" cy="378847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FR" sz="1400" u="sng" kern="150" dirty="0">
                <a:effectLst/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Lis la dictée. Recherche les erreurs et corrige-les. Il y a 10 erreurs à trouver :</a:t>
            </a:r>
          </a:p>
          <a:p>
            <a:pPr algn="just">
              <a:spcAft>
                <a:spcPts val="310"/>
              </a:spcAft>
            </a:pPr>
            <a:r>
              <a:rPr lang="fr-FR" sz="1100" kern="150" dirty="0">
                <a:latin typeface="Avenir Light" panose="020B0402020203020204" pitchFamily="34" charset="77"/>
                <a:ea typeface="SimSun" panose="02010600030101010101" pitchFamily="2" charset="-122"/>
                <a:cs typeface="Lucida Sans" panose="020B0602030504020204" pitchFamily="34" charset="77"/>
              </a:rPr>
              <a:t>- 2 erreurs de majuscule ou ponctuation                          - 3 erreurs d’homophones grammaticaux</a:t>
            </a:r>
          </a:p>
          <a:p>
            <a:pPr algn="just">
              <a:spcAft>
                <a:spcPts val="310"/>
              </a:spcAft>
            </a:pPr>
            <a:r>
              <a:rPr lang="fr-FR" sz="1100" kern="150" dirty="0">
                <a:effectLst/>
                <a:latin typeface="Avenir Light" panose="020B0402020203020204" pitchFamily="34" charset="77"/>
                <a:ea typeface="SimSun" panose="02010600030101010101" pitchFamily="2" charset="-122"/>
                <a:cs typeface="Lucida Sans" panose="020B0602030504020204" pitchFamily="34" charset="77"/>
              </a:rPr>
              <a:t>- 2 erreurs d’accord du verbe conjugué avec le sujet      </a:t>
            </a:r>
            <a:r>
              <a:rPr lang="fr-FR" sz="1100" kern="150" dirty="0">
                <a:latin typeface="Avenir Light" panose="020B0402020203020204" pitchFamily="34" charset="77"/>
                <a:ea typeface="SimSun" panose="02010600030101010101" pitchFamily="2" charset="-122"/>
                <a:cs typeface="Lucida Sans" panose="020B0602030504020204" pitchFamily="34" charset="77"/>
              </a:rPr>
              <a:t>- 1 erreur participe passé -</a:t>
            </a:r>
            <a:r>
              <a:rPr lang="fr-FR" sz="1100" kern="150" dirty="0" err="1">
                <a:latin typeface="Avenir Light" panose="020B0402020203020204" pitchFamily="34" charset="77"/>
                <a:ea typeface="SimSun" panose="02010600030101010101" pitchFamily="2" charset="-122"/>
                <a:cs typeface="Lucida Sans" panose="020B0602030504020204" pitchFamily="34" charset="77"/>
              </a:rPr>
              <a:t>é</a:t>
            </a:r>
            <a:r>
              <a:rPr lang="fr-FR" sz="1100" kern="150" dirty="0">
                <a:latin typeface="Avenir Light" panose="020B0402020203020204" pitchFamily="34" charset="77"/>
                <a:ea typeface="SimSun" panose="02010600030101010101" pitchFamily="2" charset="-122"/>
                <a:cs typeface="Lucida Sans" panose="020B0602030504020204" pitchFamily="34" charset="77"/>
              </a:rPr>
              <a:t> ou infinitif -er</a:t>
            </a:r>
            <a:endParaRPr lang="fr-FR" sz="1100" kern="150" dirty="0">
              <a:effectLst/>
              <a:latin typeface="Avenir Light" panose="020B0402020203020204" pitchFamily="34" charset="77"/>
              <a:ea typeface="SimSun" panose="02010600030101010101" pitchFamily="2" charset="-122"/>
              <a:cs typeface="Lucida Sans" panose="020B0602030504020204" pitchFamily="34" charset="77"/>
            </a:endParaRPr>
          </a:p>
          <a:p>
            <a:pPr algn="just">
              <a:spcAft>
                <a:spcPts val="310"/>
              </a:spcAft>
            </a:pPr>
            <a:r>
              <a:rPr lang="fr-FR" sz="1100" kern="150" dirty="0">
                <a:latin typeface="Avenir Light" panose="020B0402020203020204" pitchFamily="34" charset="77"/>
                <a:ea typeface="SimSun" panose="02010600030101010101" pitchFamily="2" charset="-122"/>
                <a:cs typeface="Lucida Sans" panose="020B0602030504020204" pitchFamily="34" charset="77"/>
              </a:rPr>
              <a:t>- 2 erreurs d’accord dans le groupe nominal                   </a:t>
            </a:r>
            <a:endParaRPr lang="fr-GP" sz="1400" kern="150" dirty="0">
              <a:latin typeface="Avenir Light" panose="020B0402020203020204" pitchFamily="34" charset="77"/>
              <a:ea typeface="SimSun" panose="02010600030101010101" pitchFamily="2" charset="-122"/>
              <a:cs typeface="Lucida Sans" panose="020B0602030504020204" pitchFamily="34" charset="77"/>
            </a:endParaRP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FR" sz="1400" u="none" strike="noStrike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Je n’avait pas de nouvelles de mon ancienne voisine, amélie, jusqu’au jour ou je reçus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FR" sz="1400" u="none" strike="noStrike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enfin une lettre. Je l’ouvris et je reconnus aussitôt son écriture. je parcourut la première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FR" sz="1400" u="none" strike="noStrike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page et j’appris qu’elle vivait maintenant au Canada où ces parent avaient trouver du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FR" sz="1400" u="none" strike="noStrike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travail. Ensuite, je découvris qu’elle ce plaisait beaucoup dans ce nouveaux pays.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endParaRPr lang="fr-FR" sz="1400" u="none" strike="noStrike" kern="1200" dirty="0">
              <a:solidFill>
                <a:schemeClr val="dk1"/>
              </a:solidFill>
              <a:effectLst/>
              <a:latin typeface="Avenir Light" panose="020B0402020203020204" pitchFamily="34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151409686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>
            <a:extLst>
              <a:ext uri="{FF2B5EF4-FFF2-40B4-BE49-F238E27FC236}">
                <a16:creationId xmlns:a16="http://schemas.microsoft.com/office/drawing/2014/main" id="{017FDD57-CF72-C940-8805-8A9942C95033}"/>
              </a:ext>
            </a:extLst>
          </p:cNvPr>
          <p:cNvSpPr txBox="1"/>
          <p:nvPr/>
        </p:nvSpPr>
        <p:spPr>
          <a:xfrm>
            <a:off x="157344" y="162141"/>
            <a:ext cx="7244987" cy="314983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FR" sz="1400" u="sng" kern="150" dirty="0">
                <a:effectLst/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Lis la dictée. Recherche les erreurs et corrige-les. Il y a 10 erreurs à trouver :</a:t>
            </a:r>
          </a:p>
          <a:p>
            <a:pPr algn="just">
              <a:spcAft>
                <a:spcPts val="310"/>
              </a:spcAft>
            </a:pPr>
            <a:r>
              <a:rPr lang="fr-FR" sz="1100" kern="150" dirty="0">
                <a:latin typeface="Avenir Light" panose="020B0402020203020204" pitchFamily="34" charset="77"/>
                <a:ea typeface="SimSun" panose="02010600030101010101" pitchFamily="2" charset="-122"/>
                <a:cs typeface="Lucida Sans" panose="020B0602030504020204" pitchFamily="34" charset="77"/>
              </a:rPr>
              <a:t>- 2 erreurs de majuscule ou ponctuation                          - 2 erreurs d’homophones grammaticaux</a:t>
            </a:r>
          </a:p>
          <a:p>
            <a:pPr algn="just">
              <a:spcAft>
                <a:spcPts val="310"/>
              </a:spcAft>
            </a:pPr>
            <a:r>
              <a:rPr lang="fr-FR" sz="1100" kern="150" dirty="0">
                <a:effectLst/>
                <a:latin typeface="Avenir Light" panose="020B0402020203020204" pitchFamily="34" charset="77"/>
                <a:ea typeface="SimSun" panose="02010600030101010101" pitchFamily="2" charset="-122"/>
                <a:cs typeface="Lucida Sans" panose="020B0602030504020204" pitchFamily="34" charset="77"/>
              </a:rPr>
              <a:t>- 2 erreurs d’accord du verbe conjugué avec le sujet      </a:t>
            </a:r>
            <a:r>
              <a:rPr lang="fr-FR" sz="1100" kern="150" dirty="0">
                <a:latin typeface="Avenir Light" panose="020B0402020203020204" pitchFamily="34" charset="77"/>
                <a:ea typeface="SimSun" panose="02010600030101010101" pitchFamily="2" charset="-122"/>
                <a:cs typeface="Lucida Sans" panose="020B0602030504020204" pitchFamily="34" charset="77"/>
              </a:rPr>
              <a:t>- 2 erreurs participe passé -</a:t>
            </a:r>
            <a:r>
              <a:rPr lang="fr-FR" sz="1100" kern="150" dirty="0" err="1">
                <a:latin typeface="Avenir Light" panose="020B0402020203020204" pitchFamily="34" charset="77"/>
                <a:ea typeface="SimSun" panose="02010600030101010101" pitchFamily="2" charset="-122"/>
                <a:cs typeface="Lucida Sans" panose="020B0602030504020204" pitchFamily="34" charset="77"/>
              </a:rPr>
              <a:t>é</a:t>
            </a:r>
            <a:r>
              <a:rPr lang="fr-FR" sz="1100" kern="150" dirty="0">
                <a:latin typeface="Avenir Light" panose="020B0402020203020204" pitchFamily="34" charset="77"/>
                <a:ea typeface="SimSun" panose="02010600030101010101" pitchFamily="2" charset="-122"/>
                <a:cs typeface="Lucida Sans" panose="020B0602030504020204" pitchFamily="34" charset="77"/>
              </a:rPr>
              <a:t> ou infinitif -er</a:t>
            </a:r>
            <a:endParaRPr lang="fr-FR" sz="1100" kern="150" dirty="0">
              <a:effectLst/>
              <a:latin typeface="Avenir Light" panose="020B0402020203020204" pitchFamily="34" charset="77"/>
              <a:ea typeface="SimSun" panose="02010600030101010101" pitchFamily="2" charset="-122"/>
              <a:cs typeface="Lucida Sans" panose="020B0602030504020204" pitchFamily="34" charset="77"/>
            </a:endParaRPr>
          </a:p>
          <a:p>
            <a:pPr algn="just">
              <a:spcAft>
                <a:spcPts val="310"/>
              </a:spcAft>
            </a:pPr>
            <a:r>
              <a:rPr lang="fr-FR" sz="1100" kern="150" dirty="0">
                <a:latin typeface="Avenir Light" panose="020B0402020203020204" pitchFamily="34" charset="77"/>
                <a:ea typeface="SimSun" panose="02010600030101010101" pitchFamily="2" charset="-122"/>
                <a:cs typeface="Lucida Sans" panose="020B0602030504020204" pitchFamily="34" charset="77"/>
              </a:rPr>
              <a:t>- 2 erreurs d’accord dans le groupe nominal                   </a:t>
            </a:r>
            <a:endParaRPr lang="fr-GP" sz="1400" kern="150" dirty="0">
              <a:latin typeface="Avenir Light" panose="020B0402020203020204" pitchFamily="34" charset="77"/>
              <a:ea typeface="SimSun" panose="02010600030101010101" pitchFamily="2" charset="-122"/>
              <a:cs typeface="Lucida Sans" panose="020B0602030504020204" pitchFamily="34" charset="77"/>
            </a:endParaRP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Gêné par la lumière des phare d’une voiture qui arrivaient en sens inverse, stéphane eut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la peur de ça vie car sont véhicule heurtas la glissière de sécurité. puis, il roula pendant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quelques minute et décida de s’arrêté sur le côté pour examiné les dégâts.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endParaRPr lang="fr-FR" sz="1400" kern="1200" dirty="0">
              <a:solidFill>
                <a:schemeClr val="dk1"/>
              </a:solidFill>
              <a:effectLst/>
              <a:latin typeface="Avenir Light" panose="020B0402020203020204" pitchFamily="34" charset="77"/>
            </a:endParaRP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1D8D2BF9-0684-6D45-8FD8-F4BF322D0E17}"/>
              </a:ext>
            </a:extLst>
          </p:cNvPr>
          <p:cNvSpPr txBox="1"/>
          <p:nvPr/>
        </p:nvSpPr>
        <p:spPr>
          <a:xfrm>
            <a:off x="157343" y="3760828"/>
            <a:ext cx="7244987" cy="314983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FR" sz="1400" u="sng" kern="150" dirty="0">
                <a:effectLst/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Lis la dictée. Recherche les erreurs et corrige-les. Il y a 10 erreurs à trouver :</a:t>
            </a:r>
          </a:p>
          <a:p>
            <a:pPr algn="just">
              <a:spcAft>
                <a:spcPts val="310"/>
              </a:spcAft>
            </a:pPr>
            <a:r>
              <a:rPr lang="fr-FR" sz="1100" kern="150" dirty="0">
                <a:latin typeface="Avenir Light" panose="020B0402020203020204" pitchFamily="34" charset="77"/>
                <a:ea typeface="SimSun" panose="02010600030101010101" pitchFamily="2" charset="-122"/>
                <a:cs typeface="Lucida Sans" panose="020B0602030504020204" pitchFamily="34" charset="77"/>
              </a:rPr>
              <a:t>- 2 erreurs de majuscule ou ponctuation                          - 2 erreurs d’homophones grammaticaux</a:t>
            </a:r>
          </a:p>
          <a:p>
            <a:pPr algn="just">
              <a:spcAft>
                <a:spcPts val="310"/>
              </a:spcAft>
            </a:pPr>
            <a:r>
              <a:rPr lang="fr-FR" sz="1100" kern="150" dirty="0">
                <a:effectLst/>
                <a:latin typeface="Avenir Light" panose="020B0402020203020204" pitchFamily="34" charset="77"/>
                <a:ea typeface="SimSun" panose="02010600030101010101" pitchFamily="2" charset="-122"/>
                <a:cs typeface="Lucida Sans" panose="020B0602030504020204" pitchFamily="34" charset="77"/>
              </a:rPr>
              <a:t>- 2 erreurs d’accord du verbe conjugué avec le sujet      </a:t>
            </a:r>
            <a:r>
              <a:rPr lang="fr-FR" sz="1100" kern="150" dirty="0">
                <a:latin typeface="Avenir Light" panose="020B0402020203020204" pitchFamily="34" charset="77"/>
                <a:ea typeface="SimSun" panose="02010600030101010101" pitchFamily="2" charset="-122"/>
                <a:cs typeface="Lucida Sans" panose="020B0602030504020204" pitchFamily="34" charset="77"/>
              </a:rPr>
              <a:t>- 2 erreurs participe passé -</a:t>
            </a:r>
            <a:r>
              <a:rPr lang="fr-FR" sz="1100" kern="150" dirty="0" err="1">
                <a:latin typeface="Avenir Light" panose="020B0402020203020204" pitchFamily="34" charset="77"/>
                <a:ea typeface="SimSun" panose="02010600030101010101" pitchFamily="2" charset="-122"/>
                <a:cs typeface="Lucida Sans" panose="020B0602030504020204" pitchFamily="34" charset="77"/>
              </a:rPr>
              <a:t>é</a:t>
            </a:r>
            <a:r>
              <a:rPr lang="fr-FR" sz="1100" kern="150" dirty="0">
                <a:latin typeface="Avenir Light" panose="020B0402020203020204" pitchFamily="34" charset="77"/>
                <a:ea typeface="SimSun" panose="02010600030101010101" pitchFamily="2" charset="-122"/>
                <a:cs typeface="Lucida Sans" panose="020B0602030504020204" pitchFamily="34" charset="77"/>
              </a:rPr>
              <a:t> ou infinitif -er</a:t>
            </a:r>
            <a:endParaRPr lang="fr-FR" sz="1100" kern="150" dirty="0">
              <a:effectLst/>
              <a:latin typeface="Avenir Light" panose="020B0402020203020204" pitchFamily="34" charset="77"/>
              <a:ea typeface="SimSun" panose="02010600030101010101" pitchFamily="2" charset="-122"/>
              <a:cs typeface="Lucida Sans" panose="020B0602030504020204" pitchFamily="34" charset="77"/>
            </a:endParaRPr>
          </a:p>
          <a:p>
            <a:pPr algn="just">
              <a:spcAft>
                <a:spcPts val="310"/>
              </a:spcAft>
            </a:pPr>
            <a:r>
              <a:rPr lang="fr-FR" sz="1100" kern="150" dirty="0">
                <a:latin typeface="Avenir Light" panose="020B0402020203020204" pitchFamily="34" charset="77"/>
                <a:ea typeface="SimSun" panose="02010600030101010101" pitchFamily="2" charset="-122"/>
                <a:cs typeface="Lucida Sans" panose="020B0602030504020204" pitchFamily="34" charset="77"/>
              </a:rPr>
              <a:t>- 2 erreurs d’accord dans le groupe nominal                   </a:t>
            </a:r>
            <a:endParaRPr lang="fr-GP" sz="1400" kern="150" dirty="0">
              <a:latin typeface="Avenir Light" panose="020B0402020203020204" pitchFamily="34" charset="77"/>
              <a:ea typeface="SimSun" panose="02010600030101010101" pitchFamily="2" charset="-122"/>
              <a:cs typeface="Lucida Sans" panose="020B0602030504020204" pitchFamily="34" charset="77"/>
            </a:endParaRP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Gêné par la lumière des phare d’une voiture qui arrivaient en sens inverse, stéphane eut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la peur de ça vie car sont véhicule heurtas la glissière de sécurité. puis, il roula pendant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quelques minute et décida de s’arrêté sur le côté pour examiné les dégâts.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endParaRPr lang="fr-FR" sz="1400" kern="1200" dirty="0">
              <a:solidFill>
                <a:schemeClr val="dk1"/>
              </a:solidFill>
              <a:effectLst/>
              <a:latin typeface="Avenir Light" panose="020B0402020203020204" pitchFamily="34" charset="77"/>
            </a:endParaRP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2886CADC-B248-584B-A525-3D52E77909D6}"/>
              </a:ext>
            </a:extLst>
          </p:cNvPr>
          <p:cNvSpPr txBox="1"/>
          <p:nvPr/>
        </p:nvSpPr>
        <p:spPr>
          <a:xfrm>
            <a:off x="157343" y="7359515"/>
            <a:ext cx="7244987" cy="314983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FR" sz="1400" u="sng" kern="150" dirty="0">
                <a:effectLst/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Lis la dictée. Recherche les erreurs et corrige-les. Il y a 10 erreurs à trouver :</a:t>
            </a:r>
          </a:p>
          <a:p>
            <a:pPr algn="just">
              <a:spcAft>
                <a:spcPts val="310"/>
              </a:spcAft>
            </a:pPr>
            <a:r>
              <a:rPr lang="fr-FR" sz="1100" kern="150" dirty="0">
                <a:latin typeface="Avenir Light" panose="020B0402020203020204" pitchFamily="34" charset="77"/>
                <a:ea typeface="SimSun" panose="02010600030101010101" pitchFamily="2" charset="-122"/>
                <a:cs typeface="Lucida Sans" panose="020B0602030504020204" pitchFamily="34" charset="77"/>
              </a:rPr>
              <a:t>- 2 erreurs de majuscule ou ponctuation                          - 2 erreurs d’homophones grammaticaux</a:t>
            </a:r>
          </a:p>
          <a:p>
            <a:pPr algn="just">
              <a:spcAft>
                <a:spcPts val="310"/>
              </a:spcAft>
            </a:pPr>
            <a:r>
              <a:rPr lang="fr-FR" sz="1100" kern="150" dirty="0">
                <a:effectLst/>
                <a:latin typeface="Avenir Light" panose="020B0402020203020204" pitchFamily="34" charset="77"/>
                <a:ea typeface="SimSun" panose="02010600030101010101" pitchFamily="2" charset="-122"/>
                <a:cs typeface="Lucida Sans" panose="020B0602030504020204" pitchFamily="34" charset="77"/>
              </a:rPr>
              <a:t>- 2 erreurs d’accord du verbe conjugué avec le sujet      </a:t>
            </a:r>
            <a:r>
              <a:rPr lang="fr-FR" sz="1100" kern="150" dirty="0">
                <a:latin typeface="Avenir Light" panose="020B0402020203020204" pitchFamily="34" charset="77"/>
                <a:ea typeface="SimSun" panose="02010600030101010101" pitchFamily="2" charset="-122"/>
                <a:cs typeface="Lucida Sans" panose="020B0602030504020204" pitchFamily="34" charset="77"/>
              </a:rPr>
              <a:t>- 2 erreurs participe passé -</a:t>
            </a:r>
            <a:r>
              <a:rPr lang="fr-FR" sz="1100" kern="150" dirty="0" err="1">
                <a:latin typeface="Avenir Light" panose="020B0402020203020204" pitchFamily="34" charset="77"/>
                <a:ea typeface="SimSun" panose="02010600030101010101" pitchFamily="2" charset="-122"/>
                <a:cs typeface="Lucida Sans" panose="020B0602030504020204" pitchFamily="34" charset="77"/>
              </a:rPr>
              <a:t>é</a:t>
            </a:r>
            <a:r>
              <a:rPr lang="fr-FR" sz="1100" kern="150" dirty="0">
                <a:latin typeface="Avenir Light" panose="020B0402020203020204" pitchFamily="34" charset="77"/>
                <a:ea typeface="SimSun" panose="02010600030101010101" pitchFamily="2" charset="-122"/>
                <a:cs typeface="Lucida Sans" panose="020B0602030504020204" pitchFamily="34" charset="77"/>
              </a:rPr>
              <a:t> ou infinitif -er</a:t>
            </a:r>
            <a:endParaRPr lang="fr-FR" sz="1100" kern="150" dirty="0">
              <a:effectLst/>
              <a:latin typeface="Avenir Light" panose="020B0402020203020204" pitchFamily="34" charset="77"/>
              <a:ea typeface="SimSun" panose="02010600030101010101" pitchFamily="2" charset="-122"/>
              <a:cs typeface="Lucida Sans" panose="020B0602030504020204" pitchFamily="34" charset="77"/>
            </a:endParaRPr>
          </a:p>
          <a:p>
            <a:pPr algn="just">
              <a:spcAft>
                <a:spcPts val="310"/>
              </a:spcAft>
            </a:pPr>
            <a:r>
              <a:rPr lang="fr-FR" sz="1100" kern="150" dirty="0">
                <a:latin typeface="Avenir Light" panose="020B0402020203020204" pitchFamily="34" charset="77"/>
                <a:ea typeface="SimSun" panose="02010600030101010101" pitchFamily="2" charset="-122"/>
                <a:cs typeface="Lucida Sans" panose="020B0602030504020204" pitchFamily="34" charset="77"/>
              </a:rPr>
              <a:t>- 2 erreurs d’accord dans le groupe nominal                   </a:t>
            </a:r>
            <a:endParaRPr lang="fr-GP" sz="1400" kern="150" dirty="0">
              <a:latin typeface="Avenir Light" panose="020B0402020203020204" pitchFamily="34" charset="77"/>
              <a:ea typeface="SimSun" panose="02010600030101010101" pitchFamily="2" charset="-122"/>
              <a:cs typeface="Lucida Sans" panose="020B0602030504020204" pitchFamily="34" charset="77"/>
            </a:endParaRP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Gêné par la lumière des phare d’une voiture qui arrivaient en sens inverse, stéphane eut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la peur de ça vie car sont véhicule heurtas la glissière de sécurité. puis, il roula pendant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quelques minute et décida de s’arrêté sur le côté pour examiné les dégâts.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endParaRPr lang="fr-FR" sz="1400" kern="1200" dirty="0">
              <a:solidFill>
                <a:schemeClr val="dk1"/>
              </a:solidFill>
              <a:effectLst/>
              <a:latin typeface="Avenir Light" panose="020B0402020203020204" pitchFamily="34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127879486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>
            <a:extLst>
              <a:ext uri="{FF2B5EF4-FFF2-40B4-BE49-F238E27FC236}">
                <a16:creationId xmlns:a16="http://schemas.microsoft.com/office/drawing/2014/main" id="{017FDD57-CF72-C940-8805-8A9942C95033}"/>
              </a:ext>
            </a:extLst>
          </p:cNvPr>
          <p:cNvSpPr txBox="1"/>
          <p:nvPr/>
        </p:nvSpPr>
        <p:spPr>
          <a:xfrm>
            <a:off x="157344" y="162141"/>
            <a:ext cx="7244987" cy="38346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FR" sz="1400" u="sng" kern="150" dirty="0">
                <a:effectLst/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Lis la dictée. Recherche les erreurs et corrige-les. Il y a 10 erreurs à trouver :</a:t>
            </a:r>
          </a:p>
          <a:p>
            <a:pPr algn="just">
              <a:spcAft>
                <a:spcPts val="310"/>
              </a:spcAft>
            </a:pPr>
            <a:r>
              <a:rPr lang="fr-FR" sz="1100" kern="150" dirty="0">
                <a:latin typeface="Avenir Light" panose="020B0402020203020204" pitchFamily="34" charset="77"/>
                <a:ea typeface="SimSun" panose="02010600030101010101" pitchFamily="2" charset="-122"/>
                <a:cs typeface="Lucida Sans" panose="020B0602030504020204" pitchFamily="34" charset="77"/>
              </a:rPr>
              <a:t>- 2 erreurs de majuscule ou ponctuation                          - 3 erreurs d’homophones grammaticaux</a:t>
            </a:r>
          </a:p>
          <a:p>
            <a:pPr algn="just">
              <a:spcAft>
                <a:spcPts val="310"/>
              </a:spcAft>
            </a:pPr>
            <a:r>
              <a:rPr lang="fr-FR" sz="1100" kern="150" dirty="0">
                <a:effectLst/>
                <a:latin typeface="Avenir Light" panose="020B0402020203020204" pitchFamily="34" charset="77"/>
                <a:ea typeface="SimSun" panose="02010600030101010101" pitchFamily="2" charset="-122"/>
                <a:cs typeface="Lucida Sans" panose="020B0602030504020204" pitchFamily="34" charset="77"/>
              </a:rPr>
              <a:t>- 1 erreur d’accord du verbe conjugué avec le sujet       </a:t>
            </a:r>
            <a:r>
              <a:rPr lang="fr-FR" sz="1100" kern="150" dirty="0">
                <a:latin typeface="Avenir Light" panose="020B0402020203020204" pitchFamily="34" charset="77"/>
                <a:ea typeface="SimSun" panose="02010600030101010101" pitchFamily="2" charset="-122"/>
                <a:cs typeface="Lucida Sans" panose="020B0602030504020204" pitchFamily="34" charset="77"/>
              </a:rPr>
              <a:t>- 1 erreur participe passé -</a:t>
            </a:r>
            <a:r>
              <a:rPr lang="fr-FR" sz="1100" kern="150" dirty="0" err="1">
                <a:latin typeface="Avenir Light" panose="020B0402020203020204" pitchFamily="34" charset="77"/>
                <a:ea typeface="SimSun" panose="02010600030101010101" pitchFamily="2" charset="-122"/>
                <a:cs typeface="Lucida Sans" panose="020B0602030504020204" pitchFamily="34" charset="77"/>
              </a:rPr>
              <a:t>é</a:t>
            </a:r>
            <a:r>
              <a:rPr lang="fr-FR" sz="1100" kern="150" dirty="0">
                <a:latin typeface="Avenir Light" panose="020B0402020203020204" pitchFamily="34" charset="77"/>
                <a:ea typeface="SimSun" panose="02010600030101010101" pitchFamily="2" charset="-122"/>
                <a:cs typeface="Lucida Sans" panose="020B0602030504020204" pitchFamily="34" charset="77"/>
              </a:rPr>
              <a:t> ou infinitif -er</a:t>
            </a:r>
            <a:endParaRPr lang="fr-FR" sz="1100" kern="150" dirty="0">
              <a:effectLst/>
              <a:latin typeface="Avenir Light" panose="020B0402020203020204" pitchFamily="34" charset="77"/>
              <a:ea typeface="SimSun" panose="02010600030101010101" pitchFamily="2" charset="-122"/>
              <a:cs typeface="Lucida Sans" panose="020B0602030504020204" pitchFamily="34" charset="77"/>
            </a:endParaRPr>
          </a:p>
          <a:p>
            <a:pPr algn="just">
              <a:spcAft>
                <a:spcPts val="310"/>
              </a:spcAft>
            </a:pPr>
            <a:r>
              <a:rPr lang="fr-FR" sz="1100" kern="150" dirty="0">
                <a:latin typeface="Avenir Light" panose="020B0402020203020204" pitchFamily="34" charset="77"/>
                <a:ea typeface="SimSun" panose="02010600030101010101" pitchFamily="2" charset="-122"/>
                <a:cs typeface="Lucida Sans" panose="020B0602030504020204" pitchFamily="34" charset="77"/>
              </a:rPr>
              <a:t>- 2 erreurs d’accord dans le groupe nominal                   - 1 erreur lettres finales muettes</a:t>
            </a:r>
            <a:endParaRPr lang="fr-GP" sz="1400" kern="150" dirty="0">
              <a:latin typeface="Avenir Light" panose="020B0402020203020204" pitchFamily="34" charset="77"/>
              <a:ea typeface="SimSun" panose="02010600030101010101" pitchFamily="2" charset="-122"/>
              <a:cs typeface="Lucida Sans" panose="020B0602030504020204" pitchFamily="34" charset="77"/>
            </a:endParaRP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FR" sz="1400" u="none" strike="noStrike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Hier, j'entrai dans la cuisine et je sentit immédiatement l'odeur délicieuse du confis de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FR" sz="1400" u="none" strike="noStrike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canard. mon grand-père paul avait préparé se plat traditionnelle avec soin et avait passé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FR" sz="1400" u="none" strike="noStrike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des heure a le faire mijoté lentement dans la graisse. Je m'assis à table est dégustai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FR" sz="1400" u="none" strike="noStrike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chaque bouchée avec plaisir. 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endParaRPr lang="fr-FR" sz="1400" u="none" strike="noStrike" kern="1200" dirty="0">
              <a:solidFill>
                <a:schemeClr val="dk1"/>
              </a:solidFill>
              <a:effectLst/>
              <a:latin typeface="Avenir Light" panose="020B0402020203020204" pitchFamily="34" charset="77"/>
            </a:endParaRP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1EFC30C0-C48D-6B4A-AC44-0670EEE96806}"/>
              </a:ext>
            </a:extLst>
          </p:cNvPr>
          <p:cNvSpPr txBox="1"/>
          <p:nvPr/>
        </p:nvSpPr>
        <p:spPr>
          <a:xfrm>
            <a:off x="157343" y="4761035"/>
            <a:ext cx="7244987" cy="378847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FR" sz="1400" u="sng" kern="150" dirty="0">
                <a:effectLst/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Lis la dictée. Recherche les erreurs et corrige-les. Il y a 10 erreurs à trouver :</a:t>
            </a:r>
          </a:p>
          <a:p>
            <a:pPr algn="just">
              <a:spcAft>
                <a:spcPts val="310"/>
              </a:spcAft>
            </a:pPr>
            <a:r>
              <a:rPr lang="fr-FR" sz="1100" kern="150" dirty="0">
                <a:latin typeface="Avenir Light" panose="020B0402020203020204" pitchFamily="34" charset="77"/>
                <a:ea typeface="SimSun" panose="02010600030101010101" pitchFamily="2" charset="-122"/>
                <a:cs typeface="Lucida Sans" panose="020B0602030504020204" pitchFamily="34" charset="77"/>
              </a:rPr>
              <a:t>- 2 erreurs de majuscule ou ponctuation                          - 3 erreurs d’homophones grammaticaux</a:t>
            </a:r>
          </a:p>
          <a:p>
            <a:pPr algn="just">
              <a:spcAft>
                <a:spcPts val="310"/>
              </a:spcAft>
            </a:pPr>
            <a:r>
              <a:rPr lang="fr-FR" sz="1100" kern="150" dirty="0">
                <a:effectLst/>
                <a:latin typeface="Avenir Light" panose="020B0402020203020204" pitchFamily="34" charset="77"/>
                <a:ea typeface="SimSun" panose="02010600030101010101" pitchFamily="2" charset="-122"/>
                <a:cs typeface="Lucida Sans" panose="020B0602030504020204" pitchFamily="34" charset="77"/>
              </a:rPr>
              <a:t>- 1 erreur d’accord du verbe conjugué avec le sujet       </a:t>
            </a:r>
            <a:r>
              <a:rPr lang="fr-FR" sz="1100" kern="150" dirty="0">
                <a:latin typeface="Avenir Light" panose="020B0402020203020204" pitchFamily="34" charset="77"/>
                <a:ea typeface="SimSun" panose="02010600030101010101" pitchFamily="2" charset="-122"/>
                <a:cs typeface="Lucida Sans" panose="020B0602030504020204" pitchFamily="34" charset="77"/>
              </a:rPr>
              <a:t>- 1 erreur participe passé -</a:t>
            </a:r>
            <a:r>
              <a:rPr lang="fr-FR" sz="1100" kern="150" dirty="0" err="1">
                <a:latin typeface="Avenir Light" panose="020B0402020203020204" pitchFamily="34" charset="77"/>
                <a:ea typeface="SimSun" panose="02010600030101010101" pitchFamily="2" charset="-122"/>
                <a:cs typeface="Lucida Sans" panose="020B0602030504020204" pitchFamily="34" charset="77"/>
              </a:rPr>
              <a:t>é</a:t>
            </a:r>
            <a:r>
              <a:rPr lang="fr-FR" sz="1100" kern="150" dirty="0">
                <a:latin typeface="Avenir Light" panose="020B0402020203020204" pitchFamily="34" charset="77"/>
                <a:ea typeface="SimSun" panose="02010600030101010101" pitchFamily="2" charset="-122"/>
                <a:cs typeface="Lucida Sans" panose="020B0602030504020204" pitchFamily="34" charset="77"/>
              </a:rPr>
              <a:t> ou infinitif -er</a:t>
            </a:r>
            <a:endParaRPr lang="fr-FR" sz="1100" kern="150" dirty="0">
              <a:effectLst/>
              <a:latin typeface="Avenir Light" panose="020B0402020203020204" pitchFamily="34" charset="77"/>
              <a:ea typeface="SimSun" panose="02010600030101010101" pitchFamily="2" charset="-122"/>
              <a:cs typeface="Lucida Sans" panose="020B0602030504020204" pitchFamily="34" charset="77"/>
            </a:endParaRPr>
          </a:p>
          <a:p>
            <a:pPr algn="just">
              <a:spcAft>
                <a:spcPts val="310"/>
              </a:spcAft>
            </a:pPr>
            <a:r>
              <a:rPr lang="fr-FR" sz="1100" kern="150" dirty="0">
                <a:latin typeface="Avenir Light" panose="020B0402020203020204" pitchFamily="34" charset="77"/>
                <a:ea typeface="SimSun" panose="02010600030101010101" pitchFamily="2" charset="-122"/>
                <a:cs typeface="Lucida Sans" panose="020B0602030504020204" pitchFamily="34" charset="77"/>
              </a:rPr>
              <a:t>- 2 erreurs d’accord dans le groupe nominal                   - 1 erreur lettres finales muettes</a:t>
            </a:r>
            <a:endParaRPr lang="fr-GP" sz="1400" kern="150" dirty="0">
              <a:latin typeface="Avenir Light" panose="020B0402020203020204" pitchFamily="34" charset="77"/>
              <a:ea typeface="SimSun" panose="02010600030101010101" pitchFamily="2" charset="-122"/>
              <a:cs typeface="Lucida Sans" panose="020B0602030504020204" pitchFamily="34" charset="77"/>
            </a:endParaRP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FR" sz="1400" u="none" strike="noStrike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Hier, j'entrai dans la cuisine et je sentit immédiatement l'odeur délicieuse du confis de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FR" sz="1400" u="none" strike="noStrike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canard. mon grand-père paul avait préparé se plat traditionnelle avec soin et avait passé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FR" sz="1400" u="none" strike="noStrike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des heure a le faire mijoté lentement dans la graisse. Je m'assis à table est dégustai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FR" sz="1400" u="none" strike="noStrike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chaque bouchée avec plaisir. 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endParaRPr lang="fr-FR" sz="1400" u="none" strike="noStrike" kern="1200" dirty="0">
              <a:solidFill>
                <a:schemeClr val="dk1"/>
              </a:solidFill>
              <a:effectLst/>
              <a:latin typeface="Avenir Light" panose="020B0402020203020204" pitchFamily="34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281401436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>
            <a:extLst>
              <a:ext uri="{FF2B5EF4-FFF2-40B4-BE49-F238E27FC236}">
                <a16:creationId xmlns:a16="http://schemas.microsoft.com/office/drawing/2014/main" id="{017FDD57-CF72-C940-8805-8A9942C95033}"/>
              </a:ext>
            </a:extLst>
          </p:cNvPr>
          <p:cNvSpPr txBox="1"/>
          <p:nvPr/>
        </p:nvSpPr>
        <p:spPr>
          <a:xfrm>
            <a:off x="157344" y="162141"/>
            <a:ext cx="7244987" cy="38346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FR" sz="1400" u="sng" kern="150" dirty="0">
                <a:effectLst/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Lis la dictée. Recherche les erreurs et corrige-les. Il y a 10 erreurs à trouver :</a:t>
            </a:r>
          </a:p>
          <a:p>
            <a:pPr algn="just">
              <a:spcAft>
                <a:spcPts val="310"/>
              </a:spcAft>
            </a:pPr>
            <a:r>
              <a:rPr lang="fr-FR" sz="1100" kern="150" dirty="0">
                <a:latin typeface="Avenir Light" panose="020B0402020203020204" pitchFamily="34" charset="77"/>
                <a:ea typeface="SimSun" panose="02010600030101010101" pitchFamily="2" charset="-122"/>
                <a:cs typeface="Lucida Sans" panose="020B0602030504020204" pitchFamily="34" charset="77"/>
              </a:rPr>
              <a:t>- 2 erreurs de majuscule ou ponctuation                          - 2 erreurs d’homophones grammaticaux</a:t>
            </a:r>
          </a:p>
          <a:p>
            <a:pPr algn="just">
              <a:spcAft>
                <a:spcPts val="310"/>
              </a:spcAft>
            </a:pPr>
            <a:r>
              <a:rPr lang="fr-FR" sz="1100" kern="150" dirty="0">
                <a:effectLst/>
                <a:latin typeface="Avenir Light" panose="020B0402020203020204" pitchFamily="34" charset="77"/>
                <a:ea typeface="SimSun" panose="02010600030101010101" pitchFamily="2" charset="-122"/>
                <a:cs typeface="Lucida Sans" panose="020B0602030504020204" pitchFamily="34" charset="77"/>
              </a:rPr>
              <a:t>- 3 erreurs d’accord du verbe conjugué avec le sujet       </a:t>
            </a:r>
          </a:p>
          <a:p>
            <a:pPr algn="just">
              <a:spcAft>
                <a:spcPts val="310"/>
              </a:spcAft>
            </a:pPr>
            <a:r>
              <a:rPr lang="fr-FR" sz="1100" kern="150" dirty="0">
                <a:latin typeface="Avenir Light" panose="020B0402020203020204" pitchFamily="34" charset="77"/>
                <a:ea typeface="SimSun" panose="02010600030101010101" pitchFamily="2" charset="-122"/>
                <a:cs typeface="Lucida Sans" panose="020B0602030504020204" pitchFamily="34" charset="77"/>
              </a:rPr>
              <a:t>- 3 erreurs d’accord dans le groupe nominal                   </a:t>
            </a:r>
            <a:endParaRPr lang="fr-GP" sz="1800" kern="150" dirty="0">
              <a:latin typeface="Avenir Light" panose="020B0402020203020204" pitchFamily="34" charset="77"/>
              <a:ea typeface="SimSun" panose="02010600030101010101" pitchFamily="2" charset="-122"/>
              <a:cs typeface="Lucida Sans" panose="020B0602030504020204" pitchFamily="34" charset="77"/>
            </a:endParaRP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naturellement, elle ne ferma pas l'œil de la nuit. elle feuilleta toutes sortes de vieux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grimoire remplis de formules magique, elle courus dans les bois a la recherche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d’ingrédient mystérieux, elle hachas, coupa, mixa, mélangea, pesa, ajouta, remua est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goûta... Puis au petit matin, elle mis en bouteilles un plein chaudron d’élixir pour rajeunir.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</a:t>
            </a:r>
            <a:endParaRPr lang="fr-FR" sz="1400" dirty="0">
              <a:latin typeface="Avenir Light" panose="020B0402020203020204" pitchFamily="34" charset="77"/>
            </a:endParaRP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1FA3EF43-7BDC-A346-9F20-F7E61ED02E9C}"/>
              </a:ext>
            </a:extLst>
          </p:cNvPr>
          <p:cNvSpPr txBox="1"/>
          <p:nvPr/>
        </p:nvSpPr>
        <p:spPr>
          <a:xfrm>
            <a:off x="157343" y="4761035"/>
            <a:ext cx="7244987" cy="378847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FR" sz="1400" u="sng" kern="150" dirty="0">
                <a:effectLst/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Lis la dictée. Recherche les erreurs et corrige-les. Il y a 10 erreurs à trouver :</a:t>
            </a:r>
          </a:p>
          <a:p>
            <a:pPr algn="just">
              <a:spcAft>
                <a:spcPts val="310"/>
              </a:spcAft>
            </a:pPr>
            <a:r>
              <a:rPr lang="fr-FR" sz="1100" kern="150" dirty="0">
                <a:latin typeface="Avenir Light" panose="020B0402020203020204" pitchFamily="34" charset="77"/>
                <a:ea typeface="SimSun" panose="02010600030101010101" pitchFamily="2" charset="-122"/>
                <a:cs typeface="Lucida Sans" panose="020B0602030504020204" pitchFamily="34" charset="77"/>
              </a:rPr>
              <a:t>- 2 erreurs de majuscule ou ponctuation                          - 2 erreurs d’homophones grammaticaux</a:t>
            </a:r>
          </a:p>
          <a:p>
            <a:pPr algn="just">
              <a:spcAft>
                <a:spcPts val="310"/>
              </a:spcAft>
            </a:pPr>
            <a:r>
              <a:rPr lang="fr-FR" sz="1100" kern="150" dirty="0">
                <a:effectLst/>
                <a:latin typeface="Avenir Light" panose="020B0402020203020204" pitchFamily="34" charset="77"/>
                <a:ea typeface="SimSun" panose="02010600030101010101" pitchFamily="2" charset="-122"/>
                <a:cs typeface="Lucida Sans" panose="020B0602030504020204" pitchFamily="34" charset="77"/>
              </a:rPr>
              <a:t>- 3 erreurs d’accord du verbe conjugué avec le sujet       </a:t>
            </a:r>
          </a:p>
          <a:p>
            <a:pPr algn="just">
              <a:spcAft>
                <a:spcPts val="310"/>
              </a:spcAft>
            </a:pPr>
            <a:r>
              <a:rPr lang="fr-FR" sz="1100" kern="150" dirty="0">
                <a:latin typeface="Avenir Light" panose="020B0402020203020204" pitchFamily="34" charset="77"/>
                <a:ea typeface="SimSun" panose="02010600030101010101" pitchFamily="2" charset="-122"/>
                <a:cs typeface="Lucida Sans" panose="020B0602030504020204" pitchFamily="34" charset="77"/>
              </a:rPr>
              <a:t>- 3 erreurs d’accord dans le groupe nominal                   </a:t>
            </a:r>
            <a:endParaRPr lang="fr-GP" sz="1800" kern="150" dirty="0">
              <a:latin typeface="Avenir Light" panose="020B0402020203020204" pitchFamily="34" charset="77"/>
              <a:ea typeface="SimSun" panose="02010600030101010101" pitchFamily="2" charset="-122"/>
              <a:cs typeface="Lucida Sans" panose="020B0602030504020204" pitchFamily="34" charset="77"/>
            </a:endParaRP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naturellement, elle ne ferma pas l'œil de la nuit. elle feuilleta toutes sortes de vieux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grimoire remplis de formules magique, elle courus dans les bois a la recherche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d’ingrédient mystérieux, elle hachas, coupa, mixa, mélangea, pesa, ajouta, remua est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goûta... Puis au petit matin, elle mis en bouteilles un plein chaudron d’élixir pour rajeunir.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</a:t>
            </a:r>
            <a:endParaRPr lang="fr-FR" sz="1400" dirty="0">
              <a:latin typeface="Avenir Light" panose="020B0402020203020204" pitchFamily="34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56793440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>
            <a:extLst>
              <a:ext uri="{FF2B5EF4-FFF2-40B4-BE49-F238E27FC236}">
                <a16:creationId xmlns:a16="http://schemas.microsoft.com/office/drawing/2014/main" id="{017FDD57-CF72-C940-8805-8A9942C95033}"/>
              </a:ext>
            </a:extLst>
          </p:cNvPr>
          <p:cNvSpPr txBox="1"/>
          <p:nvPr/>
        </p:nvSpPr>
        <p:spPr>
          <a:xfrm>
            <a:off x="157344" y="162141"/>
            <a:ext cx="7244987" cy="38346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FR" sz="1400" u="sng" kern="150" dirty="0">
                <a:effectLst/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Lis la dictée. Recherche les erreurs et corrige-les. Il y a 10 erreurs à trouver :</a:t>
            </a:r>
          </a:p>
          <a:p>
            <a:pPr algn="just">
              <a:spcAft>
                <a:spcPts val="310"/>
              </a:spcAft>
            </a:pPr>
            <a:r>
              <a:rPr lang="fr-FR" sz="1100" kern="150" dirty="0">
                <a:latin typeface="Avenir Light" panose="020B0402020203020204" pitchFamily="34" charset="77"/>
                <a:ea typeface="SimSun" panose="02010600030101010101" pitchFamily="2" charset="-122"/>
                <a:cs typeface="Lucida Sans" panose="020B0602030504020204" pitchFamily="34" charset="77"/>
              </a:rPr>
              <a:t>- 1 erreur de majuscule ou ponctuation                           - 3 erreurs d’homophones grammaticaux</a:t>
            </a:r>
          </a:p>
          <a:p>
            <a:pPr algn="just">
              <a:spcAft>
                <a:spcPts val="310"/>
              </a:spcAft>
            </a:pPr>
            <a:r>
              <a:rPr lang="fr-FR" sz="1100" kern="150" dirty="0">
                <a:effectLst/>
                <a:latin typeface="Avenir Light" panose="020B0402020203020204" pitchFamily="34" charset="77"/>
                <a:ea typeface="SimSun" panose="02010600030101010101" pitchFamily="2" charset="-122"/>
                <a:cs typeface="Lucida Sans" panose="020B0602030504020204" pitchFamily="34" charset="77"/>
              </a:rPr>
              <a:t>- 2 erreurs d’accord du verbe conjugué avec le sujet     </a:t>
            </a:r>
            <a:r>
              <a:rPr lang="fr-FR" sz="1100" kern="150" dirty="0">
                <a:latin typeface="Avenir Light" panose="020B0402020203020204" pitchFamily="34" charset="77"/>
                <a:ea typeface="SimSun" panose="02010600030101010101" pitchFamily="2" charset="-122"/>
                <a:cs typeface="Lucida Sans" panose="020B0602030504020204" pitchFamily="34" charset="77"/>
              </a:rPr>
              <a:t>- 2 erreurs participe passé -</a:t>
            </a:r>
            <a:r>
              <a:rPr lang="fr-FR" sz="1100" kern="150" dirty="0" err="1">
                <a:latin typeface="Avenir Light" panose="020B0402020203020204" pitchFamily="34" charset="77"/>
                <a:ea typeface="SimSun" panose="02010600030101010101" pitchFamily="2" charset="-122"/>
                <a:cs typeface="Lucida Sans" panose="020B0602030504020204" pitchFamily="34" charset="77"/>
              </a:rPr>
              <a:t>é</a:t>
            </a:r>
            <a:r>
              <a:rPr lang="fr-FR" sz="1100" kern="150" dirty="0">
                <a:latin typeface="Avenir Light" panose="020B0402020203020204" pitchFamily="34" charset="77"/>
                <a:ea typeface="SimSun" panose="02010600030101010101" pitchFamily="2" charset="-122"/>
                <a:cs typeface="Lucida Sans" panose="020B0602030504020204" pitchFamily="34" charset="77"/>
              </a:rPr>
              <a:t> ou infinitif -er</a:t>
            </a:r>
            <a:endParaRPr lang="fr-FR" sz="1100" kern="150" dirty="0">
              <a:effectLst/>
              <a:latin typeface="Avenir Light" panose="020B0402020203020204" pitchFamily="34" charset="77"/>
              <a:ea typeface="SimSun" panose="02010600030101010101" pitchFamily="2" charset="-122"/>
              <a:cs typeface="Lucida Sans" panose="020B0602030504020204" pitchFamily="34" charset="77"/>
            </a:endParaRPr>
          </a:p>
          <a:p>
            <a:pPr algn="just">
              <a:spcAft>
                <a:spcPts val="310"/>
              </a:spcAft>
            </a:pPr>
            <a:r>
              <a:rPr lang="fr-FR" sz="1100" kern="150" dirty="0">
                <a:latin typeface="Avenir Light" panose="020B0402020203020204" pitchFamily="34" charset="77"/>
                <a:ea typeface="SimSun" panose="02010600030101010101" pitchFamily="2" charset="-122"/>
                <a:cs typeface="Lucida Sans" panose="020B0602030504020204" pitchFamily="34" charset="77"/>
              </a:rPr>
              <a:t>- 2 erreurs d’accord dans le groupe nominal                   </a:t>
            </a:r>
            <a:endParaRPr lang="fr-GP" sz="1400" kern="150" dirty="0">
              <a:latin typeface="Avenir Light" panose="020B0402020203020204" pitchFamily="34" charset="77"/>
              <a:ea typeface="SimSun" panose="02010600030101010101" pitchFamily="2" charset="-122"/>
              <a:cs typeface="Lucida Sans" panose="020B0602030504020204" pitchFamily="34" charset="77"/>
            </a:endParaRP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FR" sz="1400" dirty="0">
                <a:solidFill>
                  <a:schemeClr val="tx1"/>
                </a:solidFill>
                <a:latin typeface="Avenir Light" panose="020B0402020203020204" pitchFamily="34" charset="77"/>
              </a:rPr>
              <a:t>Pour rénové sont appartement, nina fit appel à un peintre. Dès son arrivée, il se mis à la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FR" sz="1400" dirty="0">
                <a:solidFill>
                  <a:schemeClr val="tx1"/>
                </a:solidFill>
                <a:latin typeface="Avenir Light" panose="020B0402020203020204" pitchFamily="34" charset="77"/>
              </a:rPr>
              <a:t> tâche. Il commença par ôté les papiers peints usagé et boucha les trou des murs avec une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FR" sz="1400" dirty="0">
                <a:solidFill>
                  <a:schemeClr val="tx1"/>
                </a:solidFill>
                <a:latin typeface="Avenir Light" panose="020B0402020203020204" pitchFamily="34" charset="77"/>
              </a:rPr>
              <a:t> pâte blanche. Il repeignis les portes est tapissa la salle de séjour. Tous ces travaux furent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FR" sz="1400" dirty="0">
                <a:solidFill>
                  <a:schemeClr val="tx1"/>
                </a:solidFill>
                <a:latin typeface="Avenir Light" panose="020B0402020203020204" pitchFamily="34" charset="77"/>
              </a:rPr>
              <a:t> très gênants mes nécessaires.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endParaRPr lang="fr-FR" sz="1400" dirty="0">
              <a:solidFill>
                <a:schemeClr val="tx1"/>
              </a:solidFill>
              <a:latin typeface="Avenir Light" panose="020B0402020203020204" pitchFamily="34" charset="77"/>
            </a:endParaRP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82AAF7B4-464F-3741-8AD2-6731AE43505F}"/>
              </a:ext>
            </a:extLst>
          </p:cNvPr>
          <p:cNvSpPr txBox="1"/>
          <p:nvPr/>
        </p:nvSpPr>
        <p:spPr>
          <a:xfrm>
            <a:off x="157343" y="4761035"/>
            <a:ext cx="7244987" cy="378847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FR" sz="1400" u="sng" kern="150" dirty="0">
                <a:effectLst/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Lis la dictée. Recherche les erreurs et corrige-les. Il y a 10 erreurs à trouver :</a:t>
            </a:r>
          </a:p>
          <a:p>
            <a:pPr algn="just">
              <a:spcAft>
                <a:spcPts val="310"/>
              </a:spcAft>
            </a:pPr>
            <a:r>
              <a:rPr lang="fr-FR" sz="1100" kern="150" dirty="0">
                <a:latin typeface="Avenir Light" panose="020B0402020203020204" pitchFamily="34" charset="77"/>
                <a:ea typeface="SimSun" panose="02010600030101010101" pitchFamily="2" charset="-122"/>
                <a:cs typeface="Lucida Sans" panose="020B0602030504020204" pitchFamily="34" charset="77"/>
              </a:rPr>
              <a:t>- 1 erreur de majuscule ou ponctuation                           - 3 erreurs d’homophones grammaticaux</a:t>
            </a:r>
          </a:p>
          <a:p>
            <a:pPr algn="just">
              <a:spcAft>
                <a:spcPts val="310"/>
              </a:spcAft>
            </a:pPr>
            <a:r>
              <a:rPr lang="fr-FR" sz="1100" kern="150" dirty="0">
                <a:effectLst/>
                <a:latin typeface="Avenir Light" panose="020B0402020203020204" pitchFamily="34" charset="77"/>
                <a:ea typeface="SimSun" panose="02010600030101010101" pitchFamily="2" charset="-122"/>
                <a:cs typeface="Lucida Sans" panose="020B0602030504020204" pitchFamily="34" charset="77"/>
              </a:rPr>
              <a:t>- 2 erreurs d’accord du verbe conjugué avec le sujet     </a:t>
            </a:r>
            <a:r>
              <a:rPr lang="fr-FR" sz="1100" kern="150" dirty="0">
                <a:latin typeface="Avenir Light" panose="020B0402020203020204" pitchFamily="34" charset="77"/>
                <a:ea typeface="SimSun" panose="02010600030101010101" pitchFamily="2" charset="-122"/>
                <a:cs typeface="Lucida Sans" panose="020B0602030504020204" pitchFamily="34" charset="77"/>
              </a:rPr>
              <a:t>- 2 erreurs participe passé -</a:t>
            </a:r>
            <a:r>
              <a:rPr lang="fr-FR" sz="1100" kern="150" dirty="0" err="1">
                <a:latin typeface="Avenir Light" panose="020B0402020203020204" pitchFamily="34" charset="77"/>
                <a:ea typeface="SimSun" panose="02010600030101010101" pitchFamily="2" charset="-122"/>
                <a:cs typeface="Lucida Sans" panose="020B0602030504020204" pitchFamily="34" charset="77"/>
              </a:rPr>
              <a:t>é</a:t>
            </a:r>
            <a:r>
              <a:rPr lang="fr-FR" sz="1100" kern="150" dirty="0">
                <a:latin typeface="Avenir Light" panose="020B0402020203020204" pitchFamily="34" charset="77"/>
                <a:ea typeface="SimSun" panose="02010600030101010101" pitchFamily="2" charset="-122"/>
                <a:cs typeface="Lucida Sans" panose="020B0602030504020204" pitchFamily="34" charset="77"/>
              </a:rPr>
              <a:t> ou infinitif -er</a:t>
            </a:r>
            <a:endParaRPr lang="fr-FR" sz="1100" kern="150" dirty="0">
              <a:effectLst/>
              <a:latin typeface="Avenir Light" panose="020B0402020203020204" pitchFamily="34" charset="77"/>
              <a:ea typeface="SimSun" panose="02010600030101010101" pitchFamily="2" charset="-122"/>
              <a:cs typeface="Lucida Sans" panose="020B0602030504020204" pitchFamily="34" charset="77"/>
            </a:endParaRPr>
          </a:p>
          <a:p>
            <a:pPr algn="just">
              <a:spcAft>
                <a:spcPts val="310"/>
              </a:spcAft>
            </a:pPr>
            <a:r>
              <a:rPr lang="fr-FR" sz="1100" kern="150" dirty="0">
                <a:latin typeface="Avenir Light" panose="020B0402020203020204" pitchFamily="34" charset="77"/>
                <a:ea typeface="SimSun" panose="02010600030101010101" pitchFamily="2" charset="-122"/>
                <a:cs typeface="Lucida Sans" panose="020B0602030504020204" pitchFamily="34" charset="77"/>
              </a:rPr>
              <a:t>- 2 erreurs d’accord dans le groupe nominal                   </a:t>
            </a:r>
            <a:endParaRPr lang="fr-GP" sz="1400" kern="150" dirty="0">
              <a:latin typeface="Avenir Light" panose="020B0402020203020204" pitchFamily="34" charset="77"/>
              <a:ea typeface="SimSun" panose="02010600030101010101" pitchFamily="2" charset="-122"/>
              <a:cs typeface="Lucida Sans" panose="020B0602030504020204" pitchFamily="34" charset="77"/>
            </a:endParaRP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FR" sz="1400" dirty="0">
                <a:solidFill>
                  <a:schemeClr val="tx1"/>
                </a:solidFill>
                <a:latin typeface="Avenir Light" panose="020B0402020203020204" pitchFamily="34" charset="77"/>
              </a:rPr>
              <a:t>Pour rénové sont appartement, nina fit appel à un peintre. Dès son arrivée, il se mis à la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FR" sz="1400" dirty="0">
                <a:solidFill>
                  <a:schemeClr val="tx1"/>
                </a:solidFill>
                <a:latin typeface="Avenir Light" panose="020B0402020203020204" pitchFamily="34" charset="77"/>
              </a:rPr>
              <a:t> tâche. Il commença par ôté les papiers peints usagé et boucha les trou des murs avec une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FR" sz="1400" dirty="0">
                <a:solidFill>
                  <a:schemeClr val="tx1"/>
                </a:solidFill>
                <a:latin typeface="Avenir Light" panose="020B0402020203020204" pitchFamily="34" charset="77"/>
              </a:rPr>
              <a:t> pâte blanche. Il repeignis les portes est tapissa la salle de séjour. Tous ces travaux furent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FR" sz="1400" dirty="0">
                <a:solidFill>
                  <a:schemeClr val="tx1"/>
                </a:solidFill>
                <a:latin typeface="Avenir Light" panose="020B0402020203020204" pitchFamily="34" charset="77"/>
              </a:rPr>
              <a:t> très gênants mes nécessaires.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endParaRPr lang="fr-FR" sz="1400" dirty="0">
              <a:solidFill>
                <a:schemeClr val="tx1"/>
              </a:solidFill>
              <a:latin typeface="Avenir Light" panose="020B0402020203020204" pitchFamily="34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3016369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>
            <a:extLst>
              <a:ext uri="{FF2B5EF4-FFF2-40B4-BE49-F238E27FC236}">
                <a16:creationId xmlns:a16="http://schemas.microsoft.com/office/drawing/2014/main" id="{017FDD57-CF72-C940-8805-8A9942C95033}"/>
              </a:ext>
            </a:extLst>
          </p:cNvPr>
          <p:cNvSpPr txBox="1"/>
          <p:nvPr/>
        </p:nvSpPr>
        <p:spPr>
          <a:xfrm>
            <a:off x="157344" y="162141"/>
            <a:ext cx="7244987" cy="38346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FR" sz="1400" u="sng" kern="150" dirty="0">
                <a:effectLst/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Lis la dictée. Recherche les erreurs et corrige-les. Il y a 10 erreurs à trouver :</a:t>
            </a:r>
          </a:p>
          <a:p>
            <a:pPr algn="just">
              <a:spcAft>
                <a:spcPts val="310"/>
              </a:spcAft>
            </a:pPr>
            <a:r>
              <a:rPr lang="fr-FR" sz="1100" kern="150" dirty="0">
                <a:latin typeface="Avenir Light" panose="020B0402020203020204" pitchFamily="34" charset="77"/>
                <a:ea typeface="SimSun" panose="02010600030101010101" pitchFamily="2" charset="-122"/>
                <a:cs typeface="Lucida Sans" panose="020B0602030504020204" pitchFamily="34" charset="77"/>
              </a:rPr>
              <a:t>- 1 erreur de majuscule ou ponctuation.                          - 2 erreurs d’homophones grammaticaux</a:t>
            </a:r>
          </a:p>
          <a:p>
            <a:pPr algn="just">
              <a:spcAft>
                <a:spcPts val="310"/>
              </a:spcAft>
            </a:pPr>
            <a:r>
              <a:rPr lang="fr-FR" sz="1100" kern="150" dirty="0">
                <a:effectLst/>
                <a:latin typeface="Avenir Light" panose="020B0402020203020204" pitchFamily="34" charset="77"/>
                <a:ea typeface="SimSun" panose="02010600030101010101" pitchFamily="2" charset="-122"/>
                <a:cs typeface="Lucida Sans" panose="020B0602030504020204" pitchFamily="34" charset="77"/>
              </a:rPr>
              <a:t>- 1 erreur d’accord du verbe conjugué avec le sujet       </a:t>
            </a:r>
            <a:r>
              <a:rPr lang="fr-FR" sz="1100" kern="150" dirty="0">
                <a:latin typeface="Avenir Light" panose="020B0402020203020204" pitchFamily="34" charset="77"/>
                <a:ea typeface="SimSun" panose="02010600030101010101" pitchFamily="2" charset="-122"/>
                <a:cs typeface="Lucida Sans" panose="020B0602030504020204" pitchFamily="34" charset="77"/>
              </a:rPr>
              <a:t>- 2 erreurs participe passé -</a:t>
            </a:r>
            <a:r>
              <a:rPr lang="fr-FR" sz="1100" kern="150" dirty="0" err="1">
                <a:latin typeface="Avenir Light" panose="020B0402020203020204" pitchFamily="34" charset="77"/>
                <a:ea typeface="SimSun" panose="02010600030101010101" pitchFamily="2" charset="-122"/>
                <a:cs typeface="Lucida Sans" panose="020B0602030504020204" pitchFamily="34" charset="77"/>
              </a:rPr>
              <a:t>é</a:t>
            </a:r>
            <a:r>
              <a:rPr lang="fr-FR" sz="1100" kern="150" dirty="0">
                <a:latin typeface="Avenir Light" panose="020B0402020203020204" pitchFamily="34" charset="77"/>
                <a:ea typeface="SimSun" panose="02010600030101010101" pitchFamily="2" charset="-122"/>
                <a:cs typeface="Lucida Sans" panose="020B0602030504020204" pitchFamily="34" charset="77"/>
              </a:rPr>
              <a:t> ou infinitif -er</a:t>
            </a:r>
            <a:endParaRPr lang="fr-FR" sz="1100" kern="150" dirty="0">
              <a:effectLst/>
              <a:latin typeface="Avenir Light" panose="020B0402020203020204" pitchFamily="34" charset="77"/>
              <a:ea typeface="SimSun" panose="02010600030101010101" pitchFamily="2" charset="-122"/>
              <a:cs typeface="Lucida Sans" panose="020B0602030504020204" pitchFamily="34" charset="77"/>
            </a:endParaRPr>
          </a:p>
          <a:p>
            <a:pPr algn="just">
              <a:spcAft>
                <a:spcPts val="310"/>
              </a:spcAft>
            </a:pPr>
            <a:r>
              <a:rPr lang="fr-FR" sz="1100" kern="150" dirty="0">
                <a:latin typeface="Avenir Light" panose="020B0402020203020204" pitchFamily="34" charset="77"/>
                <a:ea typeface="SimSun" panose="02010600030101010101" pitchFamily="2" charset="-122"/>
                <a:cs typeface="Lucida Sans" panose="020B0602030504020204" pitchFamily="34" charset="77"/>
              </a:rPr>
              <a:t>- 2 erreurs d’accord dans le groupe nominal                   - 2 erreurs lettres finales muettes</a:t>
            </a:r>
            <a:endParaRPr lang="fr-GP" sz="1400" kern="150" dirty="0">
              <a:latin typeface="Avenir Light" panose="020B0402020203020204" pitchFamily="34" charset="77"/>
              <a:ea typeface="SimSun" panose="02010600030101010101" pitchFamily="2" charset="-122"/>
              <a:cs typeface="Lucida Sans" panose="020B0602030504020204" pitchFamily="34" charset="77"/>
            </a:endParaRP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FR" sz="1400" kern="1200" dirty="0">
                <a:solidFill>
                  <a:schemeClr val="tx1"/>
                </a:solidFill>
                <a:effectLst/>
                <a:latin typeface="Avenir Light" panose="020B0402020203020204" pitchFamily="34" charset="77"/>
              </a:rPr>
              <a:t>C'est ça, c'est ça. Allez-y, pendez-moi. J'ai tué un oiseaux. C'est que je suis un chas, moi.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FR" sz="1400" kern="1200" dirty="0">
                <a:solidFill>
                  <a:schemeClr val="tx1"/>
                </a:solidFill>
                <a:effectLst/>
                <a:latin typeface="Avenir Light" panose="020B0402020203020204" pitchFamily="34" charset="77"/>
              </a:rPr>
              <a:t> En fait, c'est mon boulot de rôdé dans le jardin a la recherche de ces petites créature qui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FR" sz="1400" kern="1200" dirty="0">
                <a:solidFill>
                  <a:schemeClr val="tx1"/>
                </a:solidFill>
                <a:effectLst/>
                <a:latin typeface="Avenir Light" panose="020B0402020203020204" pitchFamily="34" charset="77"/>
              </a:rPr>
              <a:t> peuvent à peine voleté d'une haie à l'autre. dites-moi, qu'est-ce que je suis censé faire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FR" sz="1400" kern="1200" dirty="0">
                <a:solidFill>
                  <a:schemeClr val="tx1"/>
                </a:solidFill>
                <a:effectLst/>
                <a:latin typeface="Avenir Light" panose="020B0402020203020204" pitchFamily="34" charset="77"/>
              </a:rPr>
              <a:t> quant une petite boule de plumes ce jettes dans ma gueule ?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endParaRPr lang="fr-FR" sz="1400" kern="1200" dirty="0">
              <a:solidFill>
                <a:schemeClr val="tx1"/>
              </a:solidFill>
              <a:effectLst/>
              <a:latin typeface="Avenir Light" panose="020B0402020203020204" pitchFamily="34" charset="77"/>
            </a:endParaRP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202166FF-5E45-AA4B-8986-02FDE875320F}"/>
              </a:ext>
            </a:extLst>
          </p:cNvPr>
          <p:cNvSpPr txBox="1"/>
          <p:nvPr/>
        </p:nvSpPr>
        <p:spPr>
          <a:xfrm>
            <a:off x="157343" y="4761035"/>
            <a:ext cx="7244987" cy="390388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FR" sz="1400" u="sng" kern="150" dirty="0">
                <a:effectLst/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Lis la dictée. Recherche les erreurs et corrige-les. Il y a 10 erreurs à trouver :</a:t>
            </a:r>
          </a:p>
          <a:p>
            <a:pPr algn="just">
              <a:spcAft>
                <a:spcPts val="310"/>
              </a:spcAft>
            </a:pPr>
            <a:r>
              <a:rPr lang="fr-FR" sz="1100" kern="150" dirty="0">
                <a:latin typeface="Avenir Light" panose="020B0402020203020204" pitchFamily="34" charset="77"/>
                <a:ea typeface="SimSun" panose="02010600030101010101" pitchFamily="2" charset="-122"/>
                <a:cs typeface="Lucida Sans" panose="020B0602030504020204" pitchFamily="34" charset="77"/>
              </a:rPr>
              <a:t>- 1 erreur de majuscule ou ponctuation.                          - 2 erreurs d’homophones grammaticaux</a:t>
            </a:r>
          </a:p>
          <a:p>
            <a:pPr algn="just">
              <a:spcAft>
                <a:spcPts val="310"/>
              </a:spcAft>
            </a:pPr>
            <a:r>
              <a:rPr lang="fr-FR" sz="1100" kern="150" dirty="0">
                <a:effectLst/>
                <a:latin typeface="Avenir Light" panose="020B0402020203020204" pitchFamily="34" charset="77"/>
                <a:ea typeface="SimSun" panose="02010600030101010101" pitchFamily="2" charset="-122"/>
                <a:cs typeface="Lucida Sans" panose="020B0602030504020204" pitchFamily="34" charset="77"/>
              </a:rPr>
              <a:t>- 1 erreur d’accord du verbe conjugué avec le sujet       </a:t>
            </a:r>
            <a:r>
              <a:rPr lang="fr-FR" sz="1100" kern="150" dirty="0">
                <a:latin typeface="Avenir Light" panose="020B0402020203020204" pitchFamily="34" charset="77"/>
                <a:ea typeface="SimSun" panose="02010600030101010101" pitchFamily="2" charset="-122"/>
                <a:cs typeface="Lucida Sans" panose="020B0602030504020204" pitchFamily="34" charset="77"/>
              </a:rPr>
              <a:t>- 2 erreurs participe passé -</a:t>
            </a:r>
            <a:r>
              <a:rPr lang="fr-FR" sz="1100" kern="150" dirty="0" err="1">
                <a:latin typeface="Avenir Light" panose="020B0402020203020204" pitchFamily="34" charset="77"/>
                <a:ea typeface="SimSun" panose="02010600030101010101" pitchFamily="2" charset="-122"/>
                <a:cs typeface="Lucida Sans" panose="020B0602030504020204" pitchFamily="34" charset="77"/>
              </a:rPr>
              <a:t>é</a:t>
            </a:r>
            <a:r>
              <a:rPr lang="fr-FR" sz="1100" kern="150" dirty="0">
                <a:latin typeface="Avenir Light" panose="020B0402020203020204" pitchFamily="34" charset="77"/>
                <a:ea typeface="SimSun" panose="02010600030101010101" pitchFamily="2" charset="-122"/>
                <a:cs typeface="Lucida Sans" panose="020B0602030504020204" pitchFamily="34" charset="77"/>
              </a:rPr>
              <a:t> ou infinitif -er</a:t>
            </a:r>
            <a:endParaRPr lang="fr-FR" sz="1100" kern="150" dirty="0">
              <a:effectLst/>
              <a:latin typeface="Avenir Light" panose="020B0402020203020204" pitchFamily="34" charset="77"/>
              <a:ea typeface="SimSun" panose="02010600030101010101" pitchFamily="2" charset="-122"/>
              <a:cs typeface="Lucida Sans" panose="020B0602030504020204" pitchFamily="34" charset="77"/>
            </a:endParaRPr>
          </a:p>
          <a:p>
            <a:pPr algn="just">
              <a:spcAft>
                <a:spcPts val="310"/>
              </a:spcAft>
            </a:pPr>
            <a:r>
              <a:rPr lang="fr-FR" sz="1100" kern="150" dirty="0">
                <a:latin typeface="Avenir Light" panose="020B0402020203020204" pitchFamily="34" charset="77"/>
                <a:ea typeface="SimSun" panose="02010600030101010101" pitchFamily="2" charset="-122"/>
                <a:cs typeface="Lucida Sans" panose="020B0602030504020204" pitchFamily="34" charset="77"/>
              </a:rPr>
              <a:t>- 2 erreurs d’accord dans le groupe nominal                   - 2 erreurs lettres finales muettes</a:t>
            </a:r>
            <a:endParaRPr lang="fr-GP" sz="1400" kern="150" dirty="0">
              <a:latin typeface="Avenir Light" panose="020B0402020203020204" pitchFamily="34" charset="77"/>
              <a:ea typeface="SimSun" panose="02010600030101010101" pitchFamily="2" charset="-122"/>
              <a:cs typeface="Lucida Sans" panose="020B0602030504020204" pitchFamily="34" charset="77"/>
            </a:endParaRP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FR" sz="1400" kern="1200" dirty="0">
                <a:solidFill>
                  <a:schemeClr val="tx1"/>
                </a:solidFill>
                <a:effectLst/>
                <a:latin typeface="Avenir Light" panose="020B0402020203020204" pitchFamily="34" charset="77"/>
              </a:rPr>
              <a:t>C'est ça, c'est ça. Allez-y, pendez-moi. J'ai tué un oiseaux. C'est que je suis un chas, moi.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FR" sz="1400" kern="1200" dirty="0">
                <a:solidFill>
                  <a:schemeClr val="tx1"/>
                </a:solidFill>
                <a:effectLst/>
                <a:latin typeface="Avenir Light" panose="020B0402020203020204" pitchFamily="34" charset="77"/>
              </a:rPr>
              <a:t> En fait, c'est mon boulot de rôdé dans le jardin a la recherche de ces petites créature qui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FR" sz="1400" kern="1200" dirty="0">
                <a:solidFill>
                  <a:schemeClr val="tx1"/>
                </a:solidFill>
                <a:effectLst/>
                <a:latin typeface="Avenir Light" panose="020B0402020203020204" pitchFamily="34" charset="77"/>
              </a:rPr>
              <a:t> peuvent à peine voleté d'une haie à l'autre. dites-moi, qu'est-ce que je suis censé faire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FR" sz="1400" kern="1200" dirty="0">
                <a:solidFill>
                  <a:schemeClr val="tx1"/>
                </a:solidFill>
                <a:effectLst/>
                <a:latin typeface="Avenir Light" panose="020B0402020203020204" pitchFamily="34" charset="77"/>
              </a:rPr>
              <a:t> quant une petite boule de plumes ce jettes dans ma gueule ?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endParaRPr lang="fr-FR" sz="1400" kern="1200" dirty="0">
              <a:solidFill>
                <a:schemeClr val="tx1"/>
              </a:solidFill>
              <a:effectLst/>
              <a:latin typeface="Avenir Light" panose="020B0402020203020204" pitchFamily="34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21128745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>
            <a:extLst>
              <a:ext uri="{FF2B5EF4-FFF2-40B4-BE49-F238E27FC236}">
                <a16:creationId xmlns:a16="http://schemas.microsoft.com/office/drawing/2014/main" id="{017FDD57-CF72-C940-8805-8A9942C95033}"/>
              </a:ext>
            </a:extLst>
          </p:cNvPr>
          <p:cNvSpPr txBox="1"/>
          <p:nvPr/>
        </p:nvSpPr>
        <p:spPr>
          <a:xfrm>
            <a:off x="157344" y="162141"/>
            <a:ext cx="7244987" cy="38346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FR" sz="1400" u="sng" kern="150" dirty="0">
                <a:effectLst/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Lis la dictée. Recherche les erreurs et corrige-les. Il y a 10 erreurs à trouver :</a:t>
            </a:r>
          </a:p>
          <a:p>
            <a:pPr algn="just">
              <a:spcAft>
                <a:spcPts val="310"/>
              </a:spcAft>
            </a:pPr>
            <a:r>
              <a:rPr lang="fr-FR" sz="1100" kern="150" dirty="0">
                <a:latin typeface="Avenir Light" panose="020B0402020203020204" pitchFamily="34" charset="77"/>
                <a:ea typeface="SimSun" panose="02010600030101010101" pitchFamily="2" charset="-122"/>
                <a:cs typeface="Lucida Sans" panose="020B0602030504020204" pitchFamily="34" charset="77"/>
              </a:rPr>
              <a:t>- 1 erreur de majuscule ou ponctuation.                          - 2 erreurs d’homophones grammaticaux</a:t>
            </a:r>
          </a:p>
          <a:p>
            <a:pPr algn="just">
              <a:spcAft>
                <a:spcPts val="310"/>
              </a:spcAft>
            </a:pPr>
            <a:r>
              <a:rPr lang="fr-FR" sz="1100" kern="150" dirty="0">
                <a:effectLst/>
                <a:latin typeface="Avenir Light" panose="020B0402020203020204" pitchFamily="34" charset="77"/>
                <a:ea typeface="SimSun" panose="02010600030101010101" pitchFamily="2" charset="-122"/>
                <a:cs typeface="Lucida Sans" panose="020B0602030504020204" pitchFamily="34" charset="77"/>
              </a:rPr>
              <a:t>- 3 erreurs d’accord du verbe conjugué avec le sujet     </a:t>
            </a:r>
            <a:r>
              <a:rPr lang="fr-FR" sz="1100" kern="150" dirty="0">
                <a:latin typeface="Avenir Light" panose="020B0402020203020204" pitchFamily="34" charset="77"/>
                <a:ea typeface="SimSun" panose="02010600030101010101" pitchFamily="2" charset="-122"/>
                <a:cs typeface="Lucida Sans" panose="020B0602030504020204" pitchFamily="34" charset="77"/>
              </a:rPr>
              <a:t>- 2 erreurs participe passé -</a:t>
            </a:r>
            <a:r>
              <a:rPr lang="fr-FR" sz="1100" kern="150" dirty="0" err="1">
                <a:latin typeface="Avenir Light" panose="020B0402020203020204" pitchFamily="34" charset="77"/>
                <a:ea typeface="SimSun" panose="02010600030101010101" pitchFamily="2" charset="-122"/>
                <a:cs typeface="Lucida Sans" panose="020B0602030504020204" pitchFamily="34" charset="77"/>
              </a:rPr>
              <a:t>é</a:t>
            </a:r>
            <a:r>
              <a:rPr lang="fr-FR" sz="1100" kern="150" dirty="0">
                <a:latin typeface="Avenir Light" panose="020B0402020203020204" pitchFamily="34" charset="77"/>
                <a:ea typeface="SimSun" panose="02010600030101010101" pitchFamily="2" charset="-122"/>
                <a:cs typeface="Lucida Sans" panose="020B0602030504020204" pitchFamily="34" charset="77"/>
              </a:rPr>
              <a:t> ou infinitif -er</a:t>
            </a:r>
            <a:endParaRPr lang="fr-FR" sz="1100" kern="150" dirty="0">
              <a:effectLst/>
              <a:latin typeface="Avenir Light" panose="020B0402020203020204" pitchFamily="34" charset="77"/>
              <a:ea typeface="SimSun" panose="02010600030101010101" pitchFamily="2" charset="-122"/>
              <a:cs typeface="Lucida Sans" panose="020B0602030504020204" pitchFamily="34" charset="77"/>
            </a:endParaRPr>
          </a:p>
          <a:p>
            <a:pPr algn="just">
              <a:spcAft>
                <a:spcPts val="310"/>
              </a:spcAft>
            </a:pPr>
            <a:r>
              <a:rPr lang="fr-FR" sz="1100" kern="150" dirty="0">
                <a:latin typeface="Avenir Light" panose="020B0402020203020204" pitchFamily="34" charset="77"/>
                <a:ea typeface="SimSun" panose="02010600030101010101" pitchFamily="2" charset="-122"/>
                <a:cs typeface="Lucida Sans" panose="020B0602030504020204" pitchFamily="34" charset="77"/>
              </a:rPr>
              <a:t>- 2 erreurs d’accord dans le groupe nominal                   </a:t>
            </a:r>
            <a:endParaRPr lang="fr-GP" sz="1400" kern="150" dirty="0">
              <a:latin typeface="Avenir Light" panose="020B0402020203020204" pitchFamily="34" charset="77"/>
              <a:ea typeface="SimSun" panose="02010600030101010101" pitchFamily="2" charset="-122"/>
              <a:cs typeface="Lucida Sans" panose="020B0602030504020204" pitchFamily="34" charset="77"/>
            </a:endParaRP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Dormir est aussi important que mangé et respiré. Le sommeil n’est pas du temps perdu :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s’est le moment où ton corps ce repose et fais le plein d’énergie. pendant que tu dors, tu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grandit, tes cheveux et tes ongle pousses et ta mémoire « range » les informations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enregistrés la veille.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endParaRPr lang="fr-GP" sz="1400" kern="1200" dirty="0">
              <a:solidFill>
                <a:schemeClr val="dk1"/>
              </a:solidFill>
              <a:effectLst/>
              <a:latin typeface="Avenir Light" panose="020B0402020203020204" pitchFamily="34" charset="77"/>
            </a:endParaRP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6BBD266A-7681-114C-9621-646275C6F1EA}"/>
              </a:ext>
            </a:extLst>
          </p:cNvPr>
          <p:cNvSpPr txBox="1"/>
          <p:nvPr/>
        </p:nvSpPr>
        <p:spPr>
          <a:xfrm>
            <a:off x="157343" y="4761035"/>
            <a:ext cx="7244987" cy="390388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FR" sz="1400" u="sng" kern="150" dirty="0">
                <a:effectLst/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Lis la dictée. Recherche les erreurs et corrige-les. Il y a 10 erreurs à trouver :</a:t>
            </a:r>
          </a:p>
          <a:p>
            <a:pPr algn="just">
              <a:spcAft>
                <a:spcPts val="310"/>
              </a:spcAft>
            </a:pPr>
            <a:r>
              <a:rPr lang="fr-FR" sz="1100" kern="150" dirty="0">
                <a:latin typeface="Avenir Light" panose="020B0402020203020204" pitchFamily="34" charset="77"/>
                <a:ea typeface="SimSun" panose="02010600030101010101" pitchFamily="2" charset="-122"/>
                <a:cs typeface="Lucida Sans" panose="020B0602030504020204" pitchFamily="34" charset="77"/>
              </a:rPr>
              <a:t>- 1 erreur de majuscule ou ponctuation.                          - 2 erreurs d’homophones grammaticaux</a:t>
            </a:r>
          </a:p>
          <a:p>
            <a:pPr algn="just">
              <a:spcAft>
                <a:spcPts val="310"/>
              </a:spcAft>
            </a:pPr>
            <a:r>
              <a:rPr lang="fr-FR" sz="1100" kern="150" dirty="0">
                <a:effectLst/>
                <a:latin typeface="Avenir Light" panose="020B0402020203020204" pitchFamily="34" charset="77"/>
                <a:ea typeface="SimSun" panose="02010600030101010101" pitchFamily="2" charset="-122"/>
                <a:cs typeface="Lucida Sans" panose="020B0602030504020204" pitchFamily="34" charset="77"/>
              </a:rPr>
              <a:t>- 3 erreurs d’accord du verbe conjugué avec le sujet     </a:t>
            </a:r>
            <a:r>
              <a:rPr lang="fr-FR" sz="1100" kern="150" dirty="0">
                <a:latin typeface="Avenir Light" panose="020B0402020203020204" pitchFamily="34" charset="77"/>
                <a:ea typeface="SimSun" panose="02010600030101010101" pitchFamily="2" charset="-122"/>
                <a:cs typeface="Lucida Sans" panose="020B0602030504020204" pitchFamily="34" charset="77"/>
              </a:rPr>
              <a:t>- 2 erreurs participe passé -</a:t>
            </a:r>
            <a:r>
              <a:rPr lang="fr-FR" sz="1100" kern="150" dirty="0" err="1">
                <a:latin typeface="Avenir Light" panose="020B0402020203020204" pitchFamily="34" charset="77"/>
                <a:ea typeface="SimSun" panose="02010600030101010101" pitchFamily="2" charset="-122"/>
                <a:cs typeface="Lucida Sans" panose="020B0602030504020204" pitchFamily="34" charset="77"/>
              </a:rPr>
              <a:t>é</a:t>
            </a:r>
            <a:r>
              <a:rPr lang="fr-FR" sz="1100" kern="150" dirty="0">
                <a:latin typeface="Avenir Light" panose="020B0402020203020204" pitchFamily="34" charset="77"/>
                <a:ea typeface="SimSun" panose="02010600030101010101" pitchFamily="2" charset="-122"/>
                <a:cs typeface="Lucida Sans" panose="020B0602030504020204" pitchFamily="34" charset="77"/>
              </a:rPr>
              <a:t> ou infinitif -er</a:t>
            </a:r>
            <a:endParaRPr lang="fr-FR" sz="1100" kern="150" dirty="0">
              <a:effectLst/>
              <a:latin typeface="Avenir Light" panose="020B0402020203020204" pitchFamily="34" charset="77"/>
              <a:ea typeface="SimSun" panose="02010600030101010101" pitchFamily="2" charset="-122"/>
              <a:cs typeface="Lucida Sans" panose="020B0602030504020204" pitchFamily="34" charset="77"/>
            </a:endParaRPr>
          </a:p>
          <a:p>
            <a:pPr algn="just">
              <a:spcAft>
                <a:spcPts val="310"/>
              </a:spcAft>
            </a:pPr>
            <a:r>
              <a:rPr lang="fr-FR" sz="1100" kern="150" dirty="0">
                <a:latin typeface="Avenir Light" panose="020B0402020203020204" pitchFamily="34" charset="77"/>
                <a:ea typeface="SimSun" panose="02010600030101010101" pitchFamily="2" charset="-122"/>
                <a:cs typeface="Lucida Sans" panose="020B0602030504020204" pitchFamily="34" charset="77"/>
              </a:rPr>
              <a:t>- 2 erreurs d’accord dans le groupe nominal                   </a:t>
            </a:r>
            <a:endParaRPr lang="fr-GP" sz="1400" kern="150" dirty="0">
              <a:latin typeface="Avenir Light" panose="020B0402020203020204" pitchFamily="34" charset="77"/>
              <a:ea typeface="SimSun" panose="02010600030101010101" pitchFamily="2" charset="-122"/>
              <a:cs typeface="Lucida Sans" panose="020B0602030504020204" pitchFamily="34" charset="77"/>
            </a:endParaRP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Dormir est aussi important que mangé et respiré. Le sommeil n’est pas du temps perdu :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s’est le moment où ton corps ce repose et fais le plein d’énergie. pendant que tu dors, tu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grandit, tes cheveux et tes ongle pousses et ta mémoire « range » les informations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enregistrés la veille.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endParaRPr lang="fr-GP" sz="1400" kern="1200" dirty="0">
              <a:solidFill>
                <a:schemeClr val="dk1"/>
              </a:solidFill>
              <a:effectLst/>
              <a:latin typeface="Avenir Light" panose="020B0402020203020204" pitchFamily="34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28874699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>
            <a:extLst>
              <a:ext uri="{FF2B5EF4-FFF2-40B4-BE49-F238E27FC236}">
                <a16:creationId xmlns:a16="http://schemas.microsoft.com/office/drawing/2014/main" id="{017FDD57-CF72-C940-8805-8A9942C95033}"/>
              </a:ext>
            </a:extLst>
          </p:cNvPr>
          <p:cNvSpPr txBox="1"/>
          <p:nvPr/>
        </p:nvSpPr>
        <p:spPr>
          <a:xfrm>
            <a:off x="157344" y="162141"/>
            <a:ext cx="7244987" cy="38346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FR" sz="1400" u="sng" kern="150" dirty="0">
                <a:effectLst/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Lis la dictée. Recherche les erreurs et corrige-les. Il y a 10 erreurs à trouver :</a:t>
            </a:r>
          </a:p>
          <a:p>
            <a:pPr algn="just">
              <a:spcAft>
                <a:spcPts val="310"/>
              </a:spcAft>
            </a:pPr>
            <a:r>
              <a:rPr lang="fr-FR" sz="1100" kern="150" dirty="0">
                <a:latin typeface="Avenir Light" panose="020B0402020203020204" pitchFamily="34" charset="77"/>
                <a:ea typeface="SimSun" panose="02010600030101010101" pitchFamily="2" charset="-122"/>
                <a:cs typeface="Lucida Sans" panose="020B0602030504020204" pitchFamily="34" charset="77"/>
              </a:rPr>
              <a:t>- 2 erreurs de majuscule ou ponctuation.                          - 3 erreurs d’homophones grammaticaux</a:t>
            </a:r>
          </a:p>
          <a:p>
            <a:pPr algn="just">
              <a:spcAft>
                <a:spcPts val="310"/>
              </a:spcAft>
            </a:pPr>
            <a:r>
              <a:rPr lang="fr-FR" sz="1100" kern="150" dirty="0">
                <a:effectLst/>
                <a:latin typeface="Avenir Light" panose="020B0402020203020204" pitchFamily="34" charset="77"/>
                <a:ea typeface="SimSun" panose="02010600030101010101" pitchFamily="2" charset="-122"/>
                <a:cs typeface="Lucida Sans" panose="020B0602030504020204" pitchFamily="34" charset="77"/>
              </a:rPr>
              <a:t>- 2 erreurs d’accord du verbe conjugué avec le sujet       </a:t>
            </a:r>
            <a:r>
              <a:rPr lang="fr-FR" sz="1100" kern="150" dirty="0">
                <a:latin typeface="Avenir Light" panose="020B0402020203020204" pitchFamily="34" charset="77"/>
                <a:ea typeface="SimSun" panose="02010600030101010101" pitchFamily="2" charset="-122"/>
                <a:cs typeface="Lucida Sans" panose="020B0602030504020204" pitchFamily="34" charset="77"/>
              </a:rPr>
              <a:t>- 1 erreur participe passé -</a:t>
            </a:r>
            <a:r>
              <a:rPr lang="fr-FR" sz="1100" kern="150" dirty="0" err="1">
                <a:latin typeface="Avenir Light" panose="020B0402020203020204" pitchFamily="34" charset="77"/>
                <a:ea typeface="SimSun" panose="02010600030101010101" pitchFamily="2" charset="-122"/>
                <a:cs typeface="Lucida Sans" panose="020B0602030504020204" pitchFamily="34" charset="77"/>
              </a:rPr>
              <a:t>é</a:t>
            </a:r>
            <a:r>
              <a:rPr lang="fr-FR" sz="1100" kern="150" dirty="0">
                <a:latin typeface="Avenir Light" panose="020B0402020203020204" pitchFamily="34" charset="77"/>
                <a:ea typeface="SimSun" panose="02010600030101010101" pitchFamily="2" charset="-122"/>
                <a:cs typeface="Lucida Sans" panose="020B0602030504020204" pitchFamily="34" charset="77"/>
              </a:rPr>
              <a:t> ou infinitif -er</a:t>
            </a:r>
            <a:endParaRPr lang="fr-FR" sz="1100" kern="150" dirty="0">
              <a:effectLst/>
              <a:latin typeface="Avenir Light" panose="020B0402020203020204" pitchFamily="34" charset="77"/>
              <a:ea typeface="SimSun" panose="02010600030101010101" pitchFamily="2" charset="-122"/>
              <a:cs typeface="Lucida Sans" panose="020B0602030504020204" pitchFamily="34" charset="77"/>
            </a:endParaRPr>
          </a:p>
          <a:p>
            <a:pPr algn="just">
              <a:spcAft>
                <a:spcPts val="310"/>
              </a:spcAft>
            </a:pPr>
            <a:r>
              <a:rPr lang="fr-FR" sz="1100" kern="150" dirty="0">
                <a:latin typeface="Avenir Light" panose="020B0402020203020204" pitchFamily="34" charset="77"/>
                <a:ea typeface="SimSun" panose="02010600030101010101" pitchFamily="2" charset="-122"/>
                <a:cs typeface="Lucida Sans" panose="020B0602030504020204" pitchFamily="34" charset="77"/>
              </a:rPr>
              <a:t>- 1 erreur d’accord dans le groupe nominal                      - 1 erreur lettres finales muettes</a:t>
            </a:r>
            <a:endParaRPr lang="fr-GP" sz="1400" kern="150" dirty="0">
              <a:latin typeface="Avenir Light" panose="020B0402020203020204" pitchFamily="34" charset="77"/>
              <a:ea typeface="SimSun" panose="02010600030101010101" pitchFamily="2" charset="-122"/>
              <a:cs typeface="Lucida Sans" panose="020B0602030504020204" pitchFamily="34" charset="77"/>
            </a:endParaRP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Petite </a:t>
            </a:r>
            <a:r>
              <a:rPr lang="fr-FR" sz="1400" kern="1200" dirty="0" err="1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Soeur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Li ne doit pas gaspillé ce ris, elle dois le vendre car ses parent on besoin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d'argent. Mes elle trouve extraordinaire qu'un canard soit capable de tant de bonté !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alors elle ouvre doucement le sac de toile brune, et c'est avec plaisir qu'elle en offrent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une petite poignée a un canard si gentil. et le canard s'envole en lui disant merci. 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endParaRPr lang="fr-FR" sz="1400" kern="1200" dirty="0">
              <a:solidFill>
                <a:schemeClr val="dk1"/>
              </a:solidFill>
              <a:effectLst/>
              <a:latin typeface="Avenir Light" panose="020B0402020203020204" pitchFamily="34" charset="77"/>
            </a:endParaRP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D3DC0DC2-2800-4F44-86F0-BE997CA9E388}"/>
              </a:ext>
            </a:extLst>
          </p:cNvPr>
          <p:cNvSpPr txBox="1"/>
          <p:nvPr/>
        </p:nvSpPr>
        <p:spPr>
          <a:xfrm>
            <a:off x="157343" y="4761035"/>
            <a:ext cx="7244987" cy="390388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FR" sz="1400" u="sng" kern="150" dirty="0">
                <a:effectLst/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Lis la dictée. Recherche les erreurs et corrige-les. Il y a 10 erreurs à trouver :</a:t>
            </a:r>
          </a:p>
          <a:p>
            <a:pPr algn="just">
              <a:spcAft>
                <a:spcPts val="310"/>
              </a:spcAft>
            </a:pPr>
            <a:r>
              <a:rPr lang="fr-FR" sz="1100" kern="150" dirty="0">
                <a:latin typeface="Avenir Light" panose="020B0402020203020204" pitchFamily="34" charset="77"/>
                <a:ea typeface="SimSun" panose="02010600030101010101" pitchFamily="2" charset="-122"/>
                <a:cs typeface="Lucida Sans" panose="020B0602030504020204" pitchFamily="34" charset="77"/>
              </a:rPr>
              <a:t>- 2 erreurs de majuscule ou ponctuation.                          - 3 erreurs d’homophones grammaticaux</a:t>
            </a:r>
          </a:p>
          <a:p>
            <a:pPr algn="just">
              <a:spcAft>
                <a:spcPts val="310"/>
              </a:spcAft>
            </a:pPr>
            <a:r>
              <a:rPr lang="fr-FR" sz="1100" kern="150" dirty="0">
                <a:effectLst/>
                <a:latin typeface="Avenir Light" panose="020B0402020203020204" pitchFamily="34" charset="77"/>
                <a:ea typeface="SimSun" panose="02010600030101010101" pitchFamily="2" charset="-122"/>
                <a:cs typeface="Lucida Sans" panose="020B0602030504020204" pitchFamily="34" charset="77"/>
              </a:rPr>
              <a:t>- 2 erreurs d’accord du verbe conjugué avec le sujet       </a:t>
            </a:r>
            <a:r>
              <a:rPr lang="fr-FR" sz="1100" kern="150" dirty="0">
                <a:latin typeface="Avenir Light" panose="020B0402020203020204" pitchFamily="34" charset="77"/>
                <a:ea typeface="SimSun" panose="02010600030101010101" pitchFamily="2" charset="-122"/>
                <a:cs typeface="Lucida Sans" panose="020B0602030504020204" pitchFamily="34" charset="77"/>
              </a:rPr>
              <a:t>- 1 erreur participe passé -</a:t>
            </a:r>
            <a:r>
              <a:rPr lang="fr-FR" sz="1100" kern="150" dirty="0" err="1">
                <a:latin typeface="Avenir Light" panose="020B0402020203020204" pitchFamily="34" charset="77"/>
                <a:ea typeface="SimSun" panose="02010600030101010101" pitchFamily="2" charset="-122"/>
                <a:cs typeface="Lucida Sans" panose="020B0602030504020204" pitchFamily="34" charset="77"/>
              </a:rPr>
              <a:t>é</a:t>
            </a:r>
            <a:r>
              <a:rPr lang="fr-FR" sz="1100" kern="150" dirty="0">
                <a:latin typeface="Avenir Light" panose="020B0402020203020204" pitchFamily="34" charset="77"/>
                <a:ea typeface="SimSun" panose="02010600030101010101" pitchFamily="2" charset="-122"/>
                <a:cs typeface="Lucida Sans" panose="020B0602030504020204" pitchFamily="34" charset="77"/>
              </a:rPr>
              <a:t> ou infinitif -er</a:t>
            </a:r>
            <a:endParaRPr lang="fr-FR" sz="1100" kern="150" dirty="0">
              <a:effectLst/>
              <a:latin typeface="Avenir Light" panose="020B0402020203020204" pitchFamily="34" charset="77"/>
              <a:ea typeface="SimSun" panose="02010600030101010101" pitchFamily="2" charset="-122"/>
              <a:cs typeface="Lucida Sans" panose="020B0602030504020204" pitchFamily="34" charset="77"/>
            </a:endParaRPr>
          </a:p>
          <a:p>
            <a:pPr algn="just">
              <a:spcAft>
                <a:spcPts val="310"/>
              </a:spcAft>
            </a:pPr>
            <a:r>
              <a:rPr lang="fr-FR" sz="1100" kern="150" dirty="0">
                <a:latin typeface="Avenir Light" panose="020B0402020203020204" pitchFamily="34" charset="77"/>
                <a:ea typeface="SimSun" panose="02010600030101010101" pitchFamily="2" charset="-122"/>
                <a:cs typeface="Lucida Sans" panose="020B0602030504020204" pitchFamily="34" charset="77"/>
              </a:rPr>
              <a:t>- 1 erreur d’accord dans le groupe nominal                      - 1 erreur lettres finales muettes</a:t>
            </a:r>
            <a:endParaRPr lang="fr-GP" sz="1400" kern="150" dirty="0">
              <a:latin typeface="Avenir Light" panose="020B0402020203020204" pitchFamily="34" charset="77"/>
              <a:ea typeface="SimSun" panose="02010600030101010101" pitchFamily="2" charset="-122"/>
              <a:cs typeface="Lucida Sans" panose="020B0602030504020204" pitchFamily="34" charset="77"/>
            </a:endParaRP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Petite </a:t>
            </a:r>
            <a:r>
              <a:rPr lang="fr-FR" sz="1400" kern="1200" dirty="0" err="1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Soeur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Li ne doit pas gaspillé ce ris, elle dois le vendre car ses parent on besoin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d'argent. Mes elle trouve extraordinaire qu'un canard soit capable de tant de bonté !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alors elle ouvre doucement le sac de toile brune, et c'est avec plaisir qu'elle en offrent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une petite poignée a un canard si gentil. et le canard s'envole en lui disant merci. 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endParaRPr lang="fr-GP" sz="1400" kern="1200" dirty="0">
              <a:solidFill>
                <a:schemeClr val="dk1"/>
              </a:solidFill>
              <a:effectLst/>
              <a:latin typeface="Avenir Light" panose="020B0402020203020204" pitchFamily="34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30869146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>
            <a:extLst>
              <a:ext uri="{FF2B5EF4-FFF2-40B4-BE49-F238E27FC236}">
                <a16:creationId xmlns:a16="http://schemas.microsoft.com/office/drawing/2014/main" id="{017FDD57-CF72-C940-8805-8A9942C95033}"/>
              </a:ext>
            </a:extLst>
          </p:cNvPr>
          <p:cNvSpPr txBox="1"/>
          <p:nvPr/>
        </p:nvSpPr>
        <p:spPr>
          <a:xfrm>
            <a:off x="157344" y="162141"/>
            <a:ext cx="7244987" cy="38346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FR" sz="1400" u="sng" kern="150" dirty="0">
                <a:effectLst/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Lis la dictée. Recherche les erreurs et corrige-les. Il y a 10 erreurs à trouver :</a:t>
            </a:r>
          </a:p>
          <a:p>
            <a:pPr algn="just">
              <a:spcAft>
                <a:spcPts val="310"/>
              </a:spcAft>
            </a:pPr>
            <a:r>
              <a:rPr lang="fr-FR" sz="1100" kern="150" dirty="0">
                <a:latin typeface="Avenir Light" panose="020B0402020203020204" pitchFamily="34" charset="77"/>
                <a:ea typeface="SimSun" panose="02010600030101010101" pitchFamily="2" charset="-122"/>
                <a:cs typeface="Lucida Sans" panose="020B0602030504020204" pitchFamily="34" charset="77"/>
              </a:rPr>
              <a:t>- 1 erreur de majuscule ou ponctuation.                          - 2 erreurs d’homophones grammaticaux</a:t>
            </a:r>
          </a:p>
          <a:p>
            <a:pPr algn="just">
              <a:spcAft>
                <a:spcPts val="310"/>
              </a:spcAft>
            </a:pPr>
            <a:r>
              <a:rPr lang="fr-FR" sz="1100" kern="150" dirty="0">
                <a:effectLst/>
                <a:latin typeface="Avenir Light" panose="020B0402020203020204" pitchFamily="34" charset="77"/>
                <a:ea typeface="SimSun" panose="02010600030101010101" pitchFamily="2" charset="-122"/>
                <a:cs typeface="Lucida Sans" panose="020B0602030504020204" pitchFamily="34" charset="77"/>
              </a:rPr>
              <a:t>- 2 erreurs d’accord du verbe conjugué avec le sujet     </a:t>
            </a:r>
            <a:r>
              <a:rPr lang="fr-FR" sz="1100" kern="150" dirty="0">
                <a:latin typeface="Avenir Light" panose="020B0402020203020204" pitchFamily="34" charset="77"/>
                <a:ea typeface="SimSun" panose="02010600030101010101" pitchFamily="2" charset="-122"/>
                <a:cs typeface="Lucida Sans" panose="020B0602030504020204" pitchFamily="34" charset="77"/>
              </a:rPr>
              <a:t>- 2 erreurs participe passé -</a:t>
            </a:r>
            <a:r>
              <a:rPr lang="fr-FR" sz="1100" kern="150" dirty="0" err="1">
                <a:latin typeface="Avenir Light" panose="020B0402020203020204" pitchFamily="34" charset="77"/>
                <a:ea typeface="SimSun" panose="02010600030101010101" pitchFamily="2" charset="-122"/>
                <a:cs typeface="Lucida Sans" panose="020B0602030504020204" pitchFamily="34" charset="77"/>
              </a:rPr>
              <a:t>é</a:t>
            </a:r>
            <a:r>
              <a:rPr lang="fr-FR" sz="1100" kern="150" dirty="0">
                <a:latin typeface="Avenir Light" panose="020B0402020203020204" pitchFamily="34" charset="77"/>
                <a:ea typeface="SimSun" panose="02010600030101010101" pitchFamily="2" charset="-122"/>
                <a:cs typeface="Lucida Sans" panose="020B0602030504020204" pitchFamily="34" charset="77"/>
              </a:rPr>
              <a:t> ou infinitif -er</a:t>
            </a:r>
            <a:endParaRPr lang="fr-FR" sz="1100" kern="150" dirty="0">
              <a:effectLst/>
              <a:latin typeface="Avenir Light" panose="020B0402020203020204" pitchFamily="34" charset="77"/>
              <a:ea typeface="SimSun" panose="02010600030101010101" pitchFamily="2" charset="-122"/>
              <a:cs typeface="Lucida Sans" panose="020B0602030504020204" pitchFamily="34" charset="77"/>
            </a:endParaRPr>
          </a:p>
          <a:p>
            <a:pPr algn="just">
              <a:spcAft>
                <a:spcPts val="310"/>
              </a:spcAft>
            </a:pPr>
            <a:r>
              <a:rPr lang="fr-FR" sz="1100" kern="150" dirty="0">
                <a:latin typeface="Avenir Light" panose="020B0402020203020204" pitchFamily="34" charset="77"/>
                <a:ea typeface="SimSun" panose="02010600030101010101" pitchFamily="2" charset="-122"/>
                <a:cs typeface="Lucida Sans" panose="020B0602030504020204" pitchFamily="34" charset="77"/>
              </a:rPr>
              <a:t>- 2 erreurs d’accord dans le groupe nominal                   - 1 erreur lettres finales muettes</a:t>
            </a:r>
            <a:endParaRPr lang="fr-GP" sz="1400" kern="150" dirty="0">
              <a:latin typeface="Avenir Light" panose="020B0402020203020204" pitchFamily="34" charset="77"/>
              <a:ea typeface="SimSun" panose="02010600030101010101" pitchFamily="2" charset="-122"/>
              <a:cs typeface="Lucida Sans" panose="020B0602030504020204" pitchFamily="34" charset="77"/>
            </a:endParaRP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Les cors ne peuvent pas utilisé directement les aliments absorbés : ils doivent d’abord les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digéré. les aliments broyées par les dent sont réduits en bouillie dans l’estomac, puis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pénètres dans les intestins ou la digestion se poursuis avec l’aide de substances venues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du foie et du pancréas.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endParaRPr lang="fr-GP" sz="1400" kern="1200" dirty="0">
              <a:solidFill>
                <a:schemeClr val="dk1"/>
              </a:solidFill>
              <a:effectLst/>
              <a:latin typeface="Avenir Light" panose="020B0402020203020204" pitchFamily="34" charset="77"/>
            </a:endParaRP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66D7970F-A746-7E4E-8335-3BF7BB1E5851}"/>
              </a:ext>
            </a:extLst>
          </p:cNvPr>
          <p:cNvSpPr txBox="1"/>
          <p:nvPr/>
        </p:nvSpPr>
        <p:spPr>
          <a:xfrm>
            <a:off x="157343" y="4761035"/>
            <a:ext cx="7244987" cy="390388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FR" sz="1400" u="sng" kern="150" dirty="0">
                <a:effectLst/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Lis la dictée. Recherche les erreurs et corrige-les. Il y a 10 erreurs à trouver :</a:t>
            </a:r>
          </a:p>
          <a:p>
            <a:pPr algn="just">
              <a:spcAft>
                <a:spcPts val="310"/>
              </a:spcAft>
            </a:pPr>
            <a:r>
              <a:rPr lang="fr-FR" sz="1100" kern="150" dirty="0">
                <a:latin typeface="Avenir Light" panose="020B0402020203020204" pitchFamily="34" charset="77"/>
                <a:ea typeface="SimSun" panose="02010600030101010101" pitchFamily="2" charset="-122"/>
                <a:cs typeface="Lucida Sans" panose="020B0602030504020204" pitchFamily="34" charset="77"/>
              </a:rPr>
              <a:t>- 1 erreur de majuscule ou ponctuation.                          - 2 erreurs d’homophones grammaticaux</a:t>
            </a:r>
          </a:p>
          <a:p>
            <a:pPr algn="just">
              <a:spcAft>
                <a:spcPts val="310"/>
              </a:spcAft>
            </a:pPr>
            <a:r>
              <a:rPr lang="fr-FR" sz="1100" kern="150" dirty="0">
                <a:effectLst/>
                <a:latin typeface="Avenir Light" panose="020B0402020203020204" pitchFamily="34" charset="77"/>
                <a:ea typeface="SimSun" panose="02010600030101010101" pitchFamily="2" charset="-122"/>
                <a:cs typeface="Lucida Sans" panose="020B0602030504020204" pitchFamily="34" charset="77"/>
              </a:rPr>
              <a:t>- 2 erreurs d’accord du verbe conjugué avec le sujet     </a:t>
            </a:r>
            <a:r>
              <a:rPr lang="fr-FR" sz="1100" kern="150" dirty="0">
                <a:latin typeface="Avenir Light" panose="020B0402020203020204" pitchFamily="34" charset="77"/>
                <a:ea typeface="SimSun" panose="02010600030101010101" pitchFamily="2" charset="-122"/>
                <a:cs typeface="Lucida Sans" panose="020B0602030504020204" pitchFamily="34" charset="77"/>
              </a:rPr>
              <a:t>- 2 erreurs participe passé -</a:t>
            </a:r>
            <a:r>
              <a:rPr lang="fr-FR" sz="1100" kern="150" dirty="0" err="1">
                <a:latin typeface="Avenir Light" panose="020B0402020203020204" pitchFamily="34" charset="77"/>
                <a:ea typeface="SimSun" panose="02010600030101010101" pitchFamily="2" charset="-122"/>
                <a:cs typeface="Lucida Sans" panose="020B0602030504020204" pitchFamily="34" charset="77"/>
              </a:rPr>
              <a:t>é</a:t>
            </a:r>
            <a:r>
              <a:rPr lang="fr-FR" sz="1100" kern="150" dirty="0">
                <a:latin typeface="Avenir Light" panose="020B0402020203020204" pitchFamily="34" charset="77"/>
                <a:ea typeface="SimSun" panose="02010600030101010101" pitchFamily="2" charset="-122"/>
                <a:cs typeface="Lucida Sans" panose="020B0602030504020204" pitchFamily="34" charset="77"/>
              </a:rPr>
              <a:t> ou infinitif -er</a:t>
            </a:r>
            <a:endParaRPr lang="fr-FR" sz="1100" kern="150" dirty="0">
              <a:effectLst/>
              <a:latin typeface="Avenir Light" panose="020B0402020203020204" pitchFamily="34" charset="77"/>
              <a:ea typeface="SimSun" panose="02010600030101010101" pitchFamily="2" charset="-122"/>
              <a:cs typeface="Lucida Sans" panose="020B0602030504020204" pitchFamily="34" charset="77"/>
            </a:endParaRPr>
          </a:p>
          <a:p>
            <a:pPr algn="just">
              <a:spcAft>
                <a:spcPts val="310"/>
              </a:spcAft>
            </a:pPr>
            <a:r>
              <a:rPr lang="fr-FR" sz="1100" kern="150" dirty="0">
                <a:latin typeface="Avenir Light" panose="020B0402020203020204" pitchFamily="34" charset="77"/>
                <a:ea typeface="SimSun" panose="02010600030101010101" pitchFamily="2" charset="-122"/>
                <a:cs typeface="Lucida Sans" panose="020B0602030504020204" pitchFamily="34" charset="77"/>
              </a:rPr>
              <a:t>- 2 erreurs d’accord dans le groupe nominal                   - 1 erreur lettres finales muettes</a:t>
            </a:r>
            <a:endParaRPr lang="fr-GP" sz="1400" kern="150" dirty="0">
              <a:latin typeface="Avenir Light" panose="020B0402020203020204" pitchFamily="34" charset="77"/>
              <a:ea typeface="SimSun" panose="02010600030101010101" pitchFamily="2" charset="-122"/>
              <a:cs typeface="Lucida Sans" panose="020B0602030504020204" pitchFamily="34" charset="77"/>
            </a:endParaRP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Les cors ne peuvent pas utilisé directement les aliments absorbés : ils doivent d’abord les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digéré. les aliments broyées par les dent sont réduits en bouillie dans l’estomac, puis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pénètres dans les intestins ou la digestion se poursuis avec l’aide de substances venues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du foie et du pancréas.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endParaRPr lang="fr-GP" sz="1400" kern="1200" dirty="0">
              <a:solidFill>
                <a:schemeClr val="dk1"/>
              </a:solidFill>
              <a:effectLst/>
              <a:latin typeface="Avenir Light" panose="020B0402020203020204" pitchFamily="34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2901132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>
            <a:extLst>
              <a:ext uri="{FF2B5EF4-FFF2-40B4-BE49-F238E27FC236}">
                <a16:creationId xmlns:a16="http://schemas.microsoft.com/office/drawing/2014/main" id="{017FDD57-CF72-C940-8805-8A9942C95033}"/>
              </a:ext>
            </a:extLst>
          </p:cNvPr>
          <p:cNvSpPr txBox="1"/>
          <p:nvPr/>
        </p:nvSpPr>
        <p:spPr>
          <a:xfrm>
            <a:off x="157344" y="162141"/>
            <a:ext cx="7244987" cy="38346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FR" sz="1400" u="sng" kern="150" dirty="0">
                <a:effectLst/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Lis la dictée. Recherche les erreurs et corrige-les. Il y a 10 erreurs à trouver :</a:t>
            </a:r>
          </a:p>
          <a:p>
            <a:pPr algn="just">
              <a:spcAft>
                <a:spcPts val="310"/>
              </a:spcAft>
            </a:pPr>
            <a:r>
              <a:rPr lang="fr-FR" sz="1100" kern="150" dirty="0">
                <a:latin typeface="Avenir Light" panose="020B0402020203020204" pitchFamily="34" charset="77"/>
                <a:ea typeface="SimSun" panose="02010600030101010101" pitchFamily="2" charset="-122"/>
                <a:cs typeface="Lucida Sans" panose="020B0602030504020204" pitchFamily="34" charset="77"/>
              </a:rPr>
              <a:t>- 2 erreurs de majuscule ou ponctuation                          - 2 erreurs d’homophones grammaticaux</a:t>
            </a:r>
          </a:p>
          <a:p>
            <a:pPr algn="just">
              <a:spcAft>
                <a:spcPts val="310"/>
              </a:spcAft>
            </a:pPr>
            <a:r>
              <a:rPr lang="fr-FR" sz="1100" kern="150" dirty="0">
                <a:effectLst/>
                <a:latin typeface="Avenir Light" panose="020B0402020203020204" pitchFamily="34" charset="77"/>
                <a:ea typeface="SimSun" panose="02010600030101010101" pitchFamily="2" charset="-122"/>
                <a:cs typeface="Lucida Sans" panose="020B0602030504020204" pitchFamily="34" charset="77"/>
              </a:rPr>
              <a:t>- 2 erreurs d’accord du verbe conjugué avec le sujet      </a:t>
            </a:r>
            <a:r>
              <a:rPr lang="fr-FR" sz="1100" kern="150" dirty="0">
                <a:latin typeface="Avenir Light" panose="020B0402020203020204" pitchFamily="34" charset="77"/>
                <a:ea typeface="SimSun" panose="02010600030101010101" pitchFamily="2" charset="-122"/>
                <a:cs typeface="Lucida Sans" panose="020B0602030504020204" pitchFamily="34" charset="77"/>
              </a:rPr>
              <a:t>- 2 erreurs participe passé -</a:t>
            </a:r>
            <a:r>
              <a:rPr lang="fr-FR" sz="1100" kern="150" dirty="0" err="1">
                <a:latin typeface="Avenir Light" panose="020B0402020203020204" pitchFamily="34" charset="77"/>
                <a:ea typeface="SimSun" panose="02010600030101010101" pitchFamily="2" charset="-122"/>
                <a:cs typeface="Lucida Sans" panose="020B0602030504020204" pitchFamily="34" charset="77"/>
              </a:rPr>
              <a:t>é</a:t>
            </a:r>
            <a:r>
              <a:rPr lang="fr-FR" sz="1100" kern="150" dirty="0">
                <a:latin typeface="Avenir Light" panose="020B0402020203020204" pitchFamily="34" charset="77"/>
                <a:ea typeface="SimSun" panose="02010600030101010101" pitchFamily="2" charset="-122"/>
                <a:cs typeface="Lucida Sans" panose="020B0602030504020204" pitchFamily="34" charset="77"/>
              </a:rPr>
              <a:t> ou infinitif -er</a:t>
            </a:r>
            <a:endParaRPr lang="fr-FR" sz="1100" kern="150" dirty="0">
              <a:effectLst/>
              <a:latin typeface="Avenir Light" panose="020B0402020203020204" pitchFamily="34" charset="77"/>
              <a:ea typeface="SimSun" panose="02010600030101010101" pitchFamily="2" charset="-122"/>
              <a:cs typeface="Lucida Sans" panose="020B0602030504020204" pitchFamily="34" charset="77"/>
            </a:endParaRPr>
          </a:p>
          <a:p>
            <a:pPr algn="just">
              <a:spcAft>
                <a:spcPts val="310"/>
              </a:spcAft>
            </a:pPr>
            <a:r>
              <a:rPr lang="fr-FR" sz="1100" kern="150" dirty="0">
                <a:latin typeface="Avenir Light" panose="020B0402020203020204" pitchFamily="34" charset="77"/>
                <a:ea typeface="SimSun" panose="02010600030101010101" pitchFamily="2" charset="-122"/>
                <a:cs typeface="Lucida Sans" panose="020B0602030504020204" pitchFamily="34" charset="77"/>
              </a:rPr>
              <a:t>- 2 erreurs d’accord dans le groupe nominal                   </a:t>
            </a:r>
            <a:endParaRPr lang="fr-GP" sz="1400" kern="150" dirty="0">
              <a:latin typeface="Avenir Light" panose="020B0402020203020204" pitchFamily="34" charset="77"/>
              <a:ea typeface="SimSun" panose="02010600030101010101" pitchFamily="2" charset="-122"/>
              <a:cs typeface="Lucida Sans" panose="020B0602030504020204" pitchFamily="34" charset="77"/>
            </a:endParaRP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L’année dernière, il y avait un élève handicapée dans ma classe. lorsqu’il était petit, il avait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eu une grave maladie et il n’étaient plus capable de marché. alors, il avait un fauteuil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roulant et un bureau sans casier pour se glissé dessous. Ces camarade étais toujours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disponibles pour l’aider a sortir en récréation.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endParaRPr lang="fr-GP" sz="1400" kern="1200" dirty="0">
              <a:solidFill>
                <a:schemeClr val="dk1"/>
              </a:solidFill>
              <a:effectLst/>
              <a:latin typeface="Avenir Light" panose="020B0402020203020204" pitchFamily="34" charset="77"/>
            </a:endParaRP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99927CEA-5A47-AA48-ACDD-C775E9A57D14}"/>
              </a:ext>
            </a:extLst>
          </p:cNvPr>
          <p:cNvSpPr txBox="1"/>
          <p:nvPr/>
        </p:nvSpPr>
        <p:spPr>
          <a:xfrm>
            <a:off x="157343" y="4761035"/>
            <a:ext cx="7244987" cy="390388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FR" sz="1400" u="sng" kern="150" dirty="0">
                <a:effectLst/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Lis la dictée. Recherche les erreurs et corrige-les. Il y a 10 erreurs à trouver :</a:t>
            </a:r>
          </a:p>
          <a:p>
            <a:pPr algn="just">
              <a:spcAft>
                <a:spcPts val="310"/>
              </a:spcAft>
            </a:pPr>
            <a:r>
              <a:rPr lang="fr-FR" sz="1100" kern="150" dirty="0">
                <a:latin typeface="Avenir Light" panose="020B0402020203020204" pitchFamily="34" charset="77"/>
                <a:ea typeface="SimSun" panose="02010600030101010101" pitchFamily="2" charset="-122"/>
                <a:cs typeface="Lucida Sans" panose="020B0602030504020204" pitchFamily="34" charset="77"/>
              </a:rPr>
              <a:t>- 2 erreurs de majuscule ou ponctuation                          - 2 erreurs d’homophones grammaticaux</a:t>
            </a:r>
          </a:p>
          <a:p>
            <a:pPr algn="just">
              <a:spcAft>
                <a:spcPts val="310"/>
              </a:spcAft>
            </a:pPr>
            <a:r>
              <a:rPr lang="fr-FR" sz="1100" kern="150" dirty="0">
                <a:effectLst/>
                <a:latin typeface="Avenir Light" panose="020B0402020203020204" pitchFamily="34" charset="77"/>
                <a:ea typeface="SimSun" panose="02010600030101010101" pitchFamily="2" charset="-122"/>
                <a:cs typeface="Lucida Sans" panose="020B0602030504020204" pitchFamily="34" charset="77"/>
              </a:rPr>
              <a:t>- 2 erreurs d’accord du verbe conjugué avec le sujet      </a:t>
            </a:r>
            <a:r>
              <a:rPr lang="fr-FR" sz="1100" kern="150" dirty="0">
                <a:latin typeface="Avenir Light" panose="020B0402020203020204" pitchFamily="34" charset="77"/>
                <a:ea typeface="SimSun" panose="02010600030101010101" pitchFamily="2" charset="-122"/>
                <a:cs typeface="Lucida Sans" panose="020B0602030504020204" pitchFamily="34" charset="77"/>
              </a:rPr>
              <a:t>- 2 erreurs participe passé -</a:t>
            </a:r>
            <a:r>
              <a:rPr lang="fr-FR" sz="1100" kern="150" dirty="0" err="1">
                <a:latin typeface="Avenir Light" panose="020B0402020203020204" pitchFamily="34" charset="77"/>
                <a:ea typeface="SimSun" panose="02010600030101010101" pitchFamily="2" charset="-122"/>
                <a:cs typeface="Lucida Sans" panose="020B0602030504020204" pitchFamily="34" charset="77"/>
              </a:rPr>
              <a:t>é</a:t>
            </a:r>
            <a:r>
              <a:rPr lang="fr-FR" sz="1100" kern="150" dirty="0">
                <a:latin typeface="Avenir Light" panose="020B0402020203020204" pitchFamily="34" charset="77"/>
                <a:ea typeface="SimSun" panose="02010600030101010101" pitchFamily="2" charset="-122"/>
                <a:cs typeface="Lucida Sans" panose="020B0602030504020204" pitchFamily="34" charset="77"/>
              </a:rPr>
              <a:t> ou infinitif -er</a:t>
            </a:r>
            <a:endParaRPr lang="fr-FR" sz="1100" kern="150" dirty="0">
              <a:effectLst/>
              <a:latin typeface="Avenir Light" panose="020B0402020203020204" pitchFamily="34" charset="77"/>
              <a:ea typeface="SimSun" panose="02010600030101010101" pitchFamily="2" charset="-122"/>
              <a:cs typeface="Lucida Sans" panose="020B0602030504020204" pitchFamily="34" charset="77"/>
            </a:endParaRPr>
          </a:p>
          <a:p>
            <a:pPr algn="just">
              <a:spcAft>
                <a:spcPts val="310"/>
              </a:spcAft>
            </a:pPr>
            <a:r>
              <a:rPr lang="fr-FR" sz="1100" kern="150" dirty="0">
                <a:latin typeface="Avenir Light" panose="020B0402020203020204" pitchFamily="34" charset="77"/>
                <a:ea typeface="SimSun" panose="02010600030101010101" pitchFamily="2" charset="-122"/>
                <a:cs typeface="Lucida Sans" panose="020B0602030504020204" pitchFamily="34" charset="77"/>
              </a:rPr>
              <a:t>- 2 erreurs d’accord dans le groupe nominal                   </a:t>
            </a:r>
            <a:endParaRPr lang="fr-GP" sz="1400" kern="150" dirty="0">
              <a:latin typeface="Avenir Light" panose="020B0402020203020204" pitchFamily="34" charset="77"/>
              <a:ea typeface="SimSun" panose="02010600030101010101" pitchFamily="2" charset="-122"/>
              <a:cs typeface="Lucida Sans" panose="020B0602030504020204" pitchFamily="34" charset="77"/>
            </a:endParaRP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L’année dernière, il y avait un élève handicapée dans ma classe. lorsqu’il était petit, il avait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eu une grave maladie et il n’étaient plus capable de marché. alors, il avait un fauteuil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roulant et un bureau sans casier pour se glissé dessous. Ces camarade étais toujours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FR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disponibles pour l’aider a sortir en récréation.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endParaRPr lang="fr-GP" sz="1400" kern="1200" dirty="0">
              <a:solidFill>
                <a:schemeClr val="dk1"/>
              </a:solidFill>
              <a:effectLst/>
              <a:latin typeface="Avenir Light" panose="020B0402020203020204" pitchFamily="34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27314390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>
            <a:extLst>
              <a:ext uri="{FF2B5EF4-FFF2-40B4-BE49-F238E27FC236}">
                <a16:creationId xmlns:a16="http://schemas.microsoft.com/office/drawing/2014/main" id="{017FDD57-CF72-C940-8805-8A9942C95033}"/>
              </a:ext>
            </a:extLst>
          </p:cNvPr>
          <p:cNvSpPr txBox="1"/>
          <p:nvPr/>
        </p:nvSpPr>
        <p:spPr>
          <a:xfrm>
            <a:off x="157344" y="162141"/>
            <a:ext cx="7244987" cy="38346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FR" sz="1400" u="sng" kern="150" dirty="0">
                <a:effectLst/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Lis la dictée. Recherche les erreurs et corrige-les. Il y a 10 erreurs à trouver :</a:t>
            </a:r>
          </a:p>
          <a:p>
            <a:pPr algn="just">
              <a:spcAft>
                <a:spcPts val="310"/>
              </a:spcAft>
            </a:pPr>
            <a:r>
              <a:rPr lang="fr-FR" sz="1100" kern="150" dirty="0">
                <a:latin typeface="Avenir Light" panose="020B0402020203020204" pitchFamily="34" charset="77"/>
                <a:ea typeface="SimSun" panose="02010600030101010101" pitchFamily="2" charset="-122"/>
                <a:cs typeface="Lucida Sans" panose="020B0602030504020204" pitchFamily="34" charset="77"/>
              </a:rPr>
              <a:t>- 1 erreur de majuscule ou ponctuation                           - 2 erreurs d’homophones grammaticaux</a:t>
            </a:r>
          </a:p>
          <a:p>
            <a:pPr algn="just">
              <a:spcAft>
                <a:spcPts val="310"/>
              </a:spcAft>
            </a:pPr>
            <a:r>
              <a:rPr lang="fr-FR" sz="1100" kern="150" dirty="0">
                <a:effectLst/>
                <a:latin typeface="Avenir Light" panose="020B0402020203020204" pitchFamily="34" charset="77"/>
                <a:ea typeface="SimSun" panose="02010600030101010101" pitchFamily="2" charset="-122"/>
                <a:cs typeface="Lucida Sans" panose="020B0602030504020204" pitchFamily="34" charset="77"/>
              </a:rPr>
              <a:t>- 2 erreurs d’accord du verbe conjugué avec le sujet     </a:t>
            </a:r>
            <a:r>
              <a:rPr lang="fr-FR" sz="1100" kern="150" dirty="0">
                <a:latin typeface="Avenir Light" panose="020B0402020203020204" pitchFamily="34" charset="77"/>
                <a:ea typeface="SimSun" panose="02010600030101010101" pitchFamily="2" charset="-122"/>
                <a:cs typeface="Lucida Sans" panose="020B0602030504020204" pitchFamily="34" charset="77"/>
              </a:rPr>
              <a:t>- 2 erreurs participe passé -</a:t>
            </a:r>
            <a:r>
              <a:rPr lang="fr-FR" sz="1100" kern="150" dirty="0" err="1">
                <a:latin typeface="Avenir Light" panose="020B0402020203020204" pitchFamily="34" charset="77"/>
                <a:ea typeface="SimSun" panose="02010600030101010101" pitchFamily="2" charset="-122"/>
                <a:cs typeface="Lucida Sans" panose="020B0602030504020204" pitchFamily="34" charset="77"/>
              </a:rPr>
              <a:t>é</a:t>
            </a:r>
            <a:r>
              <a:rPr lang="fr-FR" sz="1100" kern="150" dirty="0">
                <a:latin typeface="Avenir Light" panose="020B0402020203020204" pitchFamily="34" charset="77"/>
                <a:ea typeface="SimSun" panose="02010600030101010101" pitchFamily="2" charset="-122"/>
                <a:cs typeface="Lucida Sans" panose="020B0602030504020204" pitchFamily="34" charset="77"/>
              </a:rPr>
              <a:t> ou infinitif -er</a:t>
            </a:r>
            <a:endParaRPr lang="fr-FR" sz="1100" kern="150" dirty="0">
              <a:effectLst/>
              <a:latin typeface="Avenir Light" panose="020B0402020203020204" pitchFamily="34" charset="77"/>
              <a:ea typeface="SimSun" panose="02010600030101010101" pitchFamily="2" charset="-122"/>
              <a:cs typeface="Lucida Sans" panose="020B0602030504020204" pitchFamily="34" charset="77"/>
            </a:endParaRPr>
          </a:p>
          <a:p>
            <a:pPr algn="just">
              <a:spcAft>
                <a:spcPts val="310"/>
              </a:spcAft>
            </a:pPr>
            <a:r>
              <a:rPr lang="fr-FR" sz="1100" kern="150" dirty="0">
                <a:latin typeface="Avenir Light" panose="020B0402020203020204" pitchFamily="34" charset="77"/>
                <a:ea typeface="SimSun" panose="02010600030101010101" pitchFamily="2" charset="-122"/>
                <a:cs typeface="Lucida Sans" panose="020B0602030504020204" pitchFamily="34" charset="77"/>
              </a:rPr>
              <a:t>- 3 erreurs d’accord dans le groupe nominal                   </a:t>
            </a:r>
            <a:endParaRPr lang="fr-GP" sz="1400" kern="150" dirty="0">
              <a:latin typeface="Avenir Light" panose="020B0402020203020204" pitchFamily="34" charset="77"/>
              <a:ea typeface="SimSun" panose="02010600030101010101" pitchFamily="2" charset="-122"/>
              <a:cs typeface="Lucida Sans" panose="020B0602030504020204" pitchFamily="34" charset="77"/>
            </a:endParaRP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Assis sur des petites chaises pliante devant leur maison, monsieur et madame Dubois et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leur fille caroline admirais le camion-respirateur qui était en train de tout nettoyé chez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eux. Il était si puissant que, du vestibule, il parvenait a aspiré la poussière niché derrière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les meuble du premier étage est même celle qui dormais au grenier.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endParaRPr lang="fr-GP" sz="1400" kern="1200" dirty="0">
              <a:solidFill>
                <a:schemeClr val="dk1"/>
              </a:solidFill>
              <a:effectLst/>
              <a:latin typeface="Avenir Light" panose="020B0402020203020204" pitchFamily="34" charset="77"/>
            </a:endParaRP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BC8DB2D7-D681-4346-BF62-E7372FD497B4}"/>
              </a:ext>
            </a:extLst>
          </p:cNvPr>
          <p:cNvSpPr txBox="1"/>
          <p:nvPr/>
        </p:nvSpPr>
        <p:spPr>
          <a:xfrm>
            <a:off x="157343" y="4761035"/>
            <a:ext cx="7244987" cy="390388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FR" sz="1400" u="sng" kern="150" dirty="0">
                <a:effectLst/>
                <a:latin typeface="Avenir Medium" panose="02000503020000020003" pitchFamily="2" charset="0"/>
                <a:ea typeface="SimSun" panose="02010600030101010101" pitchFamily="2" charset="-122"/>
                <a:cs typeface="Lucida Sans" panose="020B0602030504020204" pitchFamily="34" charset="77"/>
              </a:rPr>
              <a:t>Lis la dictée. Recherche les erreurs et corrige-les. Il y a 10 erreurs à trouver :</a:t>
            </a:r>
          </a:p>
          <a:p>
            <a:pPr algn="just">
              <a:spcAft>
                <a:spcPts val="310"/>
              </a:spcAft>
            </a:pPr>
            <a:r>
              <a:rPr lang="fr-FR" sz="1100" kern="150" dirty="0">
                <a:latin typeface="Avenir Light" panose="020B0402020203020204" pitchFamily="34" charset="77"/>
                <a:ea typeface="SimSun" panose="02010600030101010101" pitchFamily="2" charset="-122"/>
                <a:cs typeface="Lucida Sans" panose="020B0602030504020204" pitchFamily="34" charset="77"/>
              </a:rPr>
              <a:t>- 1 erreur de majuscule ou ponctuation                           - 2 erreurs d’homophones grammaticaux</a:t>
            </a:r>
          </a:p>
          <a:p>
            <a:pPr algn="just">
              <a:spcAft>
                <a:spcPts val="310"/>
              </a:spcAft>
            </a:pPr>
            <a:r>
              <a:rPr lang="fr-FR" sz="1100" kern="150" dirty="0">
                <a:effectLst/>
                <a:latin typeface="Avenir Light" panose="020B0402020203020204" pitchFamily="34" charset="77"/>
                <a:ea typeface="SimSun" panose="02010600030101010101" pitchFamily="2" charset="-122"/>
                <a:cs typeface="Lucida Sans" panose="020B0602030504020204" pitchFamily="34" charset="77"/>
              </a:rPr>
              <a:t>- 2 erreurs d’accord du verbe conjugué avec le sujet     </a:t>
            </a:r>
            <a:r>
              <a:rPr lang="fr-FR" sz="1100" kern="150" dirty="0">
                <a:latin typeface="Avenir Light" panose="020B0402020203020204" pitchFamily="34" charset="77"/>
                <a:ea typeface="SimSun" panose="02010600030101010101" pitchFamily="2" charset="-122"/>
                <a:cs typeface="Lucida Sans" panose="020B0602030504020204" pitchFamily="34" charset="77"/>
              </a:rPr>
              <a:t>- 2 erreurs participe passé -</a:t>
            </a:r>
            <a:r>
              <a:rPr lang="fr-FR" sz="1100" kern="150" dirty="0" err="1">
                <a:latin typeface="Avenir Light" panose="020B0402020203020204" pitchFamily="34" charset="77"/>
                <a:ea typeface="SimSun" panose="02010600030101010101" pitchFamily="2" charset="-122"/>
                <a:cs typeface="Lucida Sans" panose="020B0602030504020204" pitchFamily="34" charset="77"/>
              </a:rPr>
              <a:t>é</a:t>
            </a:r>
            <a:r>
              <a:rPr lang="fr-FR" sz="1100" kern="150" dirty="0">
                <a:latin typeface="Avenir Light" panose="020B0402020203020204" pitchFamily="34" charset="77"/>
                <a:ea typeface="SimSun" panose="02010600030101010101" pitchFamily="2" charset="-122"/>
                <a:cs typeface="Lucida Sans" panose="020B0602030504020204" pitchFamily="34" charset="77"/>
              </a:rPr>
              <a:t> ou infinitif -er</a:t>
            </a:r>
            <a:endParaRPr lang="fr-FR" sz="1100" kern="150" dirty="0">
              <a:effectLst/>
              <a:latin typeface="Avenir Light" panose="020B0402020203020204" pitchFamily="34" charset="77"/>
              <a:ea typeface="SimSun" panose="02010600030101010101" pitchFamily="2" charset="-122"/>
              <a:cs typeface="Lucida Sans" panose="020B0602030504020204" pitchFamily="34" charset="77"/>
            </a:endParaRPr>
          </a:p>
          <a:p>
            <a:pPr algn="just">
              <a:spcAft>
                <a:spcPts val="310"/>
              </a:spcAft>
            </a:pPr>
            <a:r>
              <a:rPr lang="fr-FR" sz="1100" kern="150" dirty="0">
                <a:latin typeface="Avenir Light" panose="020B0402020203020204" pitchFamily="34" charset="77"/>
                <a:ea typeface="SimSun" panose="02010600030101010101" pitchFamily="2" charset="-122"/>
                <a:cs typeface="Lucida Sans" panose="020B0602030504020204" pitchFamily="34" charset="77"/>
              </a:rPr>
              <a:t>- 3 erreurs d’accord dans le groupe nominal                   </a:t>
            </a:r>
            <a:endParaRPr lang="fr-GP" sz="1400" kern="150" dirty="0">
              <a:latin typeface="Avenir Light" panose="020B0402020203020204" pitchFamily="34" charset="77"/>
              <a:ea typeface="SimSun" panose="02010600030101010101" pitchFamily="2" charset="-122"/>
              <a:cs typeface="Lucida Sans" panose="020B0602030504020204" pitchFamily="34" charset="77"/>
            </a:endParaRP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Assis sur des petites chaises pliante devant leur maison, monsieur et madame Dubois et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leur fille caroline admirais le camion-respirateur qui était en train de tout nettoyé chez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eux. Il était si puissant que, du vestibule, il parvenait a aspiré la poussière niché derrière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r>
              <a:rPr lang="fr-GP" sz="1400" kern="1200" dirty="0">
                <a:solidFill>
                  <a:schemeClr val="dk1"/>
                </a:solidFill>
                <a:effectLst/>
                <a:latin typeface="Avenir Light" panose="020B0402020203020204" pitchFamily="34" charset="77"/>
              </a:rPr>
              <a:t> les meuble du premier étage est même celle qui dormais au grenier.</a:t>
            </a:r>
          </a:p>
          <a:p>
            <a:pPr algn="just">
              <a:lnSpc>
                <a:spcPct val="150000"/>
              </a:lnSpc>
              <a:spcAft>
                <a:spcPts val="310"/>
              </a:spcAft>
            </a:pPr>
            <a:r>
              <a:rPr lang="fr-GP" sz="1400" dirty="0">
                <a:solidFill>
                  <a:schemeClr val="dk1"/>
                </a:solidFill>
                <a:latin typeface="Avenir Light" panose="020B0402020203020204" pitchFamily="34" charset="77"/>
              </a:rPr>
              <a:t>………………………………………………………………………………………………………</a:t>
            </a:r>
            <a:endParaRPr lang="fr-GP" sz="1400" kern="1200" dirty="0">
              <a:solidFill>
                <a:schemeClr val="dk1"/>
              </a:solidFill>
              <a:effectLst/>
              <a:latin typeface="Avenir Light" panose="020B0402020203020204" pitchFamily="34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4010357877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ésentation12" id="{925615E7-761C-AD45-A2EA-4E9783A4B3DB}" vid="{7AAAD923-143F-D64E-80AB-F3EDB7464CC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Thème Office</Template>
  <TotalTime>10946</TotalTime>
  <Words>9411</Words>
  <Application>Microsoft Macintosh PowerPoint</Application>
  <PresentationFormat>Personnalisé</PresentationFormat>
  <Paragraphs>673</Paragraphs>
  <Slides>36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36</vt:i4>
      </vt:variant>
    </vt:vector>
  </HeadingPairs>
  <TitlesOfParts>
    <vt:vector size="42" baseType="lpstr">
      <vt:lpstr>Arial</vt:lpstr>
      <vt:lpstr>Avenir Light</vt:lpstr>
      <vt:lpstr>Avenir Medium</vt:lpstr>
      <vt:lpstr>Calibri</vt:lpstr>
      <vt:lpstr>Calibri Light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Marcie AGAPE</dc:creator>
  <cp:lastModifiedBy>Marcie AGAPE</cp:lastModifiedBy>
  <cp:revision>9</cp:revision>
  <dcterms:created xsi:type="dcterms:W3CDTF">2023-03-12T00:43:03Z</dcterms:created>
  <dcterms:modified xsi:type="dcterms:W3CDTF">2023-03-19T15:10:00Z</dcterms:modified>
</cp:coreProperties>
</file>