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2"/>
  </p:notesMasterIdLst>
  <p:sldIdLst>
    <p:sldId id="638" r:id="rId2"/>
    <p:sldId id="639" r:id="rId3"/>
    <p:sldId id="640" r:id="rId4"/>
    <p:sldId id="641" r:id="rId5"/>
    <p:sldId id="642" r:id="rId6"/>
    <p:sldId id="643" r:id="rId7"/>
    <p:sldId id="644" r:id="rId8"/>
    <p:sldId id="645" r:id="rId9"/>
    <p:sldId id="646" r:id="rId10"/>
    <p:sldId id="647" r:id="rId11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EC7F"/>
    <a:srgbClr val="FFCA94"/>
    <a:srgbClr val="FCA2A9"/>
    <a:srgbClr val="F0DCFF"/>
    <a:srgbClr val="FFEE7F"/>
    <a:srgbClr val="FED6E7"/>
    <a:srgbClr val="92D051"/>
    <a:srgbClr val="6BB6FD"/>
    <a:srgbClr val="D1CE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99"/>
    <p:restoredTop sz="95213"/>
  </p:normalViewPr>
  <p:slideViewPr>
    <p:cSldViewPr snapToGrid="0" snapToObjects="1">
      <p:cViewPr>
        <p:scale>
          <a:sx n="85" d="100"/>
          <a:sy n="85" d="100"/>
        </p:scale>
        <p:origin x="1664" y="2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GP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21BAC3-B329-9443-97FE-0D83C8B59392}" type="datetimeFigureOut">
              <a:rPr lang="fr-GP" smtClean="0"/>
              <a:t>16/03/2023</a:t>
            </a:fld>
            <a:endParaRPr lang="fr-GP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143000"/>
            <a:ext cx="4365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GP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GP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GP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CEDD6E-811F-F644-8FC2-0A2FDB7AD78F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1557297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GP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CEDD6E-811F-F644-8FC2-0A2FDB7AD78F}" type="slidenum">
              <a:rPr lang="fr-GP" smtClean="0"/>
              <a:t>3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11765009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713E5-A955-E14E-9CCB-EDAA45238ABF}" type="datetimeFigureOut">
              <a:rPr lang="fr-GP" smtClean="0"/>
              <a:t>08/03/2023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37F61-3438-1E4F-BD80-3A30F6235AB0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193674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713E5-A955-E14E-9CCB-EDAA45238ABF}" type="datetimeFigureOut">
              <a:rPr lang="fr-GP" smtClean="0"/>
              <a:t>08/03/2023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37F61-3438-1E4F-BD80-3A30F6235AB0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897453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713E5-A955-E14E-9CCB-EDAA45238ABF}" type="datetimeFigureOut">
              <a:rPr lang="fr-GP" smtClean="0"/>
              <a:t>08/03/2023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37F61-3438-1E4F-BD80-3A30F6235AB0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2827537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713E5-A955-E14E-9CCB-EDAA45238ABF}" type="datetimeFigureOut">
              <a:rPr lang="fr-GP" smtClean="0"/>
              <a:t>08/03/2023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37F61-3438-1E4F-BD80-3A30F6235AB0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2088186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713E5-A955-E14E-9CCB-EDAA45238ABF}" type="datetimeFigureOut">
              <a:rPr lang="fr-GP" smtClean="0"/>
              <a:t>08/03/2023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37F61-3438-1E4F-BD80-3A30F6235AB0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920502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713E5-A955-E14E-9CCB-EDAA45238ABF}" type="datetimeFigureOut">
              <a:rPr lang="fr-GP" smtClean="0"/>
              <a:t>08/03/2023</a:t>
            </a:fld>
            <a:endParaRPr lang="fr-G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37F61-3438-1E4F-BD80-3A30F6235AB0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574381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713E5-A955-E14E-9CCB-EDAA45238ABF}" type="datetimeFigureOut">
              <a:rPr lang="fr-GP" smtClean="0"/>
              <a:t>08/03/2023</a:t>
            </a:fld>
            <a:endParaRPr lang="fr-G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37F61-3438-1E4F-BD80-3A30F6235AB0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1628649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713E5-A955-E14E-9CCB-EDAA45238ABF}" type="datetimeFigureOut">
              <a:rPr lang="fr-GP" smtClean="0"/>
              <a:t>08/03/2023</a:t>
            </a:fld>
            <a:endParaRPr lang="fr-G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37F61-3438-1E4F-BD80-3A30F6235AB0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2423594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713E5-A955-E14E-9CCB-EDAA45238ABF}" type="datetimeFigureOut">
              <a:rPr lang="fr-GP" smtClean="0"/>
              <a:t>08/03/2023</a:t>
            </a:fld>
            <a:endParaRPr lang="fr-G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37F61-3438-1E4F-BD80-3A30F6235AB0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3764824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713E5-A955-E14E-9CCB-EDAA45238ABF}" type="datetimeFigureOut">
              <a:rPr lang="fr-GP" smtClean="0"/>
              <a:t>08/03/2023</a:t>
            </a:fld>
            <a:endParaRPr lang="fr-G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37F61-3438-1E4F-BD80-3A30F6235AB0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3143189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713E5-A955-E14E-9CCB-EDAA45238ABF}" type="datetimeFigureOut">
              <a:rPr lang="fr-GP" smtClean="0"/>
              <a:t>08/03/2023</a:t>
            </a:fld>
            <a:endParaRPr lang="fr-G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37F61-3438-1E4F-BD80-3A30F6235AB0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2454488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5713E5-A955-E14E-9CCB-EDAA45238ABF}" type="datetimeFigureOut">
              <a:rPr lang="fr-GP" smtClean="0"/>
              <a:t>08/03/2023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37F61-3438-1E4F-BD80-3A30F6235AB0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1826019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au 9">
            <a:extLst>
              <a:ext uri="{FF2B5EF4-FFF2-40B4-BE49-F238E27FC236}">
                <a16:creationId xmlns:a16="http://schemas.microsoft.com/office/drawing/2014/main" id="{E4023F51-AED0-374E-9985-AF4012F000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4394098"/>
              </p:ext>
            </p:extLst>
          </p:nvPr>
        </p:nvGraphicFramePr>
        <p:xfrm>
          <a:off x="162661" y="2087427"/>
          <a:ext cx="10366488" cy="54004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0424">
                  <a:extLst>
                    <a:ext uri="{9D8B030D-6E8A-4147-A177-3AD203B41FA5}">
                      <a16:colId xmlns:a16="http://schemas.microsoft.com/office/drawing/2014/main" val="3280236034"/>
                    </a:ext>
                  </a:extLst>
                </a:gridCol>
                <a:gridCol w="6475005">
                  <a:extLst>
                    <a:ext uri="{9D8B030D-6E8A-4147-A177-3AD203B41FA5}">
                      <a16:colId xmlns:a16="http://schemas.microsoft.com/office/drawing/2014/main" val="1747326996"/>
                    </a:ext>
                  </a:extLst>
                </a:gridCol>
                <a:gridCol w="2951059">
                  <a:extLst>
                    <a:ext uri="{9D8B030D-6E8A-4147-A177-3AD203B41FA5}">
                      <a16:colId xmlns:a16="http://schemas.microsoft.com/office/drawing/2014/main" val="2142255131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fr-GP" sz="1800" b="0" dirty="0">
                          <a:solidFill>
                            <a:schemeClr val="tx1"/>
                          </a:solidFill>
                          <a:latin typeface="+mj-lt"/>
                        </a:rPr>
                        <a:t>Un an de dictées détectives – outil pour l’enseignant</a:t>
                      </a: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GP" sz="1200" b="1" u="none" kern="1200" dirty="0">
                        <a:solidFill>
                          <a:schemeClr val="bg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7096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fr-GP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CEC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GP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GP" sz="1200" b="1" u="none" kern="1200" dirty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NOTIONS TRAVAILLÉES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14591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GP" sz="1400" dirty="0">
                          <a:solidFill>
                            <a:schemeClr val="tx1"/>
                          </a:solidFill>
                          <a:latin typeface="+mj-lt"/>
                        </a:rPr>
                        <a:t>1</a:t>
                      </a: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J’hésite un instant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CA2A9"/>
                          </a:highlight>
                          <a:latin typeface="+mj-lt"/>
                          <a:ea typeface="+mn-ea"/>
                          <a:cs typeface="+mn-cs"/>
                        </a:rPr>
                        <a:t>a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m’asseoir de nouveau pour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0DCFF"/>
                          </a:highlight>
                          <a:latin typeface="+mj-lt"/>
                          <a:ea typeface="+mn-ea"/>
                          <a:cs typeface="+mn-cs"/>
                        </a:rPr>
                        <a:t>fermé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les yeux. Ma curiosité m’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EE7F"/>
                          </a:highlight>
                          <a:latin typeface="+mj-lt"/>
                          <a:ea typeface="+mn-ea"/>
                          <a:cs typeface="+mn-cs"/>
                        </a:rPr>
                        <a:t>interdis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de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0DCFF"/>
                          </a:highlight>
                          <a:latin typeface="+mj-lt"/>
                          <a:ea typeface="+mn-ea"/>
                          <a:cs typeface="+mn-cs"/>
                        </a:rPr>
                        <a:t>cédé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à la facilité, et je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EE7F"/>
                          </a:highlight>
                          <a:latin typeface="+mj-lt"/>
                          <a:ea typeface="+mn-ea"/>
                          <a:cs typeface="+mn-cs"/>
                        </a:rPr>
                        <a:t>fait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mes premiers pas à travers les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CA94"/>
                          </a:highlight>
                          <a:latin typeface="+mj-lt"/>
                          <a:ea typeface="+mn-ea"/>
                          <a:cs typeface="+mn-cs"/>
                        </a:rPr>
                        <a:t>herbe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hautes.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D1EC7F"/>
                          </a:highlight>
                          <a:latin typeface="+mj-lt"/>
                          <a:ea typeface="+mn-ea"/>
                          <a:cs typeface="+mn-cs"/>
                        </a:rPr>
                        <a:t>je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n’avais encore jamais vu ces dizaines de fleurs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CA94"/>
                          </a:highlight>
                          <a:latin typeface="+mj-lt"/>
                          <a:ea typeface="+mn-ea"/>
                          <a:cs typeface="+mn-cs"/>
                        </a:rPr>
                        <a:t>multicolore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qui m’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EE7F"/>
                          </a:highlight>
                          <a:latin typeface="+mj-lt"/>
                          <a:ea typeface="+mn-ea"/>
                          <a:cs typeface="+mn-cs"/>
                        </a:rPr>
                        <a:t>entoures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et me caressent les mollets. Leurs odeurs me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CA2A9"/>
                          </a:highlight>
                          <a:latin typeface="+mj-lt"/>
                          <a:ea typeface="+mn-ea"/>
                          <a:cs typeface="+mn-cs"/>
                        </a:rPr>
                        <a:t>son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familières, pourtant je ne sais pas les nommer. </a:t>
                      </a:r>
                    </a:p>
                    <a:p>
                      <a:pPr marL="0" marR="0" lvl="0" indent="0" algn="r" defTabSz="1007943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SAGA  - Quand je ferme les yeux</a:t>
                      </a:r>
                      <a:r>
                        <a:rPr lang="fr-FR" sz="105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…, Lorin Walter</a:t>
                      </a:r>
                      <a:endParaRPr lang="fr-FR" sz="200" dirty="0">
                        <a:effectLst/>
                        <a:latin typeface="+mj-lt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4000"/>
                        </a:lnSpc>
                        <a:buFontTx/>
                        <a:buNone/>
                      </a:pPr>
                      <a:r>
                        <a:rPr lang="fr-FR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P</a:t>
                      </a: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résent de l’indicatif </a:t>
                      </a:r>
                    </a:p>
                    <a:p>
                      <a:pPr marL="0" indent="0" algn="l">
                        <a:lnSpc>
                          <a:spcPct val="114000"/>
                        </a:lnSpc>
                        <a:buFontTx/>
                        <a:buNone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Imparfait de l’indicatif</a:t>
                      </a:r>
                    </a:p>
                    <a:p>
                      <a:pPr marL="0" indent="0" algn="l">
                        <a:lnSpc>
                          <a:spcPct val="114000"/>
                        </a:lnSpc>
                        <a:buFontTx/>
                        <a:buNone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Accords dans le GN</a:t>
                      </a:r>
                    </a:p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Homophones a/à ; son/sont</a:t>
                      </a:r>
                    </a:p>
                    <a:p>
                      <a:pPr marL="0" indent="0" algn="l">
                        <a:lnSpc>
                          <a:spcPct val="114000"/>
                        </a:lnSpc>
                        <a:buFontTx/>
                        <a:buNone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Accords sujet/verbe</a:t>
                      </a:r>
                    </a:p>
                    <a:p>
                      <a:pPr marL="0" indent="0" algn="l">
                        <a:lnSpc>
                          <a:spcPct val="114000"/>
                        </a:lnSpc>
                        <a:buFontTx/>
                        <a:buNone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Participe passé -é /infinitif –er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Majuscules ou ponctuation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022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GP" sz="1400" dirty="0">
                          <a:solidFill>
                            <a:schemeClr val="tx1"/>
                          </a:solidFill>
                          <a:latin typeface="+mj-lt"/>
                        </a:rPr>
                        <a:t>2</a:t>
                      </a: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C’est la rentrée. </a:t>
                      </a:r>
                      <a:r>
                        <a:rPr lang="fr-FR" sz="140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D1EC7F"/>
                          </a:highlight>
                          <a:latin typeface="+mj-lt"/>
                          <a:ea typeface="+mn-ea"/>
                          <a:cs typeface="+mn-cs"/>
                        </a:rPr>
                        <a:t>les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CA94"/>
                          </a:highlight>
                          <a:latin typeface="+mj-lt"/>
                          <a:ea typeface="+mn-ea"/>
                          <a:cs typeface="+mn-cs"/>
                        </a:rPr>
                        <a:t>petit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élèves qui viennent de l’école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CA94"/>
                          </a:highlight>
                          <a:latin typeface="+mj-lt"/>
                          <a:ea typeface="+mn-ea"/>
                          <a:cs typeface="+mn-cs"/>
                        </a:rPr>
                        <a:t>maternel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EE7F"/>
                          </a:highlight>
                          <a:latin typeface="+mj-lt"/>
                          <a:ea typeface="+mn-ea"/>
                          <a:cs typeface="+mn-cs"/>
                        </a:rPr>
                        <a:t>découvres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de nouveaux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bâtiments scolaires. Je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EE7F"/>
                          </a:highlight>
                          <a:latin typeface="+mj-lt"/>
                          <a:ea typeface="+mn-ea"/>
                          <a:cs typeface="+mn-cs"/>
                        </a:rPr>
                        <a:t>croit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bien qu’ils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CA2A9"/>
                          </a:highlight>
                          <a:latin typeface="+mj-lt"/>
                          <a:ea typeface="+mn-ea"/>
                          <a:cs typeface="+mn-cs"/>
                        </a:rPr>
                        <a:t>on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un peu peur ! Nous, les grands, nous faisons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quelques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CA94"/>
                          </a:highlight>
                          <a:latin typeface="+mj-lt"/>
                          <a:ea typeface="+mn-ea"/>
                          <a:cs typeface="+mn-cs"/>
                        </a:rPr>
                        <a:t>exercice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de révision, nous jouons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CA2A9"/>
                          </a:highlight>
                          <a:latin typeface="+mj-lt"/>
                          <a:ea typeface="+mn-ea"/>
                          <a:cs typeface="+mn-cs"/>
                        </a:rPr>
                        <a:t>a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des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CA94"/>
                          </a:highlight>
                          <a:latin typeface="+mj-lt"/>
                          <a:ea typeface="+mn-ea"/>
                          <a:cs typeface="+mn-cs"/>
                        </a:rPr>
                        <a:t>jeu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de société, nous apprenons un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chant et l’</a:t>
                      </a:r>
                      <a:r>
                        <a:rPr lang="fr-FR" sz="1400" kern="1200" dirty="0" err="1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après-midi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, nous allons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0DCFF"/>
                          </a:highlight>
                          <a:latin typeface="+mj-lt"/>
                          <a:ea typeface="+mn-ea"/>
                          <a:cs typeface="+mn-cs"/>
                        </a:rPr>
                        <a:t>visité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le gymnase.</a:t>
                      </a:r>
                    </a:p>
                    <a:p>
                      <a:pPr marL="0" marR="0" lvl="0" indent="0" algn="r" defTabSz="1007943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GP" sz="105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La rentrée, Dictées CM1, </a:t>
                      </a:r>
                      <a:r>
                        <a:rPr lang="fr-GP" sz="1050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ladictée.fr</a:t>
                      </a:r>
                      <a:endParaRPr lang="fr-GP" sz="105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4000"/>
                        </a:lnSpc>
                        <a:buFontTx/>
                        <a:buNone/>
                      </a:pPr>
                      <a:r>
                        <a:rPr lang="fr-FR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P</a:t>
                      </a: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résent de l’indicatif </a:t>
                      </a:r>
                    </a:p>
                    <a:p>
                      <a:pPr marL="0" indent="0" algn="l">
                        <a:lnSpc>
                          <a:spcPct val="114000"/>
                        </a:lnSpc>
                        <a:buFontTx/>
                        <a:buNone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Accords dans le GN</a:t>
                      </a:r>
                    </a:p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Homophones a/à ; on/ont</a:t>
                      </a:r>
                    </a:p>
                    <a:p>
                      <a:pPr marL="0" indent="0" algn="l">
                        <a:lnSpc>
                          <a:spcPct val="114000"/>
                        </a:lnSpc>
                        <a:buFontTx/>
                        <a:buNone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Accords sujet/verbe</a:t>
                      </a:r>
                    </a:p>
                    <a:p>
                      <a:pPr marL="0" indent="0" algn="l">
                        <a:lnSpc>
                          <a:spcPct val="114000"/>
                        </a:lnSpc>
                        <a:buFontTx/>
                        <a:buNone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Participe passé -é /infinitif –er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Majuscules ou ponctuation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782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GP" sz="1400" dirty="0">
                          <a:solidFill>
                            <a:schemeClr val="tx1"/>
                          </a:solidFill>
                          <a:latin typeface="+mj-lt"/>
                        </a:rPr>
                        <a:t>3</a:t>
                      </a: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D1EC7F"/>
                          </a:highlight>
                          <a:latin typeface="+mj-lt"/>
                          <a:ea typeface="+mn-ea"/>
                          <a:cs typeface="+mn-cs"/>
                        </a:rPr>
                        <a:t>les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portes des classes s’</a:t>
                      </a:r>
                      <a:r>
                        <a:rPr lang="fr-FR" sz="140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EE7F"/>
                          </a:highlight>
                          <a:latin typeface="+mj-lt"/>
                          <a:ea typeface="+mn-ea"/>
                          <a:cs typeface="+mn-cs"/>
                        </a:rPr>
                        <a:t>ouvres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une à une et la cour s’anime : c’est l’heure de la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récréation. Des </a:t>
                      </a:r>
                      <a:r>
                        <a:rPr lang="fr-FR" sz="140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CA94"/>
                          </a:highlight>
                          <a:latin typeface="+mj-lt"/>
                          <a:ea typeface="+mn-ea"/>
                          <a:cs typeface="+mn-cs"/>
                        </a:rPr>
                        <a:t>enfant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courent, d’autres jouent aux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CA94"/>
                          </a:highlight>
                          <a:latin typeface="+mj-lt"/>
                          <a:ea typeface="+mn-ea"/>
                          <a:cs typeface="+mn-cs"/>
                        </a:rPr>
                        <a:t>bille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, d’autres enfin se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EE7F"/>
                          </a:highlight>
                          <a:latin typeface="+mj-lt"/>
                          <a:ea typeface="+mn-ea"/>
                          <a:cs typeface="+mn-cs"/>
                        </a:rPr>
                        <a:t>raconte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des histoires. Les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CA94"/>
                          </a:highlight>
                          <a:latin typeface="+mj-lt"/>
                          <a:ea typeface="+mn-ea"/>
                          <a:cs typeface="+mn-cs"/>
                        </a:rPr>
                        <a:t>maitre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et les maitresses surveillent. La sonnerie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EE7F"/>
                          </a:highlight>
                          <a:latin typeface="+mj-lt"/>
                          <a:ea typeface="+mn-ea"/>
                          <a:cs typeface="+mn-cs"/>
                        </a:rPr>
                        <a:t>retentis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. Que c’est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ED6E7"/>
                          </a:highlight>
                          <a:latin typeface="+mj-lt"/>
                          <a:ea typeface="+mn-ea"/>
                          <a:cs typeface="+mn-cs"/>
                        </a:rPr>
                        <a:t>cours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! Ce moment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de </a:t>
                      </a:r>
                      <a:r>
                        <a:rPr lang="fr-FR" sz="14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repos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tant attendu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CA2A9"/>
                          </a:highlight>
                          <a:latin typeface="+mj-lt"/>
                          <a:ea typeface="+mn-ea"/>
                          <a:cs typeface="+mn-cs"/>
                        </a:rPr>
                        <a:t>et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déjà fini et il faut </a:t>
                      </a:r>
                      <a:r>
                        <a:rPr lang="fr-FR" sz="140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0DCFF"/>
                          </a:highlight>
                          <a:latin typeface="+mj-lt"/>
                          <a:ea typeface="+mn-ea"/>
                          <a:cs typeface="+mn-cs"/>
                        </a:rPr>
                        <a:t>retourné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en classe.</a:t>
                      </a:r>
                      <a:endParaRPr lang="fr-GP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fr-GP" sz="105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La récréation, Dictées CM1, </a:t>
                      </a:r>
                      <a:r>
                        <a:rPr lang="fr-GP" sz="1050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ladictée.fr</a:t>
                      </a:r>
                      <a:endParaRPr lang="fr-GP" sz="105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4000"/>
                        </a:lnSpc>
                        <a:buFontTx/>
                        <a:buNone/>
                      </a:pPr>
                      <a:r>
                        <a:rPr lang="fr-FR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P</a:t>
                      </a: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résent de l’indicatif </a:t>
                      </a:r>
                    </a:p>
                    <a:p>
                      <a:pPr marL="0" indent="0" algn="l">
                        <a:lnSpc>
                          <a:spcPct val="114000"/>
                        </a:lnSpc>
                        <a:buFontTx/>
                        <a:buNone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Accords dans le GN</a:t>
                      </a:r>
                    </a:p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Homophones est/et</a:t>
                      </a:r>
                    </a:p>
                    <a:p>
                      <a:pPr marL="0" indent="0" algn="l">
                        <a:lnSpc>
                          <a:spcPct val="114000"/>
                        </a:lnSpc>
                        <a:buFontTx/>
                        <a:buNone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Accords sujet/verbe</a:t>
                      </a:r>
                    </a:p>
                    <a:p>
                      <a:pPr marL="0" indent="0" algn="l">
                        <a:lnSpc>
                          <a:spcPct val="114000"/>
                        </a:lnSpc>
                        <a:buFontTx/>
                        <a:buNone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Lettres finales muettes</a:t>
                      </a:r>
                    </a:p>
                    <a:p>
                      <a:pPr marL="0" indent="0" algn="l">
                        <a:lnSpc>
                          <a:spcPct val="114000"/>
                        </a:lnSpc>
                        <a:buFontTx/>
                        <a:buNone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Participe passé -é /infinitif –er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Majuscules ou ponctuation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4342621"/>
                  </a:ext>
                </a:extLst>
              </a:tr>
            </a:tbl>
          </a:graphicData>
        </a:graphic>
      </p:graphicFrame>
      <p:sp>
        <p:nvSpPr>
          <p:cNvPr id="11" name="ZoneTexte 10">
            <a:extLst>
              <a:ext uri="{FF2B5EF4-FFF2-40B4-BE49-F238E27FC236}">
                <a16:creationId xmlns:a16="http://schemas.microsoft.com/office/drawing/2014/main" id="{62151632-6C4E-B341-98D9-BF0F6F8A0689}"/>
              </a:ext>
            </a:extLst>
          </p:cNvPr>
          <p:cNvSpPr txBox="1"/>
          <p:nvPr/>
        </p:nvSpPr>
        <p:spPr>
          <a:xfrm>
            <a:off x="162661" y="-979132"/>
            <a:ext cx="3545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C</a:t>
            </a:r>
            <a:r>
              <a:rPr lang="fr-GP" dirty="0">
                <a:solidFill>
                  <a:schemeClr val="bg1"/>
                </a:solidFill>
              </a:rPr>
              <a:t>ode couleur en fonction des règles</a:t>
            </a:r>
          </a:p>
        </p:txBody>
      </p:sp>
      <p:cxnSp>
        <p:nvCxnSpPr>
          <p:cNvPr id="34" name="Connecteur droit 33">
            <a:extLst>
              <a:ext uri="{FF2B5EF4-FFF2-40B4-BE49-F238E27FC236}">
                <a16:creationId xmlns:a16="http://schemas.microsoft.com/office/drawing/2014/main" id="{5BF3A238-EB47-F644-9624-13C36DD5A21A}"/>
              </a:ext>
            </a:extLst>
          </p:cNvPr>
          <p:cNvCxnSpPr>
            <a:cxnSpLocks/>
          </p:cNvCxnSpPr>
          <p:nvPr/>
        </p:nvCxnSpPr>
        <p:spPr>
          <a:xfrm rot="5400000">
            <a:off x="5345906" y="-4335851"/>
            <a:ext cx="0" cy="10181731"/>
          </a:xfrm>
          <a:prstGeom prst="line">
            <a:avLst/>
          </a:prstGeom>
          <a:ln w="60325">
            <a:solidFill>
              <a:srgbClr val="D1CEC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ZoneTexte 34">
            <a:extLst>
              <a:ext uri="{FF2B5EF4-FFF2-40B4-BE49-F238E27FC236}">
                <a16:creationId xmlns:a16="http://schemas.microsoft.com/office/drawing/2014/main" id="{0E0695C4-D8C0-2D42-999E-36B336284E29}"/>
              </a:ext>
            </a:extLst>
          </p:cNvPr>
          <p:cNvSpPr txBox="1"/>
          <p:nvPr/>
        </p:nvSpPr>
        <p:spPr>
          <a:xfrm>
            <a:off x="255040" y="89781"/>
            <a:ext cx="1018173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800" dirty="0">
                <a:latin typeface="Springwood Line DEMO" pitchFamily="2" charset="77"/>
              </a:rPr>
              <a:t>programmation annuelle              </a:t>
            </a:r>
            <a:r>
              <a:rPr lang="fr-FR" sz="2800" dirty="0">
                <a:latin typeface="KG Second Chances Solid" panose="02000000000000000000" pitchFamily="2" charset="77"/>
              </a:rPr>
              <a:t>Français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C7EA4A66-C08F-0346-8874-914186C0916A}"/>
              </a:ext>
            </a:extLst>
          </p:cNvPr>
          <p:cNvSpPr txBox="1"/>
          <p:nvPr/>
        </p:nvSpPr>
        <p:spPr>
          <a:xfrm>
            <a:off x="255040" y="851645"/>
            <a:ext cx="81067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GP" sz="1400" dirty="0">
                <a:latin typeface="+mj-lt"/>
              </a:rPr>
              <a:t>36 dictées détectives (une par semaine) afin de rebrasser les notions travaillées en orthographe grammaticale.</a:t>
            </a:r>
          </a:p>
        </p:txBody>
      </p:sp>
      <p:graphicFrame>
        <p:nvGraphicFramePr>
          <p:cNvPr id="13" name="Tableau 13">
            <a:extLst>
              <a:ext uri="{FF2B5EF4-FFF2-40B4-BE49-F238E27FC236}">
                <a16:creationId xmlns:a16="http://schemas.microsoft.com/office/drawing/2014/main" id="{EA635593-27B3-9C43-8C5F-418066981E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9495429"/>
              </p:ext>
            </p:extLst>
          </p:nvPr>
        </p:nvGraphicFramePr>
        <p:xfrm>
          <a:off x="255040" y="1154916"/>
          <a:ext cx="10269891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3297">
                  <a:extLst>
                    <a:ext uri="{9D8B030D-6E8A-4147-A177-3AD203B41FA5}">
                      <a16:colId xmlns:a16="http://schemas.microsoft.com/office/drawing/2014/main" val="2286826564"/>
                    </a:ext>
                  </a:extLst>
                </a:gridCol>
                <a:gridCol w="3423297">
                  <a:extLst>
                    <a:ext uri="{9D8B030D-6E8A-4147-A177-3AD203B41FA5}">
                      <a16:colId xmlns:a16="http://schemas.microsoft.com/office/drawing/2014/main" val="3420426332"/>
                    </a:ext>
                  </a:extLst>
                </a:gridCol>
                <a:gridCol w="3423297">
                  <a:extLst>
                    <a:ext uri="{9D8B030D-6E8A-4147-A177-3AD203B41FA5}">
                      <a16:colId xmlns:a16="http://schemas.microsoft.com/office/drawing/2014/main" val="4202113980"/>
                    </a:ext>
                  </a:extLst>
                </a:gridCol>
              </a:tblGrid>
              <a:tr h="226024">
                <a:tc>
                  <a:txBody>
                    <a:bodyPr/>
                    <a:lstStyle/>
                    <a:p>
                      <a:r>
                        <a:rPr lang="fr-GP" sz="1400" b="0" dirty="0">
                          <a:solidFill>
                            <a:srgbClr val="6BB6FD"/>
                          </a:solidFill>
                          <a:highlight>
                            <a:srgbClr val="6BB6FD"/>
                          </a:highlight>
                          <a:latin typeface="+mj-lt"/>
                        </a:rPr>
                        <a:t>abcd</a:t>
                      </a:r>
                      <a:r>
                        <a:rPr lang="fr-GP" sz="1400" b="0" dirty="0">
                          <a:solidFill>
                            <a:schemeClr val="tx1"/>
                          </a:solidFill>
                          <a:latin typeface="+mj-lt"/>
                        </a:rPr>
                        <a:t> Oubli de mot(s)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0" dirty="0">
                          <a:solidFill>
                            <a:srgbClr val="FFEE7F"/>
                          </a:solidFill>
                          <a:highlight>
                            <a:srgbClr val="FFEE7F"/>
                          </a:highlight>
                          <a:latin typeface="+mj-lt"/>
                        </a:rPr>
                        <a:t>abcd</a:t>
                      </a:r>
                      <a:r>
                        <a:rPr lang="fr-FR" sz="1400" b="0" dirty="0">
                          <a:solidFill>
                            <a:schemeClr val="tx1"/>
                          </a:solidFill>
                          <a:latin typeface="+mj-lt"/>
                        </a:rPr>
                        <a:t> A</a:t>
                      </a:r>
                      <a:r>
                        <a:rPr lang="fr-GP" sz="1400" b="0" dirty="0">
                          <a:solidFill>
                            <a:schemeClr val="tx1"/>
                          </a:solidFill>
                          <a:latin typeface="+mj-lt"/>
                        </a:rPr>
                        <a:t>ccords sujet/verbe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0" dirty="0">
                          <a:solidFill>
                            <a:srgbClr val="F0DCFF"/>
                          </a:solidFill>
                          <a:highlight>
                            <a:srgbClr val="F0DCFF"/>
                          </a:highlight>
                          <a:latin typeface="+mj-lt"/>
                        </a:rPr>
                        <a:t>a</a:t>
                      </a:r>
                      <a:r>
                        <a:rPr lang="fr-GP" sz="1400" b="0" dirty="0">
                          <a:solidFill>
                            <a:srgbClr val="F0DCFF"/>
                          </a:solidFill>
                          <a:highlight>
                            <a:srgbClr val="F0DCFF"/>
                          </a:highlight>
                          <a:latin typeface="+mj-lt"/>
                        </a:rPr>
                        <a:t>bcd</a:t>
                      </a:r>
                      <a:r>
                        <a:rPr lang="fr-GP" sz="1400" b="0" dirty="0">
                          <a:solidFill>
                            <a:schemeClr val="tx1"/>
                          </a:solidFill>
                          <a:latin typeface="+mj-lt"/>
                        </a:rPr>
                        <a:t> Participe passé -é ou infinitif -er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4198730"/>
                  </a:ext>
                </a:extLst>
              </a:tr>
              <a:tr h="226024">
                <a:tc>
                  <a:txBody>
                    <a:bodyPr/>
                    <a:lstStyle/>
                    <a:p>
                      <a:r>
                        <a:rPr lang="fr-FR" sz="1400" b="0" dirty="0">
                          <a:solidFill>
                            <a:srgbClr val="92D051"/>
                          </a:solidFill>
                          <a:highlight>
                            <a:srgbClr val="92D051"/>
                          </a:highlight>
                          <a:latin typeface="+mj-lt"/>
                        </a:rPr>
                        <a:t>abcd</a:t>
                      </a:r>
                      <a:r>
                        <a:rPr lang="fr-FR" sz="1400" b="0" dirty="0">
                          <a:solidFill>
                            <a:schemeClr val="tx1"/>
                          </a:solidFill>
                          <a:latin typeface="+mj-lt"/>
                        </a:rPr>
                        <a:t> M</a:t>
                      </a:r>
                      <a:r>
                        <a:rPr lang="fr-GP" sz="1400" b="0" dirty="0">
                          <a:solidFill>
                            <a:schemeClr val="tx1"/>
                          </a:solidFill>
                          <a:latin typeface="+mj-lt"/>
                        </a:rPr>
                        <a:t>ajuscules et ponctuation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0" dirty="0">
                          <a:solidFill>
                            <a:srgbClr val="FFCA94"/>
                          </a:solidFill>
                          <a:highlight>
                            <a:srgbClr val="FFCA94"/>
                          </a:highlight>
                          <a:latin typeface="+mj-lt"/>
                        </a:rPr>
                        <a:t>a</a:t>
                      </a:r>
                      <a:r>
                        <a:rPr lang="fr-GP" sz="1400" b="0" dirty="0">
                          <a:solidFill>
                            <a:srgbClr val="FFCA94"/>
                          </a:solidFill>
                          <a:highlight>
                            <a:srgbClr val="FFCA94"/>
                          </a:highlight>
                          <a:latin typeface="+mj-lt"/>
                        </a:rPr>
                        <a:t>bcd</a:t>
                      </a:r>
                      <a:r>
                        <a:rPr lang="fr-GP" sz="1400" b="0" dirty="0">
                          <a:solidFill>
                            <a:schemeClr val="tx1"/>
                          </a:solidFill>
                          <a:latin typeface="+mj-lt"/>
                        </a:rPr>
                        <a:t> Accords dans le groupe nominal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fr-GP" sz="14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4608615"/>
                  </a:ext>
                </a:extLst>
              </a:tr>
              <a:tr h="226024">
                <a:tc>
                  <a:txBody>
                    <a:bodyPr/>
                    <a:lstStyle/>
                    <a:p>
                      <a:r>
                        <a:rPr lang="fr-FR" sz="1400" b="0" dirty="0">
                          <a:solidFill>
                            <a:srgbClr val="FCA2A9"/>
                          </a:solidFill>
                          <a:highlight>
                            <a:srgbClr val="FCA2A9"/>
                          </a:highlight>
                          <a:latin typeface="+mj-lt"/>
                        </a:rPr>
                        <a:t>abcd</a:t>
                      </a:r>
                      <a:r>
                        <a:rPr lang="fr-FR" sz="1400" b="0" dirty="0">
                          <a:solidFill>
                            <a:schemeClr val="tx1"/>
                          </a:solidFill>
                          <a:latin typeface="+mj-lt"/>
                        </a:rPr>
                        <a:t> H</a:t>
                      </a:r>
                      <a:r>
                        <a:rPr lang="fr-GP" sz="1400" b="0" dirty="0">
                          <a:solidFill>
                            <a:schemeClr val="tx1"/>
                          </a:solidFill>
                          <a:latin typeface="+mj-lt"/>
                        </a:rPr>
                        <a:t>omophones grammaticaux et lexicaux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0" dirty="0">
                          <a:solidFill>
                            <a:srgbClr val="FED6E7"/>
                          </a:solidFill>
                          <a:highlight>
                            <a:srgbClr val="FED6E7"/>
                          </a:highlight>
                          <a:latin typeface="+mj-lt"/>
                        </a:rPr>
                        <a:t>abcd</a:t>
                      </a:r>
                      <a:r>
                        <a:rPr lang="fr-FR" sz="1400" b="0" dirty="0">
                          <a:solidFill>
                            <a:schemeClr val="tx1"/>
                          </a:solidFill>
                          <a:latin typeface="+mj-lt"/>
                        </a:rPr>
                        <a:t> L</a:t>
                      </a:r>
                      <a:r>
                        <a:rPr lang="fr-GP" sz="1400" b="0" dirty="0">
                          <a:solidFill>
                            <a:schemeClr val="tx1"/>
                          </a:solidFill>
                          <a:latin typeface="+mj-lt"/>
                        </a:rPr>
                        <a:t>ettres finales muettes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GP" sz="14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621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59001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9">
            <a:extLst>
              <a:ext uri="{FF2B5EF4-FFF2-40B4-BE49-F238E27FC236}">
                <a16:creationId xmlns:a16="http://schemas.microsoft.com/office/drawing/2014/main" id="{92BCE925-15FC-7449-B7AD-8F28C4DDBE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7988122"/>
              </p:ext>
            </p:extLst>
          </p:nvPr>
        </p:nvGraphicFramePr>
        <p:xfrm>
          <a:off x="162661" y="87078"/>
          <a:ext cx="10366488" cy="22268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0424">
                  <a:extLst>
                    <a:ext uri="{9D8B030D-6E8A-4147-A177-3AD203B41FA5}">
                      <a16:colId xmlns:a16="http://schemas.microsoft.com/office/drawing/2014/main" val="3280236034"/>
                    </a:ext>
                  </a:extLst>
                </a:gridCol>
                <a:gridCol w="6475005">
                  <a:extLst>
                    <a:ext uri="{9D8B030D-6E8A-4147-A177-3AD203B41FA5}">
                      <a16:colId xmlns:a16="http://schemas.microsoft.com/office/drawing/2014/main" val="1747326996"/>
                    </a:ext>
                  </a:extLst>
                </a:gridCol>
                <a:gridCol w="2951059">
                  <a:extLst>
                    <a:ext uri="{9D8B030D-6E8A-4147-A177-3AD203B41FA5}">
                      <a16:colId xmlns:a16="http://schemas.microsoft.com/office/drawing/2014/main" val="2142255131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fr-GP" sz="1800" b="0" dirty="0">
                          <a:solidFill>
                            <a:schemeClr val="tx1"/>
                          </a:solidFill>
                          <a:latin typeface="+mj-lt"/>
                        </a:rPr>
                        <a:t>Un an de dictées détectives – outil pour l’enseignant</a:t>
                      </a: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GP" sz="1200" b="1" u="none" kern="1200" dirty="0">
                        <a:solidFill>
                          <a:schemeClr val="bg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7096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fr-GP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CEC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GP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GP" sz="1200" b="1" u="none" kern="1200" dirty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NOTIONS TRAVAILLÉES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14591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GP" sz="1400" dirty="0">
                          <a:solidFill>
                            <a:schemeClr val="tx1"/>
                          </a:solidFill>
                          <a:latin typeface="+mj-lt"/>
                        </a:rPr>
                        <a:t>36</a:t>
                      </a: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>
                          <a:solidFill>
                            <a:schemeClr val="tx1"/>
                          </a:solidFill>
                          <a:latin typeface="+mj-lt"/>
                        </a:rPr>
                        <a:t>Pour </a:t>
                      </a:r>
                      <a:r>
                        <a:rPr lang="fr-FR" sz="1400" b="0" dirty="0">
                          <a:solidFill>
                            <a:schemeClr val="tx1"/>
                          </a:solidFill>
                          <a:highlight>
                            <a:srgbClr val="F0DCFF"/>
                          </a:highlight>
                          <a:latin typeface="+mj-lt"/>
                        </a:rPr>
                        <a:t>rénové</a:t>
                      </a:r>
                      <a:r>
                        <a:rPr lang="fr-FR" sz="1400" b="0" dirty="0">
                          <a:solidFill>
                            <a:schemeClr val="tx1"/>
                          </a:solidFill>
                          <a:latin typeface="+mj-lt"/>
                        </a:rPr>
                        <a:t> </a:t>
                      </a:r>
                      <a:r>
                        <a:rPr lang="fr-FR" sz="1400" b="0" dirty="0">
                          <a:solidFill>
                            <a:schemeClr val="tx1"/>
                          </a:solidFill>
                          <a:highlight>
                            <a:srgbClr val="FCA2A9"/>
                          </a:highlight>
                          <a:latin typeface="+mj-lt"/>
                        </a:rPr>
                        <a:t>sont</a:t>
                      </a:r>
                      <a:r>
                        <a:rPr lang="fr-FR" sz="1400" b="0" dirty="0">
                          <a:solidFill>
                            <a:schemeClr val="tx1"/>
                          </a:solidFill>
                          <a:latin typeface="+mj-lt"/>
                        </a:rPr>
                        <a:t> appartement, </a:t>
                      </a:r>
                      <a:r>
                        <a:rPr lang="fr-FR" sz="1400" b="0" dirty="0">
                          <a:solidFill>
                            <a:schemeClr val="tx1"/>
                          </a:solidFill>
                          <a:highlight>
                            <a:srgbClr val="D1EC7F"/>
                          </a:highlight>
                          <a:latin typeface="+mj-lt"/>
                        </a:rPr>
                        <a:t>nina</a:t>
                      </a:r>
                      <a:r>
                        <a:rPr lang="fr-FR" sz="1400" b="0" dirty="0">
                          <a:solidFill>
                            <a:schemeClr val="tx1"/>
                          </a:solidFill>
                          <a:latin typeface="+mj-lt"/>
                        </a:rPr>
                        <a:t> fit appel à un peintre. Dès son arrivée, il se </a:t>
                      </a:r>
                      <a:r>
                        <a:rPr lang="fr-FR" sz="1400" b="0" dirty="0">
                          <a:solidFill>
                            <a:schemeClr val="tx1"/>
                          </a:solidFill>
                          <a:highlight>
                            <a:srgbClr val="FFEE7F"/>
                          </a:highlight>
                          <a:latin typeface="+mj-lt"/>
                        </a:rPr>
                        <a:t>mis</a:t>
                      </a:r>
                      <a:r>
                        <a:rPr lang="fr-FR" sz="1400" b="0" dirty="0">
                          <a:solidFill>
                            <a:schemeClr val="tx1"/>
                          </a:solidFill>
                          <a:latin typeface="+mj-lt"/>
                        </a:rPr>
                        <a:t> à la tâche. Il commença par </a:t>
                      </a:r>
                      <a:r>
                        <a:rPr lang="fr-FR" sz="1400" b="0" dirty="0">
                          <a:solidFill>
                            <a:schemeClr val="tx1"/>
                          </a:solidFill>
                          <a:highlight>
                            <a:srgbClr val="F0DCFF"/>
                          </a:highlight>
                          <a:latin typeface="+mj-lt"/>
                        </a:rPr>
                        <a:t>ôté</a:t>
                      </a:r>
                      <a:r>
                        <a:rPr lang="fr-FR" sz="1400" b="0" dirty="0">
                          <a:solidFill>
                            <a:schemeClr val="tx1"/>
                          </a:solidFill>
                          <a:latin typeface="+mj-lt"/>
                        </a:rPr>
                        <a:t> les papiers peints </a:t>
                      </a:r>
                      <a:r>
                        <a:rPr lang="fr-FR" sz="1400" b="0" dirty="0">
                          <a:solidFill>
                            <a:schemeClr val="tx1"/>
                          </a:solidFill>
                          <a:highlight>
                            <a:srgbClr val="FFCA94"/>
                          </a:highlight>
                          <a:latin typeface="+mj-lt"/>
                        </a:rPr>
                        <a:t>usagé</a:t>
                      </a:r>
                      <a:r>
                        <a:rPr lang="fr-FR" sz="1400" b="0" dirty="0">
                          <a:solidFill>
                            <a:schemeClr val="tx1"/>
                          </a:solidFill>
                          <a:latin typeface="+mj-lt"/>
                        </a:rPr>
                        <a:t> et boucha les </a:t>
                      </a:r>
                      <a:r>
                        <a:rPr lang="fr-FR" sz="1400" b="0" dirty="0">
                          <a:solidFill>
                            <a:schemeClr val="tx1"/>
                          </a:solidFill>
                          <a:highlight>
                            <a:srgbClr val="FFCA94"/>
                          </a:highlight>
                          <a:latin typeface="+mj-lt"/>
                        </a:rPr>
                        <a:t>trou</a:t>
                      </a:r>
                      <a:r>
                        <a:rPr lang="fr-FR" sz="1400" b="0" dirty="0">
                          <a:solidFill>
                            <a:schemeClr val="tx1"/>
                          </a:solidFill>
                          <a:latin typeface="+mj-lt"/>
                        </a:rPr>
                        <a:t> des murs avec une pâte blanche. Il </a:t>
                      </a:r>
                      <a:r>
                        <a:rPr lang="fr-FR" sz="1400" b="0" dirty="0">
                          <a:solidFill>
                            <a:schemeClr val="tx1"/>
                          </a:solidFill>
                          <a:highlight>
                            <a:srgbClr val="FFEE7F"/>
                          </a:highlight>
                          <a:latin typeface="+mj-lt"/>
                        </a:rPr>
                        <a:t>repeignis</a:t>
                      </a:r>
                      <a:r>
                        <a:rPr lang="fr-FR" sz="1400" b="0" dirty="0">
                          <a:solidFill>
                            <a:schemeClr val="tx1"/>
                          </a:solidFill>
                          <a:latin typeface="+mj-lt"/>
                        </a:rPr>
                        <a:t> les portes </a:t>
                      </a:r>
                      <a:r>
                        <a:rPr lang="fr-FR" sz="1400" b="0" dirty="0">
                          <a:solidFill>
                            <a:schemeClr val="tx1"/>
                          </a:solidFill>
                          <a:highlight>
                            <a:srgbClr val="FCA2A9"/>
                          </a:highlight>
                          <a:latin typeface="+mj-lt"/>
                        </a:rPr>
                        <a:t>est</a:t>
                      </a:r>
                      <a:r>
                        <a:rPr lang="fr-FR" sz="1400" b="0" dirty="0">
                          <a:solidFill>
                            <a:schemeClr val="tx1"/>
                          </a:solidFill>
                          <a:latin typeface="+mj-lt"/>
                        </a:rPr>
                        <a:t> tapissa la salle de séjour. Tous ces travaux furent très gênants </a:t>
                      </a:r>
                      <a:r>
                        <a:rPr lang="fr-FR" sz="1400" b="0" dirty="0">
                          <a:solidFill>
                            <a:schemeClr val="tx1"/>
                          </a:solidFill>
                          <a:highlight>
                            <a:srgbClr val="FCA2A9"/>
                          </a:highlight>
                          <a:latin typeface="+mj-lt"/>
                        </a:rPr>
                        <a:t>mes</a:t>
                      </a:r>
                      <a:r>
                        <a:rPr lang="fr-FR" sz="1400" b="0" dirty="0">
                          <a:solidFill>
                            <a:schemeClr val="tx1"/>
                          </a:solidFill>
                          <a:latin typeface="+mj-lt"/>
                        </a:rPr>
                        <a:t> nécessaires.</a:t>
                      </a:r>
                    </a:p>
                    <a:p>
                      <a:pPr marL="0" marR="0" lvl="0" indent="0" algn="r" defTabSz="1007943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GP" sz="105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« Les travaux de peinture »,</a:t>
                      </a:r>
                      <a:r>
                        <a:rPr lang="fr-GP" sz="1050" b="0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BLED 900 dictées Primaire, </a:t>
                      </a:r>
                      <a:r>
                        <a:rPr lang="fr-GP" sz="1050" b="0" i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Hachette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4000"/>
                        </a:lnSpc>
                        <a:buFontTx/>
                        <a:buNone/>
                      </a:pPr>
                      <a:r>
                        <a:rPr lang="fr-FR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Passé simple</a:t>
                      </a:r>
                      <a:endParaRPr lang="fr-GP" sz="12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indent="0" algn="l">
                        <a:lnSpc>
                          <a:spcPct val="114000"/>
                        </a:lnSpc>
                        <a:buFontTx/>
                        <a:buNone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Accords dans le GN</a:t>
                      </a:r>
                    </a:p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Homophones mais/mes ; son/sont ; est/et/es</a:t>
                      </a:r>
                    </a:p>
                    <a:p>
                      <a:pPr marL="0" indent="0" algn="l">
                        <a:lnSpc>
                          <a:spcPct val="114000"/>
                        </a:lnSpc>
                        <a:buFontTx/>
                        <a:buNone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Accords sujet/verbe</a:t>
                      </a:r>
                    </a:p>
                    <a:p>
                      <a:pPr marL="0" indent="0" algn="l">
                        <a:lnSpc>
                          <a:spcPct val="114000"/>
                        </a:lnSpc>
                        <a:buFontTx/>
                        <a:buNone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Participe passé -é /infinitif –er</a:t>
                      </a:r>
                    </a:p>
                    <a:p>
                      <a:pPr marL="0" indent="0" algn="l">
                        <a:lnSpc>
                          <a:spcPct val="114000"/>
                        </a:lnSpc>
                        <a:buFontTx/>
                        <a:buNone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Majuscules ou ponctuation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022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5133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au 9">
            <a:extLst>
              <a:ext uri="{FF2B5EF4-FFF2-40B4-BE49-F238E27FC236}">
                <a16:creationId xmlns:a16="http://schemas.microsoft.com/office/drawing/2014/main" id="{E4023F51-AED0-374E-9985-AF4012F000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6176217"/>
              </p:ext>
            </p:extLst>
          </p:nvPr>
        </p:nvGraphicFramePr>
        <p:xfrm>
          <a:off x="162661" y="201378"/>
          <a:ext cx="10366488" cy="69872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0424">
                  <a:extLst>
                    <a:ext uri="{9D8B030D-6E8A-4147-A177-3AD203B41FA5}">
                      <a16:colId xmlns:a16="http://schemas.microsoft.com/office/drawing/2014/main" val="3280236034"/>
                    </a:ext>
                  </a:extLst>
                </a:gridCol>
                <a:gridCol w="6318132">
                  <a:extLst>
                    <a:ext uri="{9D8B030D-6E8A-4147-A177-3AD203B41FA5}">
                      <a16:colId xmlns:a16="http://schemas.microsoft.com/office/drawing/2014/main" val="1747326996"/>
                    </a:ext>
                  </a:extLst>
                </a:gridCol>
                <a:gridCol w="3107932">
                  <a:extLst>
                    <a:ext uri="{9D8B030D-6E8A-4147-A177-3AD203B41FA5}">
                      <a16:colId xmlns:a16="http://schemas.microsoft.com/office/drawing/2014/main" val="2142255131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fr-GP" sz="1800" b="0" dirty="0">
                          <a:solidFill>
                            <a:schemeClr val="tx1"/>
                          </a:solidFill>
                          <a:latin typeface="+mj-lt"/>
                        </a:rPr>
                        <a:t>Un an de dictées détectives – outil pour l’enseignant</a:t>
                      </a: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GP" sz="1200" b="1" u="none" kern="1200" dirty="0">
                        <a:solidFill>
                          <a:schemeClr val="bg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7096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fr-GP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CEC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GP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GP" sz="1200" b="1" u="none" kern="1200" dirty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NOTIONS TRAVAILLÉES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14591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GP" sz="1400" dirty="0">
                          <a:solidFill>
                            <a:schemeClr val="tx1"/>
                          </a:solidFill>
                          <a:latin typeface="+mj-lt"/>
                        </a:rPr>
                        <a:t>4</a:t>
                      </a: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C'est ça, c'est ça. Allez-y, pendez-moi. J'ai tué un </a:t>
                      </a:r>
                      <a:r>
                        <a:rPr lang="fr-FR" sz="140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CA94"/>
                          </a:highlight>
                          <a:latin typeface="+mj-lt"/>
                          <a:ea typeface="+mn-ea"/>
                          <a:cs typeface="+mn-cs"/>
                        </a:rPr>
                        <a:t>oiseaux</a:t>
                      </a:r>
                      <a:r>
                        <a:rPr lang="fr-FR" sz="14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. C'est que je suis un </a:t>
                      </a:r>
                      <a:r>
                        <a:rPr lang="fr-FR" sz="140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ED6E7"/>
                          </a:highlight>
                          <a:latin typeface="+mj-lt"/>
                          <a:ea typeface="+mn-ea"/>
                          <a:cs typeface="+mn-cs"/>
                        </a:rPr>
                        <a:t>chas</a:t>
                      </a:r>
                      <a:r>
                        <a:rPr lang="fr-FR" sz="14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, moi. En fait, c'est mon boulot de </a:t>
                      </a:r>
                      <a:r>
                        <a:rPr lang="fr-FR" sz="140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0DCFF"/>
                          </a:highlight>
                          <a:latin typeface="+mj-lt"/>
                          <a:ea typeface="+mn-ea"/>
                          <a:cs typeface="+mn-cs"/>
                        </a:rPr>
                        <a:t>rôdé</a:t>
                      </a:r>
                      <a:r>
                        <a:rPr lang="fr-FR" sz="14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dans le jardin </a:t>
                      </a:r>
                      <a:r>
                        <a:rPr lang="fr-FR" sz="140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CA2A9"/>
                          </a:highlight>
                          <a:latin typeface="+mj-lt"/>
                          <a:ea typeface="+mn-ea"/>
                          <a:cs typeface="+mn-cs"/>
                        </a:rPr>
                        <a:t>a</a:t>
                      </a:r>
                      <a:r>
                        <a:rPr lang="fr-FR" sz="14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la recherche de ces petites </a:t>
                      </a:r>
                      <a:r>
                        <a:rPr lang="fr-FR" sz="140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CA94"/>
                          </a:highlight>
                          <a:latin typeface="+mj-lt"/>
                          <a:ea typeface="+mn-ea"/>
                          <a:cs typeface="+mn-cs"/>
                        </a:rPr>
                        <a:t>créature</a:t>
                      </a:r>
                      <a:r>
                        <a:rPr lang="fr-FR" sz="14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qui peuvent à peine </a:t>
                      </a:r>
                      <a:r>
                        <a:rPr lang="fr-FR" sz="140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0DCFF"/>
                          </a:highlight>
                          <a:latin typeface="+mj-lt"/>
                          <a:ea typeface="+mn-ea"/>
                          <a:cs typeface="+mn-cs"/>
                        </a:rPr>
                        <a:t>voleté</a:t>
                      </a:r>
                      <a:r>
                        <a:rPr lang="fr-FR" sz="14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d'une haie à l'autre. </a:t>
                      </a:r>
                      <a:r>
                        <a:rPr lang="fr-FR" sz="140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D1EC7F"/>
                          </a:highlight>
                          <a:latin typeface="+mj-lt"/>
                          <a:ea typeface="+mn-ea"/>
                          <a:cs typeface="+mn-cs"/>
                        </a:rPr>
                        <a:t>dites</a:t>
                      </a:r>
                      <a:r>
                        <a:rPr lang="fr-FR" sz="14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-moi, qu'est-ce que je suis censé faire </a:t>
                      </a:r>
                      <a:r>
                        <a:rPr lang="fr-FR" sz="140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ED6E7"/>
                          </a:highlight>
                          <a:latin typeface="+mj-lt"/>
                          <a:ea typeface="+mn-ea"/>
                          <a:cs typeface="+mn-cs"/>
                        </a:rPr>
                        <a:t>quant</a:t>
                      </a:r>
                      <a:r>
                        <a:rPr lang="fr-FR" sz="14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une petite boule de plumes </a:t>
                      </a:r>
                      <a:r>
                        <a:rPr lang="fr-FR" sz="140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CA2A9"/>
                          </a:highlight>
                          <a:latin typeface="+mj-lt"/>
                          <a:ea typeface="+mn-ea"/>
                          <a:cs typeface="+mn-cs"/>
                        </a:rPr>
                        <a:t>ce</a:t>
                      </a:r>
                      <a:r>
                        <a:rPr lang="fr-FR" sz="14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400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EE7F"/>
                          </a:highlight>
                          <a:latin typeface="+mj-lt"/>
                          <a:ea typeface="+mn-ea"/>
                          <a:cs typeface="+mn-cs"/>
                        </a:rPr>
                        <a:t>jettes</a:t>
                      </a:r>
                      <a:r>
                        <a:rPr lang="fr-FR" sz="14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dans ma gueule ?</a:t>
                      </a:r>
                    </a:p>
                    <a:p>
                      <a:pPr marL="0" marR="0" lvl="0" indent="0" algn="r" defTabSz="1007943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i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Journal d’un chat assassin</a:t>
                      </a:r>
                      <a:r>
                        <a:rPr lang="fr-FR" sz="105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, Anne Fine</a:t>
                      </a:r>
                      <a:endParaRPr lang="fr-GP" sz="105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4000"/>
                        </a:lnSpc>
                        <a:buFontTx/>
                        <a:buNone/>
                      </a:pPr>
                      <a:r>
                        <a:rPr lang="fr-FR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P</a:t>
                      </a: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résent de l’indicatif</a:t>
                      </a:r>
                    </a:p>
                    <a:p>
                      <a:pPr marL="0" indent="0" algn="l">
                        <a:lnSpc>
                          <a:spcPct val="114000"/>
                        </a:lnSpc>
                        <a:buFontTx/>
                        <a:buNone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Accords dans le GN</a:t>
                      </a:r>
                    </a:p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Homophones a/à ; ce/se ; quand/quant</a:t>
                      </a:r>
                    </a:p>
                    <a:p>
                      <a:pPr marL="0" indent="0" algn="l">
                        <a:lnSpc>
                          <a:spcPct val="114000"/>
                        </a:lnSpc>
                        <a:buFontTx/>
                        <a:buNone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Accords sujet/verbe</a:t>
                      </a:r>
                    </a:p>
                    <a:p>
                      <a:pPr marL="0" indent="0" algn="l">
                        <a:lnSpc>
                          <a:spcPct val="114000"/>
                        </a:lnSpc>
                        <a:buFontTx/>
                        <a:buNone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Lettres finales muettes</a:t>
                      </a:r>
                    </a:p>
                    <a:p>
                      <a:pPr marL="0" indent="0" algn="l">
                        <a:lnSpc>
                          <a:spcPct val="114000"/>
                        </a:lnSpc>
                        <a:buFontTx/>
                        <a:buNone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Participe passé -é /infinitif –er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Majuscules ou ponctuation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782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GP" sz="1400" dirty="0">
                          <a:solidFill>
                            <a:schemeClr val="tx1"/>
                          </a:solidFill>
                          <a:latin typeface="+mj-lt"/>
                        </a:rPr>
                        <a:t>5</a:t>
                      </a: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Dormir est aussi important que 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0DCFF"/>
                          </a:highlight>
                          <a:latin typeface="+mj-lt"/>
                          <a:ea typeface="+mn-ea"/>
                          <a:cs typeface="+mn-cs"/>
                        </a:rPr>
                        <a:t>mangé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et 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0DCFF"/>
                          </a:highlight>
                          <a:latin typeface="+mj-lt"/>
                          <a:ea typeface="+mn-ea"/>
                          <a:cs typeface="+mn-cs"/>
                        </a:rPr>
                        <a:t>respiré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. Le sommeil n’est pas du temps perdu : 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CA2A9"/>
                          </a:highlight>
                          <a:latin typeface="+mj-lt"/>
                          <a:ea typeface="+mn-ea"/>
                          <a:cs typeface="+mn-cs"/>
                        </a:rPr>
                        <a:t>s’est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le moment où ton corps 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CA2A9"/>
                          </a:highlight>
                          <a:latin typeface="+mj-lt"/>
                          <a:ea typeface="+mn-ea"/>
                          <a:cs typeface="+mn-cs"/>
                        </a:rPr>
                        <a:t>ce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repose et 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EE7F"/>
                          </a:highlight>
                          <a:latin typeface="+mj-lt"/>
                          <a:ea typeface="+mn-ea"/>
                          <a:cs typeface="+mn-cs"/>
                        </a:rPr>
                        <a:t>fais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le plein d’énergie. 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D1EC7F"/>
                          </a:highlight>
                          <a:latin typeface="+mj-lt"/>
                          <a:ea typeface="+mn-ea"/>
                          <a:cs typeface="+mn-cs"/>
                        </a:rPr>
                        <a:t>pendant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que tu dors, tu 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EE7F"/>
                          </a:highlight>
                          <a:latin typeface="+mj-lt"/>
                          <a:ea typeface="+mn-ea"/>
                          <a:cs typeface="+mn-cs"/>
                        </a:rPr>
                        <a:t>grandit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, tes cheveux et tes 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CA94"/>
                          </a:highlight>
                          <a:latin typeface="+mj-lt"/>
                          <a:ea typeface="+mn-ea"/>
                          <a:cs typeface="+mn-cs"/>
                        </a:rPr>
                        <a:t>ongle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EE7F"/>
                          </a:highlight>
                          <a:latin typeface="+mj-lt"/>
                          <a:ea typeface="+mn-ea"/>
                          <a:cs typeface="+mn-cs"/>
                        </a:rPr>
                        <a:t>pousses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et ta mémoire « range » les informations 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CA94"/>
                          </a:highlight>
                          <a:latin typeface="+mj-lt"/>
                          <a:ea typeface="+mn-ea"/>
                          <a:cs typeface="+mn-cs"/>
                        </a:rPr>
                        <a:t>enregistrés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la veille.</a:t>
                      </a:r>
                    </a:p>
                    <a:p>
                      <a:pPr marL="0" marR="0" lvl="0" indent="0" algn="r" defTabSz="1007943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GP" sz="105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« Le rôle du sommeil », </a:t>
                      </a:r>
                      <a:r>
                        <a:rPr lang="fr-GP" sz="1050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Je lis seul, tu lis seule…CM1</a:t>
                      </a:r>
                      <a:r>
                        <a:rPr lang="fr-GP" sz="105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, Nathan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4000"/>
                        </a:lnSpc>
                        <a:buFontTx/>
                        <a:buNone/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- P</a:t>
                      </a:r>
                      <a:r>
                        <a:rPr lang="fr-GP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résent de l’indicatif </a:t>
                      </a:r>
                    </a:p>
                    <a:p>
                      <a:pPr marL="0" indent="0" algn="l">
                        <a:lnSpc>
                          <a:spcPct val="114000"/>
                        </a:lnSpc>
                        <a:buFontTx/>
                        <a:buNone/>
                      </a:pPr>
                      <a:r>
                        <a:rPr lang="fr-GP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- Accords dans le GN</a:t>
                      </a:r>
                    </a:p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fr-GP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- Homophones ce/se ; ces/ses/c’est/s’est</a:t>
                      </a:r>
                    </a:p>
                    <a:p>
                      <a:pPr marL="0" indent="0" algn="l">
                        <a:lnSpc>
                          <a:spcPct val="114000"/>
                        </a:lnSpc>
                        <a:buFontTx/>
                        <a:buNone/>
                      </a:pPr>
                      <a:r>
                        <a:rPr lang="fr-GP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- Accords sujet/verbe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Participe passé -é /infinitif -er</a:t>
                      </a:r>
                      <a:endParaRPr lang="fr-GP" sz="1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marL="0" indent="0" algn="l">
                        <a:lnSpc>
                          <a:spcPct val="114000"/>
                        </a:lnSpc>
                        <a:buFontTx/>
                        <a:buNone/>
                      </a:pPr>
                      <a:r>
                        <a:rPr lang="fr-GP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- Majuscules ou ponctuation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43426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GP" sz="1400" dirty="0">
                          <a:solidFill>
                            <a:schemeClr val="tx1"/>
                          </a:solidFill>
                          <a:latin typeface="+mj-lt"/>
                        </a:rPr>
                        <a:t>6</a:t>
                      </a: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Petite Sœur Li ne doit pas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0DCFF"/>
                          </a:highlight>
                          <a:latin typeface="+mj-lt"/>
                          <a:ea typeface="+mn-ea"/>
                          <a:cs typeface="+mn-cs"/>
                        </a:rPr>
                        <a:t>gaspillé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ce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ED6E7"/>
                          </a:highlight>
                          <a:latin typeface="+mj-lt"/>
                          <a:ea typeface="+mn-ea"/>
                          <a:cs typeface="+mn-cs"/>
                        </a:rPr>
                        <a:t>ris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, elle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EE7F"/>
                          </a:highlight>
                          <a:latin typeface="+mj-lt"/>
                          <a:ea typeface="+mn-ea"/>
                          <a:cs typeface="+mn-cs"/>
                        </a:rPr>
                        <a:t>dois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le vendre car ses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CA94"/>
                          </a:highlight>
                          <a:latin typeface="+mj-lt"/>
                          <a:ea typeface="+mn-ea"/>
                          <a:cs typeface="+mn-cs"/>
                        </a:rPr>
                        <a:t>parent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CA2A9"/>
                          </a:highlight>
                          <a:latin typeface="+mj-lt"/>
                          <a:ea typeface="+mn-ea"/>
                          <a:cs typeface="+mn-cs"/>
                        </a:rPr>
                        <a:t>on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besoin d'argent.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CA2A9"/>
                          </a:highlight>
                          <a:latin typeface="+mj-lt"/>
                          <a:ea typeface="+mn-ea"/>
                          <a:cs typeface="+mn-cs"/>
                        </a:rPr>
                        <a:t>Mes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elle trouve extraordinaire qu'un canard soit capable de tant de bonté !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D1EC7F"/>
                          </a:highlight>
                          <a:latin typeface="+mj-lt"/>
                          <a:ea typeface="+mn-ea"/>
                          <a:cs typeface="+mn-cs"/>
                        </a:rPr>
                        <a:t>alors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elle ouvre doucement le sac de toile brune, et c'est avec plaisir qu'elle en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EE7F"/>
                          </a:highlight>
                          <a:latin typeface="+mj-lt"/>
                          <a:ea typeface="+mn-ea"/>
                          <a:cs typeface="+mn-cs"/>
                        </a:rPr>
                        <a:t>offrent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une petite poignée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CA2A9"/>
                          </a:highlight>
                          <a:latin typeface="+mj-lt"/>
                          <a:ea typeface="+mn-ea"/>
                          <a:cs typeface="+mn-cs"/>
                        </a:rPr>
                        <a:t>a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un canard si gentil.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D1EC7F"/>
                          </a:highlight>
                          <a:latin typeface="+mj-lt"/>
                          <a:ea typeface="+mn-ea"/>
                          <a:cs typeface="+mn-cs"/>
                        </a:rPr>
                        <a:t>et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le canard s'envole en lui disant merci. </a:t>
                      </a:r>
                    </a:p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fr-FR" sz="1050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trois grains de riz</a:t>
                      </a:r>
                      <a:r>
                        <a:rPr lang="fr-FR" sz="105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, Agnès </a:t>
                      </a:r>
                      <a:r>
                        <a:rPr lang="fr-FR" sz="1050" kern="1200" dirty="0" err="1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Bertron</a:t>
                      </a:r>
                      <a:r>
                        <a:rPr lang="fr-FR" sz="105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-Martin</a:t>
                      </a:r>
                      <a:endParaRPr lang="fr-FR" sz="1050" dirty="0">
                        <a:latin typeface="+mj-lt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4000"/>
                        </a:lnSpc>
                        <a:buFontTx/>
                        <a:buNone/>
                      </a:pPr>
                      <a:r>
                        <a:rPr lang="fr-FR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P</a:t>
                      </a: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résent de l’indicatif</a:t>
                      </a:r>
                    </a:p>
                    <a:p>
                      <a:pPr marL="0" indent="0" algn="l">
                        <a:lnSpc>
                          <a:spcPct val="114000"/>
                        </a:lnSpc>
                        <a:buFontTx/>
                        <a:buNone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Accords dans le GN</a:t>
                      </a:r>
                    </a:p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Homophones on/ont ; a/à ; mes/mais</a:t>
                      </a:r>
                    </a:p>
                    <a:p>
                      <a:pPr marL="0" indent="0" algn="l">
                        <a:lnSpc>
                          <a:spcPct val="114000"/>
                        </a:lnSpc>
                        <a:buFontTx/>
                        <a:buNone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Accords sujet/verbe</a:t>
                      </a:r>
                    </a:p>
                    <a:p>
                      <a:pPr marL="0" indent="0" algn="l">
                        <a:lnSpc>
                          <a:spcPct val="114000"/>
                        </a:lnSpc>
                        <a:buFontTx/>
                        <a:buNone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Lettres finales muettes</a:t>
                      </a:r>
                    </a:p>
                    <a:p>
                      <a:pPr marL="0" indent="0" algn="l">
                        <a:lnSpc>
                          <a:spcPct val="114000"/>
                        </a:lnSpc>
                        <a:buFontTx/>
                        <a:buNone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Participe passé -é /infinitif –er</a:t>
                      </a:r>
                    </a:p>
                    <a:p>
                      <a:pPr marL="0" indent="0" algn="l">
                        <a:lnSpc>
                          <a:spcPct val="114000"/>
                        </a:lnSpc>
                        <a:buFontTx/>
                        <a:buNone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Majuscules ou ponctuation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38572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GP" sz="1400" dirty="0">
                          <a:solidFill>
                            <a:schemeClr val="tx1"/>
                          </a:solidFill>
                          <a:latin typeface="+mj-lt"/>
                        </a:rPr>
                        <a:t>7</a:t>
                      </a: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Les 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ED6E7"/>
                          </a:highlight>
                          <a:latin typeface="+mj-lt"/>
                          <a:ea typeface="+mn-ea"/>
                          <a:cs typeface="+mn-cs"/>
                        </a:rPr>
                        <a:t>cors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ne peuvent pas 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0DCFF"/>
                          </a:highlight>
                          <a:latin typeface="+mj-lt"/>
                          <a:ea typeface="+mn-ea"/>
                          <a:cs typeface="+mn-cs"/>
                        </a:rPr>
                        <a:t>utilisé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directement les aliments absorbés : ils doivent d’abord les 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0DCFF"/>
                          </a:highlight>
                          <a:latin typeface="+mj-lt"/>
                          <a:ea typeface="+mn-ea"/>
                          <a:cs typeface="+mn-cs"/>
                        </a:rPr>
                        <a:t>digéré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. 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D1EC7F"/>
                          </a:highlight>
                          <a:latin typeface="+mj-lt"/>
                          <a:ea typeface="+mn-ea"/>
                          <a:cs typeface="+mn-cs"/>
                        </a:rPr>
                        <a:t>les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aliments 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CA94"/>
                          </a:highlight>
                          <a:latin typeface="+mj-lt"/>
                          <a:ea typeface="+mn-ea"/>
                          <a:cs typeface="+mn-cs"/>
                        </a:rPr>
                        <a:t>broyées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par les 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CA94"/>
                          </a:highlight>
                          <a:latin typeface="+mj-lt"/>
                          <a:ea typeface="+mn-ea"/>
                          <a:cs typeface="+mn-cs"/>
                        </a:rPr>
                        <a:t>dent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sont réduits en bouillie dans l’estomac, puis 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EE7F"/>
                          </a:highlight>
                          <a:latin typeface="+mj-lt"/>
                          <a:ea typeface="+mn-ea"/>
                          <a:cs typeface="+mn-cs"/>
                        </a:rPr>
                        <a:t>pénètres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dans les intestins 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CA2A9"/>
                          </a:highlight>
                          <a:latin typeface="+mj-lt"/>
                          <a:ea typeface="+mn-ea"/>
                          <a:cs typeface="+mn-cs"/>
                        </a:rPr>
                        <a:t>ou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la digestion se 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EE7F"/>
                          </a:highlight>
                          <a:latin typeface="+mj-lt"/>
                          <a:ea typeface="+mn-ea"/>
                          <a:cs typeface="+mn-cs"/>
                        </a:rPr>
                        <a:t>poursuis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avec l’aide de substances venues du foie 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CA2A9"/>
                          </a:highlight>
                          <a:latin typeface="+mj-lt"/>
                          <a:ea typeface="+mn-ea"/>
                          <a:cs typeface="+mn-cs"/>
                        </a:rPr>
                        <a:t>et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du pancréas.</a:t>
                      </a:r>
                    </a:p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fr-GP" sz="105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« La digestion », </a:t>
                      </a:r>
                      <a:r>
                        <a:rPr lang="fr-GP" sz="1050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C.L.R. 500 exercices de vocabulaire pour l’expression</a:t>
                      </a:r>
                      <a:r>
                        <a:rPr lang="fr-GP" sz="105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, Hachette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4000"/>
                        </a:lnSpc>
                        <a:buFontTx/>
                        <a:buNone/>
                      </a:pPr>
                      <a:r>
                        <a:rPr lang="fr-FR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P</a:t>
                      </a: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résent de l’indicatif</a:t>
                      </a:r>
                    </a:p>
                    <a:p>
                      <a:pPr marL="0" indent="0" algn="l">
                        <a:lnSpc>
                          <a:spcPct val="114000"/>
                        </a:lnSpc>
                        <a:buFontTx/>
                        <a:buNone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Accords dans le GN</a:t>
                      </a:r>
                    </a:p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Homophones et/est ; ou/où</a:t>
                      </a:r>
                    </a:p>
                    <a:p>
                      <a:pPr marL="0" indent="0" algn="l">
                        <a:lnSpc>
                          <a:spcPct val="114000"/>
                        </a:lnSpc>
                        <a:buFontTx/>
                        <a:buNone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Accords sujet/verbe</a:t>
                      </a:r>
                    </a:p>
                    <a:p>
                      <a:pPr marL="0" indent="0" algn="l">
                        <a:lnSpc>
                          <a:spcPct val="114000"/>
                        </a:lnSpc>
                        <a:buFontTx/>
                        <a:buNone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Lettres finales muettes</a:t>
                      </a:r>
                    </a:p>
                    <a:p>
                      <a:pPr marL="0" indent="0" algn="l">
                        <a:lnSpc>
                          <a:spcPct val="114000"/>
                        </a:lnSpc>
                        <a:buFontTx/>
                        <a:buNone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Participe passé -é /infinitif –er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Majuscules ou ponctuation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1917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6033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au 9">
            <a:extLst>
              <a:ext uri="{FF2B5EF4-FFF2-40B4-BE49-F238E27FC236}">
                <a16:creationId xmlns:a16="http://schemas.microsoft.com/office/drawing/2014/main" id="{E4023F51-AED0-374E-9985-AF4012F000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5912421"/>
              </p:ext>
            </p:extLst>
          </p:nvPr>
        </p:nvGraphicFramePr>
        <p:xfrm>
          <a:off x="162661" y="87078"/>
          <a:ext cx="10366488" cy="69872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0424">
                  <a:extLst>
                    <a:ext uri="{9D8B030D-6E8A-4147-A177-3AD203B41FA5}">
                      <a16:colId xmlns:a16="http://schemas.microsoft.com/office/drawing/2014/main" val="3280236034"/>
                    </a:ext>
                  </a:extLst>
                </a:gridCol>
                <a:gridCol w="6475005">
                  <a:extLst>
                    <a:ext uri="{9D8B030D-6E8A-4147-A177-3AD203B41FA5}">
                      <a16:colId xmlns:a16="http://schemas.microsoft.com/office/drawing/2014/main" val="1747326996"/>
                    </a:ext>
                  </a:extLst>
                </a:gridCol>
                <a:gridCol w="2951059">
                  <a:extLst>
                    <a:ext uri="{9D8B030D-6E8A-4147-A177-3AD203B41FA5}">
                      <a16:colId xmlns:a16="http://schemas.microsoft.com/office/drawing/2014/main" val="2142255131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fr-GP" sz="1800" b="0" dirty="0">
                          <a:solidFill>
                            <a:schemeClr val="tx1"/>
                          </a:solidFill>
                          <a:latin typeface="+mj-lt"/>
                        </a:rPr>
                        <a:t>Un an de dictées détectives – outil pour l’enseignant</a:t>
                      </a: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GP" sz="1200" b="1" u="none" kern="1200" dirty="0">
                        <a:solidFill>
                          <a:schemeClr val="bg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7096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fr-GP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CEC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GP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GP" sz="1200" b="1" u="none" kern="1200" dirty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NOTIONS TRAVAILLÉES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14591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GP" sz="1400" dirty="0">
                          <a:solidFill>
                            <a:schemeClr val="tx1"/>
                          </a:solidFill>
                          <a:latin typeface="+mj-lt"/>
                        </a:rPr>
                        <a:t>8</a:t>
                      </a: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L’année dernière, il y avait un élève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CA94"/>
                          </a:highlight>
                          <a:latin typeface="+mj-lt"/>
                          <a:ea typeface="+mn-ea"/>
                          <a:cs typeface="+mn-cs"/>
                        </a:rPr>
                        <a:t>handicapée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dans ma classe.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D1EC7F"/>
                          </a:highlight>
                          <a:latin typeface="+mj-lt"/>
                          <a:ea typeface="+mn-ea"/>
                          <a:cs typeface="+mn-cs"/>
                        </a:rPr>
                        <a:t>lorsqu’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il était petit, il avait eu une grave maladie et il n’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EE7F"/>
                          </a:highlight>
                          <a:latin typeface="+mj-lt"/>
                          <a:ea typeface="+mn-ea"/>
                          <a:cs typeface="+mn-cs"/>
                        </a:rPr>
                        <a:t>étaient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plus capable de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0DCFF"/>
                          </a:highlight>
                          <a:latin typeface="+mj-lt"/>
                          <a:ea typeface="+mn-ea"/>
                          <a:cs typeface="+mn-cs"/>
                        </a:rPr>
                        <a:t>marché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D1EC7F"/>
                          </a:highlight>
                          <a:latin typeface="+mj-lt"/>
                          <a:ea typeface="+mn-ea"/>
                          <a:cs typeface="+mn-cs"/>
                        </a:rPr>
                        <a:t>alors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, il avait un fauteuil roulant et un bureau sans casier pour se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0DCFF"/>
                          </a:highlight>
                          <a:latin typeface="+mj-lt"/>
                          <a:ea typeface="+mn-ea"/>
                          <a:cs typeface="+mn-cs"/>
                        </a:rPr>
                        <a:t>glissé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dessous.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CA2A9"/>
                          </a:highlight>
                          <a:latin typeface="+mj-lt"/>
                          <a:ea typeface="+mn-ea"/>
                          <a:cs typeface="+mn-cs"/>
                        </a:rPr>
                        <a:t>Ces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CA94"/>
                          </a:highlight>
                          <a:latin typeface="+mj-lt"/>
                          <a:ea typeface="+mn-ea"/>
                          <a:cs typeface="+mn-cs"/>
                        </a:rPr>
                        <a:t>camarade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EE7F"/>
                          </a:highlight>
                          <a:latin typeface="+mj-lt"/>
                          <a:ea typeface="+mn-ea"/>
                          <a:cs typeface="+mn-cs"/>
                        </a:rPr>
                        <a:t>étais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toujours disponibles pour l’aider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CA2A9"/>
                          </a:highlight>
                          <a:latin typeface="+mj-lt"/>
                          <a:ea typeface="+mn-ea"/>
                          <a:cs typeface="+mn-cs"/>
                        </a:rPr>
                        <a:t>a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sortir en récréation.</a:t>
                      </a:r>
                      <a:endParaRPr lang="fr-GP" sz="3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fr-GP" sz="105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« Un élève comme les autres », </a:t>
                      </a:r>
                      <a:r>
                        <a:rPr lang="fr-GP" sz="1050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BLED 900 dictées Primaire</a:t>
                      </a:r>
                      <a:r>
                        <a:rPr lang="fr-GP" sz="105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, Hachette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4000"/>
                        </a:lnSpc>
                        <a:buFontTx/>
                        <a:buNone/>
                      </a:pPr>
                      <a:r>
                        <a:rPr lang="fr-FR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Imparfait</a:t>
                      </a: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de l’indicatif </a:t>
                      </a:r>
                    </a:p>
                    <a:p>
                      <a:pPr marL="0" indent="0" algn="l">
                        <a:lnSpc>
                          <a:spcPct val="114000"/>
                        </a:lnSpc>
                        <a:buFontTx/>
                        <a:buNone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Accords dans le GN</a:t>
                      </a:r>
                    </a:p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Homophones a/à ; ces/ses/s’est/c’est</a:t>
                      </a:r>
                    </a:p>
                    <a:p>
                      <a:pPr marL="0" indent="0" algn="l">
                        <a:lnSpc>
                          <a:spcPct val="114000"/>
                        </a:lnSpc>
                        <a:buFontTx/>
                        <a:buNone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Accords sujet/verbe</a:t>
                      </a:r>
                    </a:p>
                    <a:p>
                      <a:pPr marL="0" indent="0" algn="l">
                        <a:lnSpc>
                          <a:spcPct val="114000"/>
                        </a:lnSpc>
                        <a:buFontTx/>
                        <a:buNone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Participe passé -é /infinitif –er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Majuscules ou ponctuation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022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GP" sz="1400" dirty="0">
                          <a:solidFill>
                            <a:schemeClr val="tx1"/>
                          </a:solidFill>
                          <a:latin typeface="+mj-lt"/>
                        </a:rPr>
                        <a:t>9</a:t>
                      </a: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Assis sur des petites chaises 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CA94"/>
                          </a:highlight>
                          <a:latin typeface="+mj-lt"/>
                          <a:ea typeface="+mn-ea"/>
                          <a:cs typeface="+mn-cs"/>
                        </a:rPr>
                        <a:t>pliante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devant leur maison, monsieur et madame Dubois et leur fille 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D1EC7F"/>
                          </a:highlight>
                          <a:latin typeface="+mj-lt"/>
                          <a:ea typeface="+mn-ea"/>
                          <a:cs typeface="+mn-cs"/>
                        </a:rPr>
                        <a:t>caroline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EE7F"/>
                          </a:highlight>
                          <a:latin typeface="+mj-lt"/>
                          <a:ea typeface="+mn-ea"/>
                          <a:cs typeface="+mn-cs"/>
                        </a:rPr>
                        <a:t>admirais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le camion-respirateur qui était en train de tout 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0DCFF"/>
                          </a:highlight>
                          <a:latin typeface="+mj-lt"/>
                          <a:ea typeface="+mn-ea"/>
                          <a:cs typeface="+mn-cs"/>
                        </a:rPr>
                        <a:t>nettoyé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chez eux. Il était si puissant que, du vestibule, il parvenait 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CA2A9"/>
                          </a:highlight>
                          <a:latin typeface="+mj-lt"/>
                          <a:ea typeface="+mn-ea"/>
                          <a:cs typeface="+mn-cs"/>
                        </a:rPr>
                        <a:t>a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0DCFF"/>
                          </a:highlight>
                          <a:latin typeface="+mj-lt"/>
                          <a:ea typeface="+mn-ea"/>
                          <a:cs typeface="+mn-cs"/>
                        </a:rPr>
                        <a:t>aspiré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la poussière 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CA94"/>
                          </a:highlight>
                          <a:latin typeface="+mj-lt"/>
                          <a:ea typeface="+mn-ea"/>
                          <a:cs typeface="+mn-cs"/>
                        </a:rPr>
                        <a:t>niché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derrière les 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CA94"/>
                          </a:highlight>
                          <a:latin typeface="+mj-lt"/>
                          <a:ea typeface="+mn-ea"/>
                          <a:cs typeface="+mn-cs"/>
                        </a:rPr>
                        <a:t>meuble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du premier étage 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CA2A9"/>
                          </a:highlight>
                          <a:latin typeface="+mj-lt"/>
                          <a:ea typeface="+mn-ea"/>
                          <a:cs typeface="+mn-cs"/>
                        </a:rPr>
                        <a:t>est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même celle qui 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EE7F"/>
                          </a:highlight>
                          <a:latin typeface="+mj-lt"/>
                          <a:ea typeface="+mn-ea"/>
                          <a:cs typeface="+mn-cs"/>
                        </a:rPr>
                        <a:t>dormais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au grenier.</a:t>
                      </a:r>
                      <a:endParaRPr lang="fr-GP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fr-GP" sz="105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« L’aspirateur glouton », </a:t>
                      </a:r>
                      <a:r>
                        <a:rPr lang="fr-GP" sz="1050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Je lis seul, tu lis seule…CM1</a:t>
                      </a:r>
                      <a:r>
                        <a:rPr lang="fr-GP" sz="105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, Nathan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fr-GP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- 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Imparfait</a:t>
                      </a:r>
                      <a:r>
                        <a:rPr lang="fr-GP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 de l’indicatif</a:t>
                      </a:r>
                    </a:p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fr-GP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- Accords dans le GN</a:t>
                      </a:r>
                    </a:p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fr-GP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- Homophones a/à ; est/et/es</a:t>
                      </a:r>
                    </a:p>
                    <a:p>
                      <a:pPr marL="0" indent="0" algn="l">
                        <a:lnSpc>
                          <a:spcPct val="114000"/>
                        </a:lnSpc>
                        <a:buFontTx/>
                        <a:buNone/>
                      </a:pPr>
                      <a:r>
                        <a:rPr lang="fr-GP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- Accord sujet/verbe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Participe passé -é /infinitif –er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Majuscules ou ponctuation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782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GP" sz="1400" dirty="0">
                          <a:solidFill>
                            <a:schemeClr val="tx1"/>
                          </a:solidFill>
                          <a:latin typeface="+mj-lt"/>
                        </a:rPr>
                        <a:t>10</a:t>
                      </a: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D1EC7F"/>
                          </a:highlight>
                          <a:latin typeface="+mj-lt"/>
                          <a:ea typeface="+mn-ea"/>
                          <a:cs typeface="+mn-cs"/>
                        </a:rPr>
                        <a:t>elle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EE7F"/>
                          </a:highlight>
                          <a:latin typeface="+mj-lt"/>
                          <a:ea typeface="+mn-ea"/>
                          <a:cs typeface="+mn-cs"/>
                        </a:rPr>
                        <a:t>avais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accompli, dans sa jeunesse, des 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CA94"/>
                          </a:highlight>
                          <a:latin typeface="+mj-lt"/>
                          <a:ea typeface="+mn-ea"/>
                          <a:cs typeface="+mn-cs"/>
                        </a:rPr>
                        <a:t>performance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en athlétisme et 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CA2A9"/>
                          </a:highlight>
                          <a:latin typeface="+mj-lt"/>
                          <a:ea typeface="+mn-ea"/>
                          <a:cs typeface="+mn-cs"/>
                        </a:rPr>
                        <a:t>ça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musculature 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EE7F"/>
                          </a:highlight>
                          <a:latin typeface="+mj-lt"/>
                          <a:ea typeface="+mn-ea"/>
                          <a:cs typeface="+mn-cs"/>
                        </a:rPr>
                        <a:t>étaient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encore impressionnante. Il suffisait de 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0DCFF"/>
                          </a:highlight>
                          <a:latin typeface="+mj-lt"/>
                          <a:ea typeface="+mn-ea"/>
                          <a:cs typeface="+mn-cs"/>
                        </a:rPr>
                        <a:t>regardé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son cou de taureau, ses épaules massives, ses bras musculeux, 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CA2A9"/>
                          </a:highlight>
                          <a:latin typeface="+mj-lt"/>
                          <a:ea typeface="+mn-ea"/>
                          <a:cs typeface="+mn-cs"/>
                        </a:rPr>
                        <a:t>ces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poignets noueux, ses jambes 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CA94"/>
                          </a:highlight>
                          <a:latin typeface="+mj-lt"/>
                          <a:ea typeface="+mn-ea"/>
                          <a:cs typeface="+mn-cs"/>
                        </a:rPr>
                        <a:t>puissante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pour l’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0DCFF"/>
                          </a:highlight>
                          <a:latin typeface="+mj-lt"/>
                          <a:ea typeface="+mn-ea"/>
                          <a:cs typeface="+mn-cs"/>
                        </a:rPr>
                        <a:t>imaginé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capable de tordre des 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CA94"/>
                          </a:highlight>
                          <a:latin typeface="+mj-lt"/>
                          <a:ea typeface="+mn-ea"/>
                          <a:cs typeface="+mn-cs"/>
                        </a:rPr>
                        <a:t>barre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de fer.</a:t>
                      </a:r>
                    </a:p>
                    <a:p>
                      <a:pPr marL="0" marR="0" lvl="0" indent="0" algn="r" defTabSz="1007943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Matilda</a:t>
                      </a:r>
                      <a:r>
                        <a:rPr lang="fr-FR" sz="105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, Roald Dahl</a:t>
                      </a:r>
                      <a:endParaRPr lang="fr-FR" sz="1050" dirty="0">
                        <a:latin typeface="+mj-lt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</a:t>
                      </a:r>
                      <a:r>
                        <a:rPr lang="fr-FR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Imparfait</a:t>
                      </a: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de l’indicatif</a:t>
                      </a:r>
                    </a:p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Accords dans le GN</a:t>
                      </a:r>
                    </a:p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Homophones sa/ça ; ses/ces</a:t>
                      </a:r>
                    </a:p>
                    <a:p>
                      <a:pPr marL="0" indent="0" algn="l">
                        <a:lnSpc>
                          <a:spcPct val="114000"/>
                        </a:lnSpc>
                        <a:buFontTx/>
                        <a:buNone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Accord sujet/verbe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Participe passé -é /infinitif –er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Majuscules ou ponctuation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43426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GP" sz="1400" dirty="0">
                          <a:solidFill>
                            <a:schemeClr val="tx1"/>
                          </a:solidFill>
                          <a:latin typeface="+mj-lt"/>
                        </a:rPr>
                        <a:t>11</a:t>
                      </a: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 hall d’entrée du château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EE7F"/>
                          </a:highlight>
                          <a:latin typeface="+mj-lt"/>
                          <a:ea typeface="+mn-ea"/>
                          <a:cs typeface="+mn-cs"/>
                        </a:rPr>
                        <a:t>étais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si grand que la maison des Dursley aurait pu y tenir toute entière et le plafond si haut qu’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CA2A9"/>
                          </a:highlight>
                          <a:latin typeface="+mj-lt"/>
                          <a:ea typeface="+mn-ea"/>
                          <a:cs typeface="+mn-cs"/>
                        </a:rPr>
                        <a:t>ont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n’arrivait pas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CA2A9"/>
                          </a:highlight>
                          <a:latin typeface="+mj-lt"/>
                          <a:ea typeface="+mn-ea"/>
                          <a:cs typeface="+mn-cs"/>
                        </a:rPr>
                        <a:t>a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l'apercevoir. Des torches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CA94"/>
                          </a:highlight>
                          <a:latin typeface="+mj-lt"/>
                          <a:ea typeface="+mn-ea"/>
                          <a:cs typeface="+mn-cs"/>
                        </a:rPr>
                        <a:t>enflammés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EE7F"/>
                          </a:highlight>
                          <a:latin typeface="+mj-lt"/>
                          <a:ea typeface="+mn-ea"/>
                          <a:cs typeface="+mn-cs"/>
                        </a:rPr>
                        <a:t>était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fixées aux murs de pierre, comme à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D1EC7F"/>
                          </a:highlight>
                          <a:latin typeface="+mj-lt"/>
                          <a:ea typeface="+mn-ea"/>
                          <a:cs typeface="+mn-cs"/>
                        </a:rPr>
                        <a:t>gringotts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CA2A9"/>
                          </a:highlight>
                          <a:latin typeface="+mj-lt"/>
                          <a:ea typeface="+mn-ea"/>
                          <a:cs typeface="+mn-cs"/>
                        </a:rPr>
                        <a:t>est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un somptueux escalier de marbre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EE7F"/>
                          </a:highlight>
                          <a:latin typeface="+mj-lt"/>
                          <a:ea typeface="+mn-ea"/>
                          <a:cs typeface="+mn-cs"/>
                        </a:rPr>
                        <a:t>permettais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de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0DCFF"/>
                          </a:highlight>
                          <a:latin typeface="+mj-lt"/>
                          <a:ea typeface="+mn-ea"/>
                          <a:cs typeface="+mn-cs"/>
                        </a:rPr>
                        <a:t>monté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dans les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CA94"/>
                          </a:highlight>
                          <a:latin typeface="+mj-lt"/>
                          <a:ea typeface="+mn-ea"/>
                          <a:cs typeface="+mn-cs"/>
                        </a:rPr>
                        <a:t>étage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marL="0" marR="0" lvl="0" indent="0" algn="r" defTabSz="1007943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Harry Potter à l’école des sorciers</a:t>
                      </a:r>
                      <a:r>
                        <a:rPr lang="fr-FR" sz="105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, J.K. Rowling</a:t>
                      </a:r>
                      <a:endParaRPr lang="fr-FR" sz="500" dirty="0">
                        <a:latin typeface="+mj-lt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fr-GP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- 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Imparfait</a:t>
                      </a:r>
                      <a:r>
                        <a:rPr lang="fr-GP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 de l’indicatif</a:t>
                      </a:r>
                    </a:p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fr-GP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- Accords dans le GN</a:t>
                      </a:r>
                    </a:p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fr-GP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- Homophones a/à ; est/et/es ; on/ont</a:t>
                      </a:r>
                    </a:p>
                    <a:p>
                      <a:pPr marL="0" indent="0" algn="l">
                        <a:lnSpc>
                          <a:spcPct val="114000"/>
                        </a:lnSpc>
                        <a:buFontTx/>
                        <a:buNone/>
                      </a:pPr>
                      <a:r>
                        <a:rPr lang="fr-GP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- Accord sujet/verbe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Participe passé -é /infinitif –er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Majuscules ou ponctuation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1917457"/>
                  </a:ext>
                </a:extLst>
              </a:tr>
            </a:tbl>
          </a:graphicData>
        </a:graphic>
      </p:graphicFrame>
      <p:sp>
        <p:nvSpPr>
          <p:cNvPr id="11" name="ZoneTexte 10">
            <a:extLst>
              <a:ext uri="{FF2B5EF4-FFF2-40B4-BE49-F238E27FC236}">
                <a16:creationId xmlns:a16="http://schemas.microsoft.com/office/drawing/2014/main" id="{62151632-6C4E-B341-98D9-BF0F6F8A0689}"/>
              </a:ext>
            </a:extLst>
          </p:cNvPr>
          <p:cNvSpPr txBox="1"/>
          <p:nvPr/>
        </p:nvSpPr>
        <p:spPr>
          <a:xfrm>
            <a:off x="162661" y="-979132"/>
            <a:ext cx="3545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C</a:t>
            </a:r>
            <a:r>
              <a:rPr lang="fr-GP" dirty="0">
                <a:solidFill>
                  <a:schemeClr val="bg1"/>
                </a:solidFill>
              </a:rPr>
              <a:t>ode couleur en fonction des règles</a:t>
            </a:r>
          </a:p>
        </p:txBody>
      </p:sp>
    </p:spTree>
    <p:extLst>
      <p:ext uri="{BB962C8B-B14F-4D97-AF65-F5344CB8AC3E}">
        <p14:creationId xmlns:p14="http://schemas.microsoft.com/office/powerpoint/2010/main" val="2028678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au 9">
            <a:extLst>
              <a:ext uri="{FF2B5EF4-FFF2-40B4-BE49-F238E27FC236}">
                <a16:creationId xmlns:a16="http://schemas.microsoft.com/office/drawing/2014/main" id="{E4023F51-AED0-374E-9985-AF4012F000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2920068"/>
              </p:ext>
            </p:extLst>
          </p:nvPr>
        </p:nvGraphicFramePr>
        <p:xfrm>
          <a:off x="162661" y="87078"/>
          <a:ext cx="10366488" cy="69872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0424">
                  <a:extLst>
                    <a:ext uri="{9D8B030D-6E8A-4147-A177-3AD203B41FA5}">
                      <a16:colId xmlns:a16="http://schemas.microsoft.com/office/drawing/2014/main" val="3280236034"/>
                    </a:ext>
                  </a:extLst>
                </a:gridCol>
                <a:gridCol w="6475005">
                  <a:extLst>
                    <a:ext uri="{9D8B030D-6E8A-4147-A177-3AD203B41FA5}">
                      <a16:colId xmlns:a16="http://schemas.microsoft.com/office/drawing/2014/main" val="1747326996"/>
                    </a:ext>
                  </a:extLst>
                </a:gridCol>
                <a:gridCol w="2951059">
                  <a:extLst>
                    <a:ext uri="{9D8B030D-6E8A-4147-A177-3AD203B41FA5}">
                      <a16:colId xmlns:a16="http://schemas.microsoft.com/office/drawing/2014/main" val="2142255131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fr-GP" sz="1800" b="0" dirty="0">
                          <a:solidFill>
                            <a:schemeClr val="tx1"/>
                          </a:solidFill>
                          <a:latin typeface="+mj-lt"/>
                        </a:rPr>
                        <a:t>Un an de dictées détectives – outil pour l’enseignant</a:t>
                      </a: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GP" sz="1200" b="1" u="none" kern="1200" dirty="0">
                        <a:solidFill>
                          <a:schemeClr val="bg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7096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fr-GP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CEC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GP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GP" sz="1200" b="1" u="none" kern="1200" dirty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NOTIONS TRAVAILLÉES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14591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GP" sz="1400" dirty="0">
                          <a:solidFill>
                            <a:schemeClr val="tx1"/>
                          </a:solidFill>
                          <a:latin typeface="+mj-lt"/>
                        </a:rPr>
                        <a:t>12</a:t>
                      </a: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Dans une maison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CA94"/>
                          </a:highlight>
                          <a:latin typeface="+mj-lt"/>
                          <a:ea typeface="+mn-ea"/>
                          <a:cs typeface="+mn-cs"/>
                        </a:rPr>
                        <a:t>isolé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EE7F"/>
                          </a:highlight>
                          <a:latin typeface="+mj-lt"/>
                          <a:ea typeface="+mn-ea"/>
                          <a:cs typeface="+mn-cs"/>
                        </a:rPr>
                        <a:t>vivais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une sorcière. Elle s'appelait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D1EC7F"/>
                          </a:highlight>
                          <a:latin typeface="+mj-lt"/>
                          <a:ea typeface="+mn-ea"/>
                          <a:cs typeface="+mn-cs"/>
                        </a:rPr>
                        <a:t>ramina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Grospoil parce qu'elle avait un gros poil sur le nez. À chaque fois qu'elle l'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EE7F"/>
                          </a:highlight>
                          <a:latin typeface="+mj-lt"/>
                          <a:ea typeface="+mn-ea"/>
                          <a:cs typeface="+mn-cs"/>
                        </a:rPr>
                        <a:t>arrachais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, il revenait comme par enchantement. Tout le monde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CA2A9"/>
                          </a:highlight>
                          <a:latin typeface="+mj-lt"/>
                          <a:ea typeface="+mn-ea"/>
                          <a:cs typeface="+mn-cs"/>
                        </a:rPr>
                        <a:t>ce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EE7F"/>
                          </a:highlight>
                          <a:latin typeface="+mj-lt"/>
                          <a:ea typeface="+mn-ea"/>
                          <a:cs typeface="+mn-cs"/>
                        </a:rPr>
                        <a:t>moquaient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de Ramina.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D1EC7F"/>
                          </a:highlight>
                          <a:latin typeface="+mj-lt"/>
                          <a:ea typeface="+mn-ea"/>
                          <a:cs typeface="+mn-cs"/>
                        </a:rPr>
                        <a:t>un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jour qu'elle travaillait,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CA2A9"/>
                          </a:highlight>
                          <a:latin typeface="+mj-lt"/>
                          <a:ea typeface="+mn-ea"/>
                          <a:cs typeface="+mn-cs"/>
                        </a:rPr>
                        <a:t>ont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tapa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CA2A9"/>
                          </a:highlight>
                          <a:latin typeface="+mj-lt"/>
                          <a:ea typeface="+mn-ea"/>
                          <a:cs typeface="+mn-cs"/>
                        </a:rPr>
                        <a:t>a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la porte. C'était un fantôme qui annonçait qu'elle était invitée au bal des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CA94"/>
                          </a:highlight>
                          <a:latin typeface="+mj-lt"/>
                          <a:ea typeface="+mn-ea"/>
                          <a:cs typeface="+mn-cs"/>
                        </a:rPr>
                        <a:t>sorcière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.</a:t>
                      </a:r>
                      <a:endParaRPr lang="fr-FR" sz="1400" dirty="0">
                        <a:latin typeface="+mj-lt"/>
                      </a:endParaRPr>
                    </a:p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fr-GP" sz="1050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 balai des sorcières</a:t>
                      </a:r>
                      <a:r>
                        <a:rPr lang="fr-GP" sz="105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, Vincent Bourgneau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4000"/>
                        </a:lnSpc>
                        <a:buFontTx/>
                        <a:buNone/>
                      </a:pPr>
                      <a:r>
                        <a:rPr lang="fr-FR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Imparfait</a:t>
                      </a: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de l’indicatif </a:t>
                      </a:r>
                    </a:p>
                    <a:p>
                      <a:pPr marL="0" indent="0" algn="l">
                        <a:lnSpc>
                          <a:spcPct val="114000"/>
                        </a:lnSpc>
                        <a:buFontTx/>
                        <a:buNone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Accords dans le GN</a:t>
                      </a:r>
                    </a:p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Homophones a/à ; ce/se ; on/ont</a:t>
                      </a:r>
                    </a:p>
                    <a:p>
                      <a:pPr marL="0" indent="0" algn="l">
                        <a:lnSpc>
                          <a:spcPct val="114000"/>
                        </a:lnSpc>
                        <a:buFontTx/>
                        <a:buNone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Accords sujet/verbe</a:t>
                      </a:r>
                    </a:p>
                    <a:p>
                      <a:pPr marL="0" indent="0" algn="l">
                        <a:lnSpc>
                          <a:spcPct val="114000"/>
                        </a:lnSpc>
                        <a:buFontTx/>
                        <a:buNone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Majuscules ou ponctuation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022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GP" sz="1400" dirty="0">
                          <a:solidFill>
                            <a:schemeClr val="tx1"/>
                          </a:solidFill>
                          <a:latin typeface="+mj-lt"/>
                        </a:rPr>
                        <a:t>13</a:t>
                      </a: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Dans le fond, nous nous entendions bien. Nous nous amusions franchement. Quand j'e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EE7F"/>
                          </a:highlight>
                          <a:latin typeface="+mj-lt"/>
                          <a:ea typeface="+mn-ea"/>
                          <a:cs typeface="+mn-cs"/>
                        </a:rPr>
                        <a:t>́tait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petite, elle mettait le monde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CA2A9"/>
                          </a:highlight>
                          <a:latin typeface="+mj-lt"/>
                          <a:ea typeface="+mn-ea"/>
                          <a:cs typeface="+mn-cs"/>
                        </a:rPr>
                        <a:t>a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mes pieds. Elle faisait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0DCFF"/>
                          </a:highlight>
                          <a:latin typeface="+mj-lt"/>
                          <a:ea typeface="+mn-ea"/>
                          <a:cs typeface="+mn-cs"/>
                        </a:rPr>
                        <a:t>chanté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et venir les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CA94"/>
                          </a:highlight>
                          <a:latin typeface="+mj-lt"/>
                          <a:ea typeface="+mn-ea"/>
                          <a:cs typeface="+mn-cs"/>
                        </a:rPr>
                        <a:t>oiseau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pour qu'ils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EE7F"/>
                          </a:highlight>
                          <a:latin typeface="+mj-lt"/>
                          <a:ea typeface="+mn-ea"/>
                          <a:cs typeface="+mn-cs"/>
                        </a:rPr>
                        <a:t>manges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dans ma main. Elle changeait la couleur de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CA2A9"/>
                          </a:highlight>
                          <a:latin typeface="+mj-lt"/>
                          <a:ea typeface="+mn-ea"/>
                          <a:cs typeface="+mn-cs"/>
                        </a:rPr>
                        <a:t>mais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CA94"/>
                          </a:highlight>
                          <a:latin typeface="+mj-lt"/>
                          <a:ea typeface="+mn-ea"/>
                          <a:cs typeface="+mn-cs"/>
                        </a:rPr>
                        <a:t>robe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D1EC7F"/>
                          </a:highlight>
                          <a:latin typeface="+mj-lt"/>
                          <a:ea typeface="+mn-ea"/>
                          <a:cs typeface="+mn-cs"/>
                        </a:rPr>
                        <a:t>elle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s'arrangeait toujours pour qu'il y ait des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ED6E7"/>
                          </a:highlight>
                          <a:latin typeface="+mj-lt"/>
                          <a:ea typeface="+mn-ea"/>
                          <a:cs typeface="+mn-cs"/>
                        </a:rPr>
                        <a:t>ta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d'enfants lorsque j'allais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0DCFF"/>
                          </a:highlight>
                          <a:latin typeface="+mj-lt"/>
                          <a:ea typeface="+mn-ea"/>
                          <a:cs typeface="+mn-cs"/>
                        </a:rPr>
                        <a:t>joué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au square. </a:t>
                      </a:r>
                    </a:p>
                    <a:p>
                      <a:pPr marL="0" marR="0" lvl="0" indent="0" algn="r" defTabSz="1007943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Verte</a:t>
                      </a:r>
                      <a:r>
                        <a:rPr lang="fr-FR" sz="105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, Marie Desplechin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4000"/>
                        </a:lnSpc>
                        <a:buFontTx/>
                        <a:buNone/>
                      </a:pPr>
                      <a:r>
                        <a:rPr lang="fr-FR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Imparfait</a:t>
                      </a: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de l’indicatif</a:t>
                      </a:r>
                    </a:p>
                    <a:p>
                      <a:pPr marL="0" indent="0" algn="l">
                        <a:lnSpc>
                          <a:spcPct val="114000"/>
                        </a:lnSpc>
                        <a:buFontTx/>
                        <a:buNone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Majuscules ou ponctuation</a:t>
                      </a:r>
                    </a:p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Accords dans le GN</a:t>
                      </a:r>
                    </a:p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Homophones mais/mes ; a/à</a:t>
                      </a:r>
                    </a:p>
                    <a:p>
                      <a:pPr marL="0" indent="0" algn="l">
                        <a:lnSpc>
                          <a:spcPct val="114000"/>
                        </a:lnSpc>
                        <a:buFontTx/>
                        <a:buNone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Accord sujet/verbe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Participe passé -é /infinitif –er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Lettres finales muettes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93694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GP" sz="1400" dirty="0">
                          <a:solidFill>
                            <a:schemeClr val="tx1"/>
                          </a:solidFill>
                          <a:latin typeface="+mj-lt"/>
                        </a:rPr>
                        <a:t>14</a:t>
                      </a: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Non ! Ce n'était pas vrai, ce n'était pas possible ! Le voisin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EE7F"/>
                          </a:highlight>
                          <a:latin typeface="+mj-lt"/>
                          <a:ea typeface="+mn-ea"/>
                          <a:cs typeface="+mn-cs"/>
                        </a:rPr>
                        <a:t>portaient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une blouse avec plein de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CA94"/>
                          </a:highlight>
                          <a:latin typeface="+mj-lt"/>
                          <a:ea typeface="+mn-ea"/>
                          <a:cs typeface="+mn-cs"/>
                        </a:rPr>
                        <a:t>tache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CA94"/>
                          </a:highlight>
                          <a:latin typeface="+mj-lt"/>
                          <a:ea typeface="+mn-ea"/>
                          <a:cs typeface="+mn-cs"/>
                        </a:rPr>
                        <a:t>dégoulinante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CA2A9"/>
                          </a:highlight>
                          <a:latin typeface="+mj-lt"/>
                          <a:ea typeface="+mn-ea"/>
                          <a:cs typeface="+mn-cs"/>
                        </a:rPr>
                        <a:t>est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il trainait derrière lui un énorme sac-poubelle qui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EE7F"/>
                          </a:highlight>
                          <a:latin typeface="+mj-lt"/>
                          <a:ea typeface="+mn-ea"/>
                          <a:cs typeface="+mn-cs"/>
                        </a:rPr>
                        <a:t>semblais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très lourd... Aussi lourd qu'un être humain ! Je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EE7F"/>
                          </a:highlight>
                          <a:latin typeface="+mj-lt"/>
                          <a:ea typeface="+mn-ea"/>
                          <a:cs typeface="+mn-cs"/>
                        </a:rPr>
                        <a:t>rêvait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!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D1EC7F"/>
                          </a:highlight>
                          <a:latin typeface="+mj-lt"/>
                          <a:ea typeface="+mn-ea"/>
                          <a:cs typeface="+mn-cs"/>
                        </a:rPr>
                        <a:t>il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n'avait pas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0DCFF"/>
                          </a:highlight>
                          <a:latin typeface="+mj-lt"/>
                          <a:ea typeface="+mn-ea"/>
                          <a:cs typeface="+mn-cs"/>
                        </a:rPr>
                        <a:t>tuer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CA94"/>
                          </a:highlight>
                          <a:latin typeface="+mj-lt"/>
                          <a:ea typeface="+mn-ea"/>
                          <a:cs typeface="+mn-cs"/>
                        </a:rPr>
                        <a:t>cet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pauvre femme.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D1EC7F"/>
                          </a:highlight>
                          <a:latin typeface="+mj-lt"/>
                          <a:ea typeface="+mn-ea"/>
                          <a:cs typeface="+mn-cs"/>
                        </a:rPr>
                        <a:t>elle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était sûrement sortie par une autre porte. </a:t>
                      </a:r>
                      <a:endParaRPr lang="fr-FR" sz="1400" dirty="0">
                        <a:latin typeface="+mj-lt"/>
                      </a:endParaRPr>
                    </a:p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fr-GP" sz="1050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L’assassin habite à côté</a:t>
                      </a:r>
                      <a:r>
                        <a:rPr lang="fr-GP" sz="105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, Florence Dutruc-Rosset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4000"/>
                        </a:lnSpc>
                        <a:buFontTx/>
                        <a:buNone/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- Imparfait</a:t>
                      </a:r>
                      <a:r>
                        <a:rPr lang="fr-GP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 de l’indicatif</a:t>
                      </a:r>
                    </a:p>
                    <a:p>
                      <a:pPr marL="0" indent="0" algn="l">
                        <a:lnSpc>
                          <a:spcPct val="114000"/>
                        </a:lnSpc>
                        <a:buFontTx/>
                        <a:buNone/>
                      </a:pPr>
                      <a:r>
                        <a:rPr lang="fr-GP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- Majuscules ou ponctuation</a:t>
                      </a:r>
                    </a:p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fr-GP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- Accords dans le GN</a:t>
                      </a:r>
                    </a:p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fr-GP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- Homophones est/et/es</a:t>
                      </a:r>
                    </a:p>
                    <a:p>
                      <a:pPr marL="0" indent="0" algn="l">
                        <a:lnSpc>
                          <a:spcPct val="114000"/>
                        </a:lnSpc>
                        <a:buFontTx/>
                        <a:buNone/>
                      </a:pPr>
                      <a:r>
                        <a:rPr lang="fr-GP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- Accord sujet/verbe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Participe passé -é /infinitif -er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782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GP" sz="1400" dirty="0">
                          <a:solidFill>
                            <a:schemeClr val="tx1"/>
                          </a:solidFill>
                          <a:latin typeface="+mj-lt"/>
                        </a:rPr>
                        <a:t>15</a:t>
                      </a: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latin typeface="+mj-lt"/>
                        </a:rPr>
                        <a:t>Gareth Lesley en était certain : il </a:t>
                      </a:r>
                      <a:r>
                        <a:rPr lang="fr-FR" sz="1400" dirty="0">
                          <a:highlight>
                            <a:srgbClr val="FFEE7F"/>
                          </a:highlight>
                          <a:latin typeface="+mj-lt"/>
                        </a:rPr>
                        <a:t>tenais</a:t>
                      </a:r>
                      <a:r>
                        <a:rPr lang="fr-FR" sz="1400" dirty="0">
                          <a:latin typeface="+mj-lt"/>
                        </a:rPr>
                        <a:t> le scoop de sa vie ! Depuis dix ans qu’il </a:t>
                      </a:r>
                      <a:r>
                        <a:rPr lang="fr-FR" sz="1400" dirty="0">
                          <a:highlight>
                            <a:srgbClr val="FFEE7F"/>
                          </a:highlight>
                          <a:latin typeface="+mj-lt"/>
                        </a:rPr>
                        <a:t>étaient</a:t>
                      </a:r>
                      <a:r>
                        <a:rPr lang="fr-FR" sz="1400" dirty="0">
                          <a:latin typeface="+mj-lt"/>
                        </a:rPr>
                        <a:t> photographe, jamais une occasion </a:t>
                      </a:r>
                      <a:r>
                        <a:rPr lang="fr-FR" sz="1400" dirty="0">
                          <a:highlight>
                            <a:srgbClr val="FFCA94"/>
                          </a:highlight>
                          <a:latin typeface="+mj-lt"/>
                        </a:rPr>
                        <a:t>pareil</a:t>
                      </a:r>
                      <a:r>
                        <a:rPr lang="fr-FR" sz="1400" dirty="0">
                          <a:latin typeface="+mj-lt"/>
                        </a:rPr>
                        <a:t> ne s’était présentée. Et </a:t>
                      </a:r>
                      <a:r>
                        <a:rPr lang="fr-FR" sz="1400" dirty="0">
                          <a:highlight>
                            <a:srgbClr val="FCA2A9"/>
                          </a:highlight>
                          <a:latin typeface="+mj-lt"/>
                        </a:rPr>
                        <a:t>sont</a:t>
                      </a:r>
                      <a:r>
                        <a:rPr lang="fr-FR" sz="1400" dirty="0">
                          <a:latin typeface="+mj-lt"/>
                        </a:rPr>
                        <a:t> informateur </a:t>
                      </a:r>
                      <a:r>
                        <a:rPr lang="fr-FR" sz="1400" dirty="0">
                          <a:highlight>
                            <a:srgbClr val="FFEE7F"/>
                          </a:highlight>
                          <a:latin typeface="+mj-lt"/>
                        </a:rPr>
                        <a:t>avais</a:t>
                      </a:r>
                      <a:r>
                        <a:rPr lang="fr-FR" sz="1400" dirty="0">
                          <a:latin typeface="+mj-lt"/>
                        </a:rPr>
                        <a:t> été formel : le président avait </a:t>
                      </a:r>
                      <a:r>
                        <a:rPr lang="fr-FR" sz="1400" dirty="0">
                          <a:highlight>
                            <a:srgbClr val="F0DCFF"/>
                          </a:highlight>
                          <a:latin typeface="+mj-lt"/>
                        </a:rPr>
                        <a:t>quitter</a:t>
                      </a:r>
                      <a:r>
                        <a:rPr lang="fr-FR" sz="1400" dirty="0">
                          <a:latin typeface="+mj-lt"/>
                        </a:rPr>
                        <a:t> </a:t>
                      </a:r>
                      <a:r>
                        <a:rPr lang="fr-FR" sz="1400" dirty="0">
                          <a:highlight>
                            <a:srgbClr val="D1EC7F"/>
                          </a:highlight>
                          <a:latin typeface="+mj-lt"/>
                        </a:rPr>
                        <a:t>paris</a:t>
                      </a:r>
                      <a:r>
                        <a:rPr lang="fr-FR" sz="1400" dirty="0">
                          <a:latin typeface="+mj-lt"/>
                        </a:rPr>
                        <a:t> et la conférence sur les </a:t>
                      </a:r>
                      <a:r>
                        <a:rPr lang="fr-FR" sz="1400" dirty="0">
                          <a:highlight>
                            <a:srgbClr val="FFCA94"/>
                          </a:highlight>
                          <a:latin typeface="+mj-lt"/>
                        </a:rPr>
                        <a:t>technologie</a:t>
                      </a:r>
                      <a:r>
                        <a:rPr lang="fr-FR" sz="1400" dirty="0">
                          <a:latin typeface="+mj-lt"/>
                        </a:rPr>
                        <a:t> du futur pour venir </a:t>
                      </a:r>
                      <a:r>
                        <a:rPr lang="fr-FR" sz="1400" dirty="0">
                          <a:highlight>
                            <a:srgbClr val="FCA2A9"/>
                          </a:highlight>
                          <a:latin typeface="+mj-lt"/>
                        </a:rPr>
                        <a:t>a</a:t>
                      </a:r>
                      <a:r>
                        <a:rPr lang="fr-FR" sz="1400" dirty="0">
                          <a:latin typeface="+mj-lt"/>
                        </a:rPr>
                        <a:t> la pêche au bord de </a:t>
                      </a:r>
                      <a:r>
                        <a:rPr lang="fr-FR" sz="1400" dirty="0">
                          <a:highlight>
                            <a:srgbClr val="FFCA94"/>
                          </a:highlight>
                          <a:latin typeface="+mj-lt"/>
                        </a:rPr>
                        <a:t>cette</a:t>
                      </a:r>
                      <a:r>
                        <a:rPr lang="fr-FR" sz="1400" dirty="0">
                          <a:latin typeface="+mj-lt"/>
                        </a:rPr>
                        <a:t> étang.</a:t>
                      </a:r>
                    </a:p>
                    <a:p>
                      <a:pPr marL="0" marR="0" lvl="0" indent="0" algn="r" defTabSz="1007943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GP" sz="105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fr-GP" sz="1050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C.L.R. 500 exercices de vocabulaire pour l’expression</a:t>
                      </a:r>
                      <a:r>
                        <a:rPr lang="fr-GP" sz="105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, Hachette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4000"/>
                        </a:lnSpc>
                        <a:buFontTx/>
                        <a:buNone/>
                      </a:pPr>
                      <a:r>
                        <a:rPr lang="fr-FR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Imparfait</a:t>
                      </a: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de l’indicatif</a:t>
                      </a:r>
                    </a:p>
                    <a:p>
                      <a:pPr marL="0" indent="0" algn="l">
                        <a:lnSpc>
                          <a:spcPct val="114000"/>
                        </a:lnSpc>
                        <a:buFontTx/>
                        <a:buNone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Majuscules ou ponctuation</a:t>
                      </a:r>
                    </a:p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Accords dans le GN</a:t>
                      </a:r>
                    </a:p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Homophones  son/sont ; a/à</a:t>
                      </a:r>
                    </a:p>
                    <a:p>
                      <a:pPr marL="0" indent="0" algn="l">
                        <a:lnSpc>
                          <a:spcPct val="114000"/>
                        </a:lnSpc>
                        <a:buFontTx/>
                        <a:buNone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Accord sujet/verbe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Participe passé -é /infinitif -er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43426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5157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au 9">
            <a:extLst>
              <a:ext uri="{FF2B5EF4-FFF2-40B4-BE49-F238E27FC236}">
                <a16:creationId xmlns:a16="http://schemas.microsoft.com/office/drawing/2014/main" id="{E4023F51-AED0-374E-9985-AF4012F000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4695662"/>
              </p:ext>
            </p:extLst>
          </p:nvPr>
        </p:nvGraphicFramePr>
        <p:xfrm>
          <a:off x="162661" y="87078"/>
          <a:ext cx="10366488" cy="67308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0424">
                  <a:extLst>
                    <a:ext uri="{9D8B030D-6E8A-4147-A177-3AD203B41FA5}">
                      <a16:colId xmlns:a16="http://schemas.microsoft.com/office/drawing/2014/main" val="3280236034"/>
                    </a:ext>
                  </a:extLst>
                </a:gridCol>
                <a:gridCol w="6475005">
                  <a:extLst>
                    <a:ext uri="{9D8B030D-6E8A-4147-A177-3AD203B41FA5}">
                      <a16:colId xmlns:a16="http://schemas.microsoft.com/office/drawing/2014/main" val="1747326996"/>
                    </a:ext>
                  </a:extLst>
                </a:gridCol>
                <a:gridCol w="2951059">
                  <a:extLst>
                    <a:ext uri="{9D8B030D-6E8A-4147-A177-3AD203B41FA5}">
                      <a16:colId xmlns:a16="http://schemas.microsoft.com/office/drawing/2014/main" val="2142255131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fr-GP" sz="1800" b="0" dirty="0">
                          <a:solidFill>
                            <a:schemeClr val="tx1"/>
                          </a:solidFill>
                          <a:latin typeface="+mj-lt"/>
                        </a:rPr>
                        <a:t>Un an de dictées détectives – outil pour l’enseignant</a:t>
                      </a: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GP" sz="1200" b="1" u="none" kern="1200" dirty="0">
                        <a:solidFill>
                          <a:schemeClr val="bg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7096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fr-GP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CEC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GP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GP" sz="1200" b="1" u="none" kern="1200" dirty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NOTIONS TRAVAILLÉES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14591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GP" sz="1400" dirty="0">
                          <a:solidFill>
                            <a:schemeClr val="tx1"/>
                          </a:solidFill>
                          <a:latin typeface="+mj-lt"/>
                        </a:rPr>
                        <a:t>16</a:t>
                      </a: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fr-GP" sz="140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Quand il y aura enfin du </a:t>
                      </a:r>
                      <a:r>
                        <a:rPr lang="fr-GP" sz="1400" i="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ED6E7"/>
                          </a:highlight>
                          <a:latin typeface="+mj-lt"/>
                          <a:ea typeface="+mn-ea"/>
                          <a:cs typeface="+mn-cs"/>
                        </a:rPr>
                        <a:t>vend</a:t>
                      </a:r>
                      <a:r>
                        <a:rPr lang="fr-GP" sz="140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, nous </a:t>
                      </a:r>
                      <a:r>
                        <a:rPr lang="fr-GP" sz="1400" i="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EE7F"/>
                          </a:highlight>
                          <a:latin typeface="+mj-lt"/>
                          <a:ea typeface="+mn-ea"/>
                          <a:cs typeface="+mn-cs"/>
                        </a:rPr>
                        <a:t>seront</a:t>
                      </a:r>
                      <a:r>
                        <a:rPr lang="fr-GP" sz="140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capables de </a:t>
                      </a:r>
                      <a:r>
                        <a:rPr lang="fr-GP" sz="1400" i="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0DCFF"/>
                          </a:highlight>
                          <a:latin typeface="+mj-lt"/>
                          <a:ea typeface="+mn-ea"/>
                          <a:cs typeface="+mn-cs"/>
                        </a:rPr>
                        <a:t>lancé</a:t>
                      </a:r>
                      <a:r>
                        <a:rPr lang="fr-GP" sz="140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nos </a:t>
                      </a:r>
                      <a:r>
                        <a:rPr lang="fr-GP" sz="1400" i="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CA94"/>
                          </a:highlight>
                          <a:latin typeface="+mj-lt"/>
                          <a:ea typeface="+mn-ea"/>
                          <a:cs typeface="+mn-cs"/>
                        </a:rPr>
                        <a:t>cerf-volant</a:t>
                      </a:r>
                      <a:r>
                        <a:rPr lang="fr-GP" sz="140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. </a:t>
                      </a:r>
                      <a:r>
                        <a:rPr lang="fr-GP" sz="1400" i="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D1EC7F"/>
                          </a:highlight>
                          <a:latin typeface="+mj-lt"/>
                          <a:ea typeface="+mn-ea"/>
                          <a:cs typeface="+mn-cs"/>
                        </a:rPr>
                        <a:t>au</a:t>
                      </a:r>
                      <a:r>
                        <a:rPr lang="fr-GP" sz="140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bout de </a:t>
                      </a:r>
                      <a:r>
                        <a:rPr lang="fr-GP" sz="1400" i="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CA94"/>
                          </a:highlight>
                          <a:latin typeface="+mj-lt"/>
                          <a:ea typeface="+mn-ea"/>
                          <a:cs typeface="+mn-cs"/>
                        </a:rPr>
                        <a:t>leur</a:t>
                      </a:r>
                      <a:r>
                        <a:rPr lang="fr-GP" sz="140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ficelles, ils </a:t>
                      </a:r>
                      <a:r>
                        <a:rPr lang="fr-GP" sz="1400" i="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EE7F"/>
                          </a:highlight>
                          <a:latin typeface="+mj-lt"/>
                          <a:ea typeface="+mn-ea"/>
                          <a:cs typeface="+mn-cs"/>
                        </a:rPr>
                        <a:t>serons</a:t>
                      </a:r>
                      <a:r>
                        <a:rPr lang="fr-GP" sz="140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bientôt proches du sommet du clocher </a:t>
                      </a:r>
                      <a:r>
                        <a:rPr lang="fr-GP" sz="1400" i="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CA2A9"/>
                          </a:highlight>
                          <a:latin typeface="+mj-lt"/>
                          <a:ea typeface="+mn-ea"/>
                          <a:cs typeface="+mn-cs"/>
                        </a:rPr>
                        <a:t>est</a:t>
                      </a:r>
                      <a:r>
                        <a:rPr lang="fr-GP" sz="140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ils auront la politesse de </a:t>
                      </a:r>
                      <a:r>
                        <a:rPr lang="fr-GP" sz="1400" i="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0DCFF"/>
                          </a:highlight>
                          <a:latin typeface="+mj-lt"/>
                          <a:ea typeface="+mn-ea"/>
                          <a:cs typeface="+mn-cs"/>
                        </a:rPr>
                        <a:t>salué</a:t>
                      </a:r>
                      <a:r>
                        <a:rPr lang="fr-GP" sz="140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chaleureusement le coq en agitant les papillottes de leurs </a:t>
                      </a:r>
                      <a:r>
                        <a:rPr lang="fr-GP" sz="1400" i="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CA94"/>
                          </a:highlight>
                          <a:latin typeface="+mj-lt"/>
                          <a:ea typeface="+mn-ea"/>
                          <a:cs typeface="+mn-cs"/>
                        </a:rPr>
                        <a:t>long</a:t>
                      </a:r>
                      <a:r>
                        <a:rPr lang="fr-GP" sz="140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rubans.</a:t>
                      </a:r>
                    </a:p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fr-GP" sz="105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« Un cerf-volant poli », </a:t>
                      </a:r>
                      <a:r>
                        <a:rPr lang="fr-GP" sz="1050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BLED 900 dictées Primaire, </a:t>
                      </a:r>
                      <a:r>
                        <a:rPr lang="fr-GP" sz="105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Hachette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</a:t>
                      </a:r>
                      <a:r>
                        <a:rPr lang="fr-FR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Futur simple</a:t>
                      </a: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(verbes être et avoir)</a:t>
                      </a:r>
                    </a:p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Accords dans le GN</a:t>
                      </a:r>
                    </a:p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Homophones est/et/es</a:t>
                      </a:r>
                    </a:p>
                    <a:p>
                      <a:pPr marL="0" indent="0" algn="l">
                        <a:lnSpc>
                          <a:spcPct val="114000"/>
                        </a:lnSpc>
                        <a:buFontTx/>
                        <a:buNone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Accord sujet/verbe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Participe passé -é /infinitif –er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Les lettres finales muettes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45614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GP" sz="1400" dirty="0">
                          <a:solidFill>
                            <a:schemeClr val="tx1"/>
                          </a:solidFill>
                          <a:latin typeface="+mj-lt"/>
                        </a:rPr>
                        <a:t>17</a:t>
                      </a: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Dès que la maitresse aura 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0DCFF"/>
                          </a:highlight>
                          <a:latin typeface="+mj-lt"/>
                          <a:ea typeface="+mn-ea"/>
                          <a:cs typeface="+mn-cs"/>
                        </a:rPr>
                        <a:t>poser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la première question, tu 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EE7F"/>
                          </a:highlight>
                          <a:latin typeface="+mj-lt"/>
                          <a:ea typeface="+mn-ea"/>
                          <a:cs typeface="+mn-cs"/>
                        </a:rPr>
                        <a:t>sera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le premier à 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0DCFF"/>
                          </a:highlight>
                          <a:latin typeface="+mj-lt"/>
                          <a:ea typeface="+mn-ea"/>
                          <a:cs typeface="+mn-cs"/>
                        </a:rPr>
                        <a:t>levé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le doigt. 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D1EC7F"/>
                          </a:highlight>
                          <a:latin typeface="+mj-lt"/>
                          <a:ea typeface="+mn-ea"/>
                          <a:cs typeface="+mn-cs"/>
                        </a:rPr>
                        <a:t>tu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penses qu’elle sera satisfaite car tu as bien appris ta leçon. Tu 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EE7F"/>
                          </a:highlight>
                          <a:latin typeface="+mj-lt"/>
                          <a:ea typeface="+mn-ea"/>
                          <a:cs typeface="+mn-cs"/>
                        </a:rPr>
                        <a:t>aura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peut-être une bonne note 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CA2A9"/>
                          </a:highlight>
                          <a:latin typeface="+mj-lt"/>
                          <a:ea typeface="+mn-ea"/>
                          <a:cs typeface="+mn-cs"/>
                        </a:rPr>
                        <a:t>où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simplement un compliment. Tes 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CA94"/>
                          </a:highlight>
                          <a:latin typeface="+mj-lt"/>
                          <a:ea typeface="+mn-ea"/>
                          <a:cs typeface="+mn-cs"/>
                        </a:rPr>
                        <a:t>camarade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seront un peu jaloux 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CA2A9"/>
                          </a:highlight>
                          <a:latin typeface="+mj-lt"/>
                          <a:ea typeface="+mn-ea"/>
                          <a:cs typeface="+mn-cs"/>
                        </a:rPr>
                        <a:t>mes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ils 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EE7F"/>
                          </a:highlight>
                          <a:latin typeface="+mj-lt"/>
                          <a:ea typeface="+mn-ea"/>
                          <a:cs typeface="+mn-cs"/>
                        </a:rPr>
                        <a:t>serons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bien contents car tu auras répondu 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CA2A9"/>
                          </a:highlight>
                          <a:latin typeface="+mj-lt"/>
                          <a:ea typeface="+mn-ea"/>
                          <a:cs typeface="+mn-cs"/>
                        </a:rPr>
                        <a:t>est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ils auront ainsi la bonne réponse.</a:t>
                      </a:r>
                    </a:p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fr-GP" sz="105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« Interrogation», </a:t>
                      </a:r>
                      <a:r>
                        <a:rPr lang="fr-GP" sz="1050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BLED 900 dictées Primaire</a:t>
                      </a:r>
                      <a:r>
                        <a:rPr lang="fr-GP" sz="105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, Hachette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fr-GP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- 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Futur simple</a:t>
                      </a:r>
                      <a:r>
                        <a:rPr lang="fr-GP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 (verbes être et avoir)</a:t>
                      </a:r>
                    </a:p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fr-GP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- Accords dans le GN</a:t>
                      </a:r>
                    </a:p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fr-GP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- Homophones ou/où ; est/et/es ; mais/mes</a:t>
                      </a:r>
                    </a:p>
                    <a:p>
                      <a:pPr marL="0" indent="0" algn="l">
                        <a:lnSpc>
                          <a:spcPct val="114000"/>
                        </a:lnSpc>
                        <a:buFontTx/>
                        <a:buNone/>
                      </a:pPr>
                      <a:r>
                        <a:rPr lang="fr-GP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- Accord sujet/verbe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Participe passé -é /infinitif –er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Majuscules ou ponctuation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022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GP" sz="1400" dirty="0">
                          <a:solidFill>
                            <a:schemeClr val="tx1"/>
                          </a:solidFill>
                          <a:latin typeface="+mj-lt"/>
                        </a:rPr>
                        <a:t>18</a:t>
                      </a: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 mois prochain, pour les vacances, Abdel ira en 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D1EC7F"/>
                          </a:highlight>
                          <a:latin typeface="+mj-lt"/>
                          <a:ea typeface="+mn-ea"/>
                          <a:cs typeface="+mn-cs"/>
                        </a:rPr>
                        <a:t>algérie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. Son avion 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EE7F"/>
                          </a:highlight>
                          <a:latin typeface="+mj-lt"/>
                          <a:ea typeface="+mn-ea"/>
                          <a:cs typeface="+mn-cs"/>
                        </a:rPr>
                        <a:t>décolleras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de l’aéroport de Roissy et atterrira 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CA2A9"/>
                          </a:highlight>
                          <a:latin typeface="+mj-lt"/>
                          <a:ea typeface="+mn-ea"/>
                          <a:cs typeface="+mn-cs"/>
                        </a:rPr>
                        <a:t>a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Alger. Il prendra ensuite un autocar pour 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0DCFF"/>
                          </a:highlight>
                          <a:latin typeface="+mj-lt"/>
                          <a:ea typeface="+mn-ea"/>
                          <a:cs typeface="+mn-cs"/>
                        </a:rPr>
                        <a:t>allé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dans le village 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CA2A9"/>
                          </a:highlight>
                          <a:latin typeface="+mj-lt"/>
                          <a:ea typeface="+mn-ea"/>
                          <a:cs typeface="+mn-cs"/>
                        </a:rPr>
                        <a:t>ou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sont nés ses 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CA94"/>
                          </a:highlight>
                          <a:latin typeface="+mj-lt"/>
                          <a:ea typeface="+mn-ea"/>
                          <a:cs typeface="+mn-cs"/>
                        </a:rPr>
                        <a:t>parent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. Il 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EE7F"/>
                          </a:highlight>
                          <a:latin typeface="+mj-lt"/>
                          <a:ea typeface="+mn-ea"/>
                          <a:cs typeface="+mn-cs"/>
                        </a:rPr>
                        <a:t>choisiras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des cartes 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CA94"/>
                          </a:highlight>
                          <a:latin typeface="+mj-lt"/>
                          <a:ea typeface="+mn-ea"/>
                          <a:cs typeface="+mn-cs"/>
                        </a:rPr>
                        <a:t>postale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pour 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0DCFF"/>
                          </a:highlight>
                          <a:latin typeface="+mj-lt"/>
                          <a:ea typeface="+mn-ea"/>
                          <a:cs typeface="+mn-cs"/>
                        </a:rPr>
                        <a:t>gardé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un souvenir de 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CA2A9"/>
                          </a:highlight>
                          <a:latin typeface="+mj-lt"/>
                          <a:ea typeface="+mn-ea"/>
                          <a:cs typeface="+mn-cs"/>
                        </a:rPr>
                        <a:t>se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premier séjour.</a:t>
                      </a:r>
                    </a:p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fr-GP" sz="105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« En Algérie », </a:t>
                      </a:r>
                      <a:r>
                        <a:rPr lang="fr-GP" sz="1050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BLED 900 dictées Primaire</a:t>
                      </a:r>
                      <a:r>
                        <a:rPr lang="fr-GP" sz="105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, Hachette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fr-GP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- 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Futur simple</a:t>
                      </a:r>
                      <a:r>
                        <a:rPr lang="fr-GP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 (verbes courants)</a:t>
                      </a:r>
                    </a:p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fr-GP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- Accords dans le GN</a:t>
                      </a:r>
                    </a:p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fr-GP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- Homophones a/à ; se/ce ; ou/où</a:t>
                      </a:r>
                    </a:p>
                    <a:p>
                      <a:pPr marL="0" indent="0" algn="l">
                        <a:lnSpc>
                          <a:spcPct val="114000"/>
                        </a:lnSpc>
                        <a:buFontTx/>
                        <a:buNone/>
                      </a:pPr>
                      <a:r>
                        <a:rPr lang="fr-GP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- Accord sujet/verbe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Participe passé -é /infinitif –er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Majuscules ou ponctuation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782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GP" sz="1400" dirty="0">
                          <a:solidFill>
                            <a:schemeClr val="tx1"/>
                          </a:solidFill>
                          <a:latin typeface="+mj-lt"/>
                        </a:rPr>
                        <a:t>19</a:t>
                      </a: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latin typeface="+mj-lt"/>
                        </a:rPr>
                        <a:t>Demain, la matinée sera fraiche. De légères </a:t>
                      </a:r>
                      <a:r>
                        <a:rPr lang="fr-FR" sz="1400" dirty="0">
                          <a:highlight>
                            <a:srgbClr val="FFCA94"/>
                          </a:highlight>
                          <a:latin typeface="+mj-lt"/>
                        </a:rPr>
                        <a:t>brume</a:t>
                      </a:r>
                      <a:r>
                        <a:rPr lang="fr-FR" sz="1400" dirty="0">
                          <a:latin typeface="+mj-lt"/>
                        </a:rPr>
                        <a:t> s’installeront sur les hauteurs. </a:t>
                      </a:r>
                      <a:r>
                        <a:rPr lang="fr-FR" sz="1400" dirty="0">
                          <a:highlight>
                            <a:srgbClr val="D1EC7F"/>
                          </a:highlight>
                          <a:latin typeface="+mj-lt"/>
                        </a:rPr>
                        <a:t>dans</a:t>
                      </a:r>
                      <a:r>
                        <a:rPr lang="fr-FR" sz="1400" dirty="0">
                          <a:latin typeface="+mj-lt"/>
                        </a:rPr>
                        <a:t> le courant de l’après-midi, il faudra craindre l’arrivée d’une perturbation. </a:t>
                      </a:r>
                      <a:r>
                        <a:rPr lang="fr-FR" sz="1400" dirty="0">
                          <a:highlight>
                            <a:srgbClr val="D1EC7F"/>
                          </a:highlight>
                          <a:latin typeface="+mj-lt"/>
                        </a:rPr>
                        <a:t>le</a:t>
                      </a:r>
                      <a:r>
                        <a:rPr lang="fr-FR" sz="1400" dirty="0">
                          <a:latin typeface="+mj-lt"/>
                        </a:rPr>
                        <a:t> ciel </a:t>
                      </a:r>
                      <a:r>
                        <a:rPr lang="fr-FR" sz="1400" dirty="0">
                          <a:highlight>
                            <a:srgbClr val="FCA2A9"/>
                          </a:highlight>
                          <a:latin typeface="+mj-lt"/>
                        </a:rPr>
                        <a:t>ce</a:t>
                      </a:r>
                      <a:r>
                        <a:rPr lang="fr-FR" sz="1400" dirty="0">
                          <a:latin typeface="+mj-lt"/>
                        </a:rPr>
                        <a:t> couvrira et les pluies se </a:t>
                      </a:r>
                      <a:r>
                        <a:rPr lang="fr-FR" sz="1400" dirty="0">
                          <a:highlight>
                            <a:srgbClr val="FFEE7F"/>
                          </a:highlight>
                          <a:latin typeface="+mj-lt"/>
                        </a:rPr>
                        <a:t>dirigerons</a:t>
                      </a:r>
                      <a:r>
                        <a:rPr lang="fr-FR" sz="1400" dirty="0">
                          <a:latin typeface="+mj-lt"/>
                        </a:rPr>
                        <a:t> vers l’est. </a:t>
                      </a:r>
                      <a:r>
                        <a:rPr lang="fr-FR" sz="1400" dirty="0">
                          <a:highlight>
                            <a:srgbClr val="FCA2A9"/>
                          </a:highlight>
                          <a:latin typeface="+mj-lt"/>
                        </a:rPr>
                        <a:t>Ont</a:t>
                      </a:r>
                      <a:r>
                        <a:rPr lang="fr-FR" sz="1400" dirty="0">
                          <a:latin typeface="+mj-lt"/>
                        </a:rPr>
                        <a:t> notera alors une baisse sensible des </a:t>
                      </a:r>
                      <a:r>
                        <a:rPr lang="fr-FR" sz="1400" dirty="0">
                          <a:highlight>
                            <a:srgbClr val="FFCA94"/>
                          </a:highlight>
                          <a:latin typeface="+mj-lt"/>
                        </a:rPr>
                        <a:t>température</a:t>
                      </a:r>
                      <a:r>
                        <a:rPr lang="fr-FR" sz="1400" dirty="0">
                          <a:latin typeface="+mj-lt"/>
                        </a:rPr>
                        <a:t>. On </a:t>
                      </a:r>
                      <a:r>
                        <a:rPr lang="fr-FR" sz="1400" dirty="0">
                          <a:highlight>
                            <a:srgbClr val="FFEE7F"/>
                          </a:highlight>
                          <a:latin typeface="+mj-lt"/>
                        </a:rPr>
                        <a:t>pourras</a:t>
                      </a:r>
                      <a:r>
                        <a:rPr lang="fr-FR" sz="1400" dirty="0">
                          <a:latin typeface="+mj-lt"/>
                        </a:rPr>
                        <a:t> </a:t>
                      </a:r>
                      <a:r>
                        <a:rPr lang="fr-FR" sz="1400" dirty="0">
                          <a:highlight>
                            <a:srgbClr val="F0DCFF"/>
                          </a:highlight>
                          <a:latin typeface="+mj-lt"/>
                        </a:rPr>
                        <a:t>espéré</a:t>
                      </a:r>
                      <a:r>
                        <a:rPr lang="fr-FR" sz="1400" dirty="0">
                          <a:latin typeface="+mj-lt"/>
                        </a:rPr>
                        <a:t> une amélioration </a:t>
                      </a:r>
                      <a:r>
                        <a:rPr lang="fr-FR" sz="1400" dirty="0">
                          <a:highlight>
                            <a:srgbClr val="FCA2A9"/>
                          </a:highlight>
                          <a:latin typeface="+mj-lt"/>
                        </a:rPr>
                        <a:t>a</a:t>
                      </a:r>
                      <a:r>
                        <a:rPr lang="fr-FR" sz="1400" dirty="0">
                          <a:latin typeface="+mj-lt"/>
                        </a:rPr>
                        <a:t> partir de dimanche.</a:t>
                      </a:r>
                    </a:p>
                    <a:p>
                      <a:pPr marL="0" marR="0" lvl="0" indent="0" algn="r" defTabSz="1007943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>
                          <a:latin typeface="+mj-lt"/>
                        </a:rPr>
                        <a:t>« Le bulletin météo », </a:t>
                      </a:r>
                      <a:r>
                        <a:rPr lang="fr-FR" sz="1050" i="1" dirty="0">
                          <a:latin typeface="+mj-lt"/>
                        </a:rPr>
                        <a:t>BLED 900 dictées Primaire</a:t>
                      </a:r>
                      <a:r>
                        <a:rPr lang="fr-FR" sz="1050" dirty="0">
                          <a:latin typeface="+mj-lt"/>
                        </a:rPr>
                        <a:t>, Hachette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fr-GP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- 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Futur simple</a:t>
                      </a:r>
                      <a:r>
                        <a:rPr lang="fr-GP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 (verbes 1er, 2eme, courants)</a:t>
                      </a:r>
                    </a:p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fr-GP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- Accords dans le GN</a:t>
                      </a:r>
                    </a:p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fr-GP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- Homophones a/à ; se/ce ; ou/où</a:t>
                      </a:r>
                    </a:p>
                    <a:p>
                      <a:pPr marL="0" indent="0" algn="l">
                        <a:lnSpc>
                          <a:spcPct val="114000"/>
                        </a:lnSpc>
                        <a:buFontTx/>
                        <a:buNone/>
                      </a:pPr>
                      <a:r>
                        <a:rPr lang="fr-GP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- Accord sujet/verbe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Participe passé -é /infinitif –er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Majuscules ou ponctuation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43426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71830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au 9">
            <a:extLst>
              <a:ext uri="{FF2B5EF4-FFF2-40B4-BE49-F238E27FC236}">
                <a16:creationId xmlns:a16="http://schemas.microsoft.com/office/drawing/2014/main" id="{E4023F51-AED0-374E-9985-AF4012F000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9677327"/>
              </p:ext>
            </p:extLst>
          </p:nvPr>
        </p:nvGraphicFramePr>
        <p:xfrm>
          <a:off x="162661" y="87078"/>
          <a:ext cx="10366488" cy="69393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0424">
                  <a:extLst>
                    <a:ext uri="{9D8B030D-6E8A-4147-A177-3AD203B41FA5}">
                      <a16:colId xmlns:a16="http://schemas.microsoft.com/office/drawing/2014/main" val="3280236034"/>
                    </a:ext>
                  </a:extLst>
                </a:gridCol>
                <a:gridCol w="6475005">
                  <a:extLst>
                    <a:ext uri="{9D8B030D-6E8A-4147-A177-3AD203B41FA5}">
                      <a16:colId xmlns:a16="http://schemas.microsoft.com/office/drawing/2014/main" val="1747326996"/>
                    </a:ext>
                  </a:extLst>
                </a:gridCol>
                <a:gridCol w="2951059">
                  <a:extLst>
                    <a:ext uri="{9D8B030D-6E8A-4147-A177-3AD203B41FA5}">
                      <a16:colId xmlns:a16="http://schemas.microsoft.com/office/drawing/2014/main" val="2142255131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fr-GP" sz="1800" b="0" dirty="0">
                          <a:solidFill>
                            <a:schemeClr val="tx1"/>
                          </a:solidFill>
                          <a:latin typeface="+mj-lt"/>
                        </a:rPr>
                        <a:t>Un an de dictées détectives – outil pour l’enseignant</a:t>
                      </a: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GP" sz="1200" b="1" u="none" kern="1200" dirty="0">
                        <a:solidFill>
                          <a:schemeClr val="bg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7096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fr-GP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CEC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GP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GP" sz="1200" b="1" u="none" kern="1200" dirty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NOTIONS TRAVAILLÉES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14591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GP" sz="1400" dirty="0">
                          <a:solidFill>
                            <a:schemeClr val="tx1"/>
                          </a:solidFill>
                          <a:latin typeface="+mj-lt"/>
                        </a:rPr>
                        <a:t>20</a:t>
                      </a: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Un jour, tu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EE7F"/>
                          </a:highlight>
                          <a:latin typeface="+mj-lt"/>
                          <a:ea typeface="+mn-ea"/>
                          <a:cs typeface="+mn-cs"/>
                        </a:rPr>
                        <a:t>affrontera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peut-être de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CA94"/>
                          </a:highlight>
                          <a:latin typeface="+mj-lt"/>
                          <a:ea typeface="+mn-ea"/>
                          <a:cs typeface="+mn-cs"/>
                        </a:rPr>
                        <a:t>rude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épreuves car certaines situations font souffrir. Il faudra alors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0DCFF"/>
                          </a:highlight>
                          <a:latin typeface="+mj-lt"/>
                          <a:ea typeface="+mn-ea"/>
                          <a:cs typeface="+mn-cs"/>
                        </a:rPr>
                        <a:t>lutté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et ne pas fuir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CA2A9"/>
                          </a:highlight>
                          <a:latin typeface="+mj-lt"/>
                          <a:ea typeface="+mn-ea"/>
                          <a:cs typeface="+mn-cs"/>
                        </a:rPr>
                        <a:t>a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la première occasion.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D1EC7F"/>
                          </a:highlight>
                          <a:latin typeface="+mj-lt"/>
                          <a:ea typeface="+mn-ea"/>
                          <a:cs typeface="+mn-cs"/>
                        </a:rPr>
                        <a:t>finalement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CA2A9"/>
                          </a:highlight>
                          <a:latin typeface="+mj-lt"/>
                          <a:ea typeface="+mn-ea"/>
                          <a:cs typeface="+mn-cs"/>
                        </a:rPr>
                        <a:t>se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sera une façon de t’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0DCFF"/>
                          </a:highlight>
                          <a:latin typeface="+mj-lt"/>
                          <a:ea typeface="+mn-ea"/>
                          <a:cs typeface="+mn-cs"/>
                        </a:rPr>
                        <a:t>affirmé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dans la vie. Mais celle-ci t’apportera aussi des moments qui te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EE7F"/>
                          </a:highlight>
                          <a:latin typeface="+mj-lt"/>
                          <a:ea typeface="+mn-ea"/>
                          <a:cs typeface="+mn-cs"/>
                        </a:rPr>
                        <a:t>rendrons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heureux : la famille, la nature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CA2A9"/>
                          </a:highlight>
                          <a:latin typeface="+mj-lt"/>
                          <a:ea typeface="+mn-ea"/>
                          <a:cs typeface="+mn-cs"/>
                        </a:rPr>
                        <a:t>est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les livres seront tes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CA94"/>
                          </a:highlight>
                          <a:latin typeface="+mj-lt"/>
                          <a:ea typeface="+mn-ea"/>
                          <a:cs typeface="+mn-cs"/>
                        </a:rPr>
                        <a:t>ami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si tu le désires. </a:t>
                      </a:r>
                    </a:p>
                    <a:p>
                      <a:pPr marL="0" marR="0" lvl="0" indent="0" algn="r" defTabSz="1007943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« C’est la vie », en lien avec </a:t>
                      </a:r>
                      <a:r>
                        <a:rPr lang="fr-FR" sz="1050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Grammaire au jour le jour</a:t>
                      </a:r>
                      <a:r>
                        <a:rPr lang="fr-FR" sz="105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, Françoise Picot</a:t>
                      </a:r>
                      <a:endParaRPr lang="fr-FR" sz="500" dirty="0">
                        <a:effectLst/>
                        <a:latin typeface="+mj-lt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4000"/>
                        </a:lnSpc>
                        <a:buFontTx/>
                        <a:buNone/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- Futur simple</a:t>
                      </a:r>
                      <a:r>
                        <a:rPr lang="fr-GP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, présent de l’indicatif</a:t>
                      </a:r>
                    </a:p>
                    <a:p>
                      <a:pPr marL="0" indent="0" algn="l">
                        <a:lnSpc>
                          <a:spcPct val="114000"/>
                        </a:lnSpc>
                        <a:buFontTx/>
                        <a:buNone/>
                      </a:pPr>
                      <a:r>
                        <a:rPr lang="fr-GP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- Accords dans le GN</a:t>
                      </a:r>
                    </a:p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fr-GP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- Homophones a/à ; se/ce ; es/est/et</a:t>
                      </a:r>
                    </a:p>
                    <a:p>
                      <a:pPr marL="0" indent="0" algn="l">
                        <a:lnSpc>
                          <a:spcPct val="114000"/>
                        </a:lnSpc>
                        <a:buFontTx/>
                        <a:buNone/>
                      </a:pPr>
                      <a:r>
                        <a:rPr lang="fr-GP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- Accord sujet/verbe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Participe passé -é /infinitif –er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Majuscules ou ponctuation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022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GP" sz="1400" dirty="0">
                          <a:solidFill>
                            <a:schemeClr val="tx1"/>
                          </a:solidFill>
                          <a:latin typeface="+mj-lt"/>
                        </a:rPr>
                        <a:t>21</a:t>
                      </a: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En 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D1EC7F"/>
                          </a:highlight>
                          <a:latin typeface="+mj-lt"/>
                          <a:ea typeface="+mn-ea"/>
                          <a:cs typeface="+mn-cs"/>
                        </a:rPr>
                        <a:t>afrique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, les touristes 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EE7F"/>
                          </a:highlight>
                          <a:latin typeface="+mj-lt"/>
                          <a:ea typeface="+mn-ea"/>
                          <a:cs typeface="+mn-cs"/>
                        </a:rPr>
                        <a:t>participerons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à des safaris. Sous la conduite d’un guide, ils iront dans des réserves 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CA2A9"/>
                          </a:highlight>
                          <a:latin typeface="+mj-lt"/>
                          <a:ea typeface="+mn-ea"/>
                          <a:cs typeface="+mn-cs"/>
                        </a:rPr>
                        <a:t>ou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l’on ne 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CA2A9"/>
                          </a:highlight>
                          <a:latin typeface="+mj-lt"/>
                          <a:ea typeface="+mn-ea"/>
                          <a:cs typeface="+mn-cs"/>
                        </a:rPr>
                        <a:t>ce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déplace qu’en véhicule. Les 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CA94"/>
                          </a:highlight>
                          <a:latin typeface="+mj-lt"/>
                          <a:ea typeface="+mn-ea"/>
                          <a:cs typeface="+mn-cs"/>
                        </a:rPr>
                        <a:t>touriste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photograhieront des 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CA94"/>
                          </a:highlight>
                          <a:latin typeface="+mj-lt"/>
                          <a:ea typeface="+mn-ea"/>
                          <a:cs typeface="+mn-cs"/>
                        </a:rPr>
                        <a:t>bête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qu’ils n’ont jamais eu l’occasion de voir. Ils 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EE7F"/>
                          </a:highlight>
                          <a:latin typeface="+mj-lt"/>
                          <a:ea typeface="+mn-ea"/>
                          <a:cs typeface="+mn-cs"/>
                        </a:rPr>
                        <a:t>rapporterons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ainsi des souvenirs 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CA2A9"/>
                          </a:highlight>
                          <a:latin typeface="+mj-lt"/>
                          <a:ea typeface="+mn-ea"/>
                          <a:cs typeface="+mn-cs"/>
                        </a:rPr>
                        <a:t>a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0DCFF"/>
                          </a:highlight>
                          <a:latin typeface="+mj-lt"/>
                          <a:ea typeface="+mn-ea"/>
                          <a:cs typeface="+mn-cs"/>
                        </a:rPr>
                        <a:t>montré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plus 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ED6E7"/>
                          </a:highlight>
                          <a:latin typeface="+mj-lt"/>
                          <a:ea typeface="+mn-ea"/>
                          <a:cs typeface="+mn-cs"/>
                        </a:rPr>
                        <a:t>tare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à leurs amis.</a:t>
                      </a:r>
                    </a:p>
                    <a:p>
                      <a:pPr marL="0" marR="0" lvl="0" indent="0" algn="r" defTabSz="1007943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GP" sz="105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« Les safaris », </a:t>
                      </a:r>
                      <a:r>
                        <a:rPr lang="fr-GP" sz="1050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BLED 900 dictées Primaire, </a:t>
                      </a:r>
                      <a:r>
                        <a:rPr lang="fr-GP" sz="105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Hachette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fr-GP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- 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Futur simple</a:t>
                      </a:r>
                      <a:r>
                        <a:rPr lang="fr-GP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 (verbes 1er, 2eme, courants)</a:t>
                      </a:r>
                    </a:p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fr-GP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- Accords dans le GN</a:t>
                      </a:r>
                    </a:p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fr-GP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- Homophones a/à ; se/ce ; ou/où</a:t>
                      </a:r>
                    </a:p>
                    <a:p>
                      <a:pPr marL="0" indent="0" algn="l">
                        <a:lnSpc>
                          <a:spcPct val="114000"/>
                        </a:lnSpc>
                        <a:buFontTx/>
                        <a:buNone/>
                      </a:pPr>
                      <a:r>
                        <a:rPr lang="fr-GP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- Accord sujet/verbe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Participe passé -é /infinitif –er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Majuscules ou ponctuation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Lettres finales muettes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782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GP" sz="1400" dirty="0">
                          <a:solidFill>
                            <a:schemeClr val="tx1"/>
                          </a:solidFill>
                          <a:latin typeface="+mj-lt"/>
                        </a:rPr>
                        <a:t>22</a:t>
                      </a: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Pour 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0DCFF"/>
                          </a:highlight>
                          <a:latin typeface="+mj-lt"/>
                          <a:ea typeface="+mn-ea"/>
                          <a:cs typeface="+mn-cs"/>
                        </a:rPr>
                        <a:t>profité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des 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CA94"/>
                          </a:highlight>
                          <a:latin typeface="+mj-lt"/>
                          <a:ea typeface="+mn-ea"/>
                          <a:cs typeface="+mn-cs"/>
                        </a:rPr>
                        <a:t>vacance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, nous 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EE7F"/>
                          </a:highlight>
                          <a:latin typeface="+mj-lt"/>
                          <a:ea typeface="+mn-ea"/>
                          <a:cs typeface="+mn-cs"/>
                        </a:rPr>
                        <a:t>règleront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le réveil pour qu’il sonne à sept heures. Je bondirai aussitôt hors du 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ED6E7"/>
                          </a:highlight>
                          <a:latin typeface="+mj-lt"/>
                          <a:ea typeface="+mn-ea"/>
                          <a:cs typeface="+mn-cs"/>
                        </a:rPr>
                        <a:t>lis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. Certains jours, je prendrai mon petit-déjeuner seul, parfois 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CA2A9"/>
                          </a:highlight>
                          <a:latin typeface="+mj-lt"/>
                          <a:ea typeface="+mn-ea"/>
                          <a:cs typeface="+mn-cs"/>
                        </a:rPr>
                        <a:t>mais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CA94"/>
                          </a:highlight>
                          <a:latin typeface="+mj-lt"/>
                          <a:ea typeface="+mn-ea"/>
                          <a:cs typeface="+mn-cs"/>
                        </a:rPr>
                        <a:t>parent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CA2A9"/>
                          </a:highlight>
                          <a:latin typeface="+mj-lt"/>
                          <a:ea typeface="+mn-ea"/>
                          <a:cs typeface="+mn-cs"/>
                        </a:rPr>
                        <a:t>ce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joindront à moi. Nous parlerons de la journée à venir. Quand mon frère 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D1EC7F"/>
                          </a:highlight>
                          <a:latin typeface="+mj-lt"/>
                          <a:ea typeface="+mn-ea"/>
                          <a:cs typeface="+mn-cs"/>
                        </a:rPr>
                        <a:t>arnaud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EE7F"/>
                          </a:highlight>
                          <a:latin typeface="+mj-lt"/>
                          <a:ea typeface="+mn-ea"/>
                          <a:cs typeface="+mn-cs"/>
                        </a:rPr>
                        <a:t>surviendras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, il sera mécontent parce que nous ne l’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EE7F"/>
                          </a:highlight>
                          <a:latin typeface="+mj-lt"/>
                          <a:ea typeface="+mn-ea"/>
                          <a:cs typeface="+mn-cs"/>
                        </a:rPr>
                        <a:t>auront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pas attendu.</a:t>
                      </a:r>
                    </a:p>
                    <a:p>
                      <a:pPr marL="0" marR="0" lvl="0" indent="0" algn="r" defTabSz="1007943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GP" sz="105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« Un réveil difficile », </a:t>
                      </a:r>
                      <a:r>
                        <a:rPr lang="fr-GP" sz="1050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BLED 900 dictées Primaire, </a:t>
                      </a:r>
                      <a:r>
                        <a:rPr lang="fr-GP" sz="105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Hachette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4000"/>
                        </a:lnSpc>
                        <a:buFontTx/>
                        <a:buNone/>
                      </a:pPr>
                      <a:r>
                        <a:rPr lang="fr-FR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Futur simple</a:t>
                      </a:r>
                    </a:p>
                    <a:p>
                      <a:pPr marL="0" indent="0" algn="l">
                        <a:lnSpc>
                          <a:spcPct val="114000"/>
                        </a:lnSpc>
                        <a:buFontTx/>
                        <a:buNone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Accords dans le GN</a:t>
                      </a:r>
                    </a:p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Homophones se/ce ; mes/mais</a:t>
                      </a:r>
                    </a:p>
                    <a:p>
                      <a:pPr marL="0" indent="0" algn="l">
                        <a:lnSpc>
                          <a:spcPct val="114000"/>
                        </a:lnSpc>
                        <a:buFontTx/>
                        <a:buNone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Accord sujet/verbe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Participe passé -é /infinitif –er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Majuscules ou ponctuation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Lettres finales muettes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68467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GP" sz="1400" dirty="0">
                          <a:solidFill>
                            <a:schemeClr val="tx1"/>
                          </a:solidFill>
                          <a:latin typeface="+mj-lt"/>
                        </a:rPr>
                        <a:t>23</a:t>
                      </a: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Mon ami 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D1EC7F"/>
                          </a:highlight>
                          <a:latin typeface="+mj-lt"/>
                          <a:ea typeface="+mn-ea"/>
                          <a:cs typeface="+mn-cs"/>
                        </a:rPr>
                        <a:t>mathieu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m’a invité à 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0DCFF"/>
                          </a:highlight>
                          <a:latin typeface="+mj-lt"/>
                          <a:ea typeface="+mn-ea"/>
                          <a:cs typeface="+mn-cs"/>
                        </a:rPr>
                        <a:t>mangé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dans un restaurant vietnamien 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CA94"/>
                          </a:highlight>
                          <a:latin typeface="+mj-lt"/>
                          <a:ea typeface="+mn-ea"/>
                          <a:cs typeface="+mn-cs"/>
                        </a:rPr>
                        <a:t>réputée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hier soir. J’ai commandé du 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ED6E7"/>
                          </a:highlight>
                          <a:latin typeface="+mj-lt"/>
                          <a:ea typeface="+mn-ea"/>
                          <a:cs typeface="+mn-cs"/>
                        </a:rPr>
                        <a:t>port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grillé accompagné de 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ED6E7"/>
                          </a:highlight>
                          <a:latin typeface="+mj-lt"/>
                          <a:ea typeface="+mn-ea"/>
                          <a:cs typeface="+mn-cs"/>
                        </a:rPr>
                        <a:t>rit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CA2A9"/>
                          </a:highlight>
                          <a:latin typeface="+mj-lt"/>
                          <a:ea typeface="+mn-ea"/>
                          <a:cs typeface="+mn-cs"/>
                        </a:rPr>
                        <a:t>est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de légumes. La viande était marinée dans une sauce savoureuse et 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CA94"/>
                          </a:highlight>
                          <a:latin typeface="+mj-lt"/>
                          <a:ea typeface="+mn-ea"/>
                          <a:cs typeface="+mn-cs"/>
                        </a:rPr>
                        <a:t>grillé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à la perfection. Les 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CA94"/>
                          </a:highlight>
                          <a:latin typeface="+mj-lt"/>
                          <a:ea typeface="+mn-ea"/>
                          <a:cs typeface="+mn-cs"/>
                        </a:rPr>
                        <a:t>légume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croquants 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EE7F"/>
                          </a:highlight>
                          <a:latin typeface="+mj-lt"/>
                          <a:ea typeface="+mn-ea"/>
                          <a:cs typeface="+mn-cs"/>
                        </a:rPr>
                        <a:t>étais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légèrement cuits afin de 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0DCFF"/>
                          </a:highlight>
                          <a:latin typeface="+mj-lt"/>
                          <a:ea typeface="+mn-ea"/>
                          <a:cs typeface="+mn-cs"/>
                        </a:rPr>
                        <a:t>conservé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leurs vitamines.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fr-GP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- 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Passé composé (</a:t>
                      </a:r>
                      <a:r>
                        <a:rPr lang="fr-FR" sz="1200" b="0" dirty="0" err="1">
                          <a:solidFill>
                            <a:schemeClr val="tx1"/>
                          </a:solidFill>
                          <a:latin typeface="+mj-lt"/>
                        </a:rPr>
                        <a:t>auxil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. AVOIR) / imparfait</a:t>
                      </a:r>
                      <a:endParaRPr lang="fr-GP" sz="1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fr-GP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- Accords dans le GN</a:t>
                      </a:r>
                    </a:p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fr-GP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- Homophones est/et/es</a:t>
                      </a:r>
                    </a:p>
                    <a:p>
                      <a:pPr marL="0" indent="0" algn="l">
                        <a:lnSpc>
                          <a:spcPct val="114000"/>
                        </a:lnSpc>
                        <a:buFontTx/>
                        <a:buNone/>
                      </a:pPr>
                      <a:r>
                        <a:rPr lang="fr-GP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- Accord sujet/verbe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Participe passé -é /infinitif –er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Lettres finales muettes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Majuscules ou ponctuation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43426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81830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au 9">
            <a:extLst>
              <a:ext uri="{FF2B5EF4-FFF2-40B4-BE49-F238E27FC236}">
                <a16:creationId xmlns:a16="http://schemas.microsoft.com/office/drawing/2014/main" id="{E4023F51-AED0-374E-9985-AF4012F000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9591427"/>
              </p:ext>
            </p:extLst>
          </p:nvPr>
        </p:nvGraphicFramePr>
        <p:xfrm>
          <a:off x="162661" y="87078"/>
          <a:ext cx="10366488" cy="68434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0424">
                  <a:extLst>
                    <a:ext uri="{9D8B030D-6E8A-4147-A177-3AD203B41FA5}">
                      <a16:colId xmlns:a16="http://schemas.microsoft.com/office/drawing/2014/main" val="3280236034"/>
                    </a:ext>
                  </a:extLst>
                </a:gridCol>
                <a:gridCol w="6475005">
                  <a:extLst>
                    <a:ext uri="{9D8B030D-6E8A-4147-A177-3AD203B41FA5}">
                      <a16:colId xmlns:a16="http://schemas.microsoft.com/office/drawing/2014/main" val="1747326996"/>
                    </a:ext>
                  </a:extLst>
                </a:gridCol>
                <a:gridCol w="2951059">
                  <a:extLst>
                    <a:ext uri="{9D8B030D-6E8A-4147-A177-3AD203B41FA5}">
                      <a16:colId xmlns:a16="http://schemas.microsoft.com/office/drawing/2014/main" val="2142255131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fr-GP" sz="1800" b="0" dirty="0">
                          <a:solidFill>
                            <a:schemeClr val="tx1"/>
                          </a:solidFill>
                          <a:latin typeface="+mj-lt"/>
                        </a:rPr>
                        <a:t>Un an de dictées détectives – outil pour l’enseignant</a:t>
                      </a: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GP" sz="1200" b="1" u="none" kern="1200" dirty="0">
                        <a:solidFill>
                          <a:schemeClr val="bg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7096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fr-GP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CEC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GP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GP" sz="1200" b="1" u="none" kern="1200" dirty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NOTIONS TRAVAILLÉES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14591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GP" sz="1400" dirty="0">
                          <a:solidFill>
                            <a:schemeClr val="tx1"/>
                          </a:solidFill>
                          <a:latin typeface="+mj-lt"/>
                        </a:rPr>
                        <a:t>24</a:t>
                      </a: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Le cheval de ma sœur </a:t>
                      </a:r>
                      <a:r>
                        <a:rPr lang="fr-FR" sz="1400" i="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D1EC7F"/>
                          </a:highlight>
                          <a:latin typeface="+mj-lt"/>
                          <a:ea typeface="+mn-ea"/>
                          <a:cs typeface="+mn-cs"/>
                        </a:rPr>
                        <a:t>pauline</a:t>
                      </a:r>
                      <a:r>
                        <a:rPr lang="fr-FR" sz="140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est très rapide. Hier, elle m’a emmené faire une balade </a:t>
                      </a:r>
                      <a:r>
                        <a:rPr lang="fr-FR" sz="1400" i="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CA2A9"/>
                          </a:highlight>
                          <a:latin typeface="+mj-lt"/>
                          <a:ea typeface="+mn-ea"/>
                          <a:cs typeface="+mn-cs"/>
                        </a:rPr>
                        <a:t>a</a:t>
                      </a:r>
                      <a:r>
                        <a:rPr lang="fr-FR" sz="140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cheval et nous avons galopé à travers les </a:t>
                      </a:r>
                      <a:r>
                        <a:rPr lang="fr-FR" sz="1400" i="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CA94"/>
                          </a:highlight>
                          <a:latin typeface="+mj-lt"/>
                          <a:ea typeface="+mn-ea"/>
                          <a:cs typeface="+mn-cs"/>
                        </a:rPr>
                        <a:t>champ</a:t>
                      </a:r>
                      <a:r>
                        <a:rPr lang="fr-FR" sz="140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400" i="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D1EC7F"/>
                          </a:highlight>
                          <a:latin typeface="+mj-lt"/>
                          <a:ea typeface="+mn-ea"/>
                          <a:cs typeface="+mn-cs"/>
                        </a:rPr>
                        <a:t>le</a:t>
                      </a:r>
                      <a:r>
                        <a:rPr lang="fr-FR" sz="140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cheval était si rapide que j’</a:t>
                      </a:r>
                      <a:r>
                        <a:rPr lang="fr-FR" sz="1400" i="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EE7F"/>
                          </a:highlight>
                          <a:latin typeface="+mj-lt"/>
                          <a:ea typeface="+mn-ea"/>
                          <a:cs typeface="+mn-cs"/>
                        </a:rPr>
                        <a:t>avait</a:t>
                      </a:r>
                      <a:r>
                        <a:rPr lang="fr-FR" sz="140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peur de </a:t>
                      </a:r>
                      <a:r>
                        <a:rPr lang="fr-FR" sz="1400" i="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0DCFF"/>
                          </a:highlight>
                          <a:latin typeface="+mj-lt"/>
                          <a:ea typeface="+mn-ea"/>
                          <a:cs typeface="+mn-cs"/>
                        </a:rPr>
                        <a:t>tombé</a:t>
                      </a:r>
                      <a:r>
                        <a:rPr lang="fr-FR" sz="140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. Alors, ma sœur </a:t>
                      </a:r>
                      <a:r>
                        <a:rPr lang="fr-FR" sz="1400" i="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EE7F"/>
                          </a:highlight>
                          <a:latin typeface="+mj-lt"/>
                          <a:ea typeface="+mn-ea"/>
                          <a:cs typeface="+mn-cs"/>
                        </a:rPr>
                        <a:t>as</a:t>
                      </a:r>
                      <a:r>
                        <a:rPr lang="fr-FR" sz="140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ralenti et nous avons continué notre balade au </a:t>
                      </a:r>
                      <a:r>
                        <a:rPr lang="fr-FR" sz="1400" i="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ED6E7"/>
                          </a:highlight>
                          <a:latin typeface="+mj-lt"/>
                          <a:ea typeface="+mn-ea"/>
                          <a:cs typeface="+mn-cs"/>
                        </a:rPr>
                        <a:t>trop</a:t>
                      </a:r>
                      <a:r>
                        <a:rPr lang="fr-FR" sz="140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. Nous avons profité du paysage et de l’air frais pendant plusieurs </a:t>
                      </a:r>
                      <a:r>
                        <a:rPr lang="fr-FR" sz="1400" i="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CA94"/>
                          </a:highlight>
                          <a:latin typeface="+mj-lt"/>
                          <a:ea typeface="+mn-ea"/>
                          <a:cs typeface="+mn-cs"/>
                        </a:rPr>
                        <a:t>heure</a:t>
                      </a:r>
                      <a:r>
                        <a:rPr lang="fr-FR" sz="140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avant de </a:t>
                      </a:r>
                      <a:r>
                        <a:rPr lang="fr-FR" sz="1400" i="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0DCFF"/>
                          </a:highlight>
                          <a:latin typeface="+mj-lt"/>
                          <a:ea typeface="+mn-ea"/>
                          <a:cs typeface="+mn-cs"/>
                        </a:rPr>
                        <a:t>rentré</a:t>
                      </a:r>
                      <a:r>
                        <a:rPr lang="fr-FR" sz="140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fr-GP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- 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Passé composé (</a:t>
                      </a:r>
                      <a:r>
                        <a:rPr lang="fr-FR" sz="1200" b="0" dirty="0" err="1">
                          <a:solidFill>
                            <a:schemeClr val="tx1"/>
                          </a:solidFill>
                          <a:latin typeface="+mj-lt"/>
                        </a:rPr>
                        <a:t>auxil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. AVOIR) / imparfait</a:t>
                      </a:r>
                      <a:endParaRPr lang="fr-GP" sz="1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fr-GP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- Accords dans le GN</a:t>
                      </a:r>
                    </a:p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fr-GP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- Homophones a/à </a:t>
                      </a:r>
                    </a:p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fr-GP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- Accord sujet/verbe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Participe passé -é /infinitif –er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Lettres finales muettes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Majuscules ou ponctuation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11605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GP" sz="1400" dirty="0">
                          <a:solidFill>
                            <a:schemeClr val="tx1"/>
                          </a:solidFill>
                          <a:latin typeface="+mj-lt"/>
                        </a:rPr>
                        <a:t>25</a:t>
                      </a: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D1EC7F"/>
                          </a:highlight>
                          <a:latin typeface="+mj-lt"/>
                          <a:ea typeface="+mn-ea"/>
                          <a:cs typeface="+mn-cs"/>
                        </a:rPr>
                        <a:t>la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semaine dernière, j'ai décidé d’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0DCFF"/>
                          </a:highlight>
                          <a:latin typeface="+mj-lt"/>
                          <a:ea typeface="+mn-ea"/>
                          <a:cs typeface="+mn-cs"/>
                        </a:rPr>
                        <a:t>allé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me 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0DCFF"/>
                          </a:highlight>
                          <a:latin typeface="+mj-lt"/>
                          <a:ea typeface="+mn-ea"/>
                          <a:cs typeface="+mn-cs"/>
                        </a:rPr>
                        <a:t>promené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dans la campagne. J'ai pris mon sac à 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ED6E7"/>
                          </a:highlight>
                          <a:latin typeface="+mj-lt"/>
                          <a:ea typeface="+mn-ea"/>
                          <a:cs typeface="+mn-cs"/>
                        </a:rPr>
                        <a:t>do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et j'ai préparé une bouteille d'eau et une collation pour le voyage. J'ai marché pendant des heures 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CA2A9"/>
                          </a:highlight>
                          <a:latin typeface="+mj-lt"/>
                          <a:ea typeface="+mn-ea"/>
                          <a:cs typeface="+mn-cs"/>
                        </a:rPr>
                        <a:t>a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travers les champs 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CA2A9"/>
                          </a:highlight>
                          <a:latin typeface="+mj-lt"/>
                          <a:ea typeface="+mn-ea"/>
                          <a:cs typeface="+mn-cs"/>
                        </a:rPr>
                        <a:t>est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les 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ED6E7"/>
                          </a:highlight>
                          <a:latin typeface="+mj-lt"/>
                          <a:ea typeface="+mn-ea"/>
                          <a:cs typeface="+mn-cs"/>
                        </a:rPr>
                        <a:t>boit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. J'ai 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EE7F"/>
                          </a:highlight>
                          <a:latin typeface="+mj-lt"/>
                          <a:ea typeface="+mn-ea"/>
                          <a:cs typeface="+mn-cs"/>
                        </a:rPr>
                        <a:t>vus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des animaux 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CA94"/>
                          </a:highlight>
                          <a:latin typeface="+mj-lt"/>
                          <a:ea typeface="+mn-ea"/>
                          <a:cs typeface="+mn-cs"/>
                        </a:rPr>
                        <a:t>sauvage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et de beaux 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CA94"/>
                          </a:highlight>
                          <a:latin typeface="+mj-lt"/>
                          <a:ea typeface="+mn-ea"/>
                          <a:cs typeface="+mn-cs"/>
                        </a:rPr>
                        <a:t>paysage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. </a:t>
                      </a:r>
                      <a:endParaRPr lang="fr-GP" sz="80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</a:t>
                      </a:r>
                      <a:r>
                        <a:rPr lang="fr-FR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Passé composé (avec auxiliaire AVOIR)</a:t>
                      </a:r>
                      <a:endParaRPr lang="fr-GP" sz="12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Accords dans le GN</a:t>
                      </a:r>
                    </a:p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Homophones est/et/es ; a/à</a:t>
                      </a:r>
                    </a:p>
                    <a:p>
                      <a:pPr marL="0" indent="0" algn="l">
                        <a:lnSpc>
                          <a:spcPct val="114000"/>
                        </a:lnSpc>
                        <a:buFontTx/>
                        <a:buNone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Accord sujet/verbe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Participe passé -é /infinitif –er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Lettres finales muettes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Majuscules ou ponctuation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022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GP" sz="1400" dirty="0">
                          <a:solidFill>
                            <a:schemeClr val="tx1"/>
                          </a:solidFill>
                          <a:latin typeface="+mj-lt"/>
                        </a:rPr>
                        <a:t>26</a:t>
                      </a: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Hier soir, j'ai 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EE7F"/>
                          </a:highlight>
                          <a:latin typeface="+mj-lt"/>
                          <a:ea typeface="+mn-ea"/>
                          <a:cs typeface="+mn-cs"/>
                        </a:rPr>
                        <a:t>rencontrée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un homme qui était vraiment 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ED6E7"/>
                          </a:highlight>
                          <a:latin typeface="+mj-lt"/>
                          <a:ea typeface="+mn-ea"/>
                          <a:cs typeface="+mn-cs"/>
                        </a:rPr>
                        <a:t>lait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. Il 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EE7F"/>
                          </a:highlight>
                          <a:latin typeface="+mj-lt"/>
                          <a:ea typeface="+mn-ea"/>
                          <a:cs typeface="+mn-cs"/>
                        </a:rPr>
                        <a:t>avais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une bosse sur le nez et des 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CA94"/>
                          </a:highlight>
                          <a:latin typeface="+mj-lt"/>
                          <a:ea typeface="+mn-ea"/>
                          <a:cs typeface="+mn-cs"/>
                        </a:rPr>
                        <a:t>dent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CA94"/>
                          </a:highlight>
                          <a:latin typeface="+mj-lt"/>
                          <a:ea typeface="+mn-ea"/>
                          <a:cs typeface="+mn-cs"/>
                        </a:rPr>
                        <a:t>jaunis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D1EC7F"/>
                          </a:highlight>
                          <a:latin typeface="+mj-lt"/>
                          <a:ea typeface="+mn-ea"/>
                          <a:cs typeface="+mn-cs"/>
                        </a:rPr>
                        <a:t>au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début, j'ai été un peu choquée par son apparence, 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CA2A9"/>
                          </a:highlight>
                          <a:latin typeface="+mj-lt"/>
                          <a:ea typeface="+mn-ea"/>
                          <a:cs typeface="+mn-cs"/>
                        </a:rPr>
                        <a:t>mes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j'ai vite réalisé qu'il était vraiment gentil 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CA2A9"/>
                          </a:highlight>
                          <a:latin typeface="+mj-lt"/>
                          <a:ea typeface="+mn-ea"/>
                          <a:cs typeface="+mn-cs"/>
                        </a:rPr>
                        <a:t>est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drôle. Nous avons passé une soirée merveilleuse ensemble, à rire et 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CA2A9"/>
                          </a:highlight>
                          <a:latin typeface="+mj-lt"/>
                          <a:ea typeface="+mn-ea"/>
                          <a:cs typeface="+mn-cs"/>
                        </a:rPr>
                        <a:t>a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0DCFF"/>
                          </a:highlight>
                          <a:latin typeface="+mj-lt"/>
                          <a:ea typeface="+mn-ea"/>
                          <a:cs typeface="+mn-cs"/>
                        </a:rPr>
                        <a:t>discuté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de tout et de rien. </a:t>
                      </a:r>
                      <a:endParaRPr lang="fr-FR" sz="1050" i="1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</a:t>
                      </a:r>
                      <a:r>
                        <a:rPr lang="fr-FR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Passé composé (avec auxiliaire AVOIR)</a:t>
                      </a:r>
                      <a:endParaRPr lang="fr-GP" sz="12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Accords dans le GN</a:t>
                      </a:r>
                    </a:p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Homophones est/et/es ; a/à ; mes/mais</a:t>
                      </a:r>
                    </a:p>
                    <a:p>
                      <a:pPr marL="0" indent="0" algn="l">
                        <a:lnSpc>
                          <a:spcPct val="114000"/>
                        </a:lnSpc>
                        <a:buFontTx/>
                        <a:buNone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Accord sujet/verbe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Participe passé -é /infinitif –er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Lettres finales muettes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Majuscules ou ponctuation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782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GP" sz="1400" dirty="0">
                          <a:solidFill>
                            <a:schemeClr val="tx1"/>
                          </a:solidFill>
                          <a:latin typeface="+mj-lt"/>
                        </a:rPr>
                        <a:t>27</a:t>
                      </a: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fr-GP" sz="140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En 1271, un </a:t>
                      </a:r>
                      <a:r>
                        <a:rPr lang="fr-GP" sz="1400" i="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ED6E7"/>
                          </a:highlight>
                          <a:latin typeface="+mj-lt"/>
                          <a:ea typeface="+mn-ea"/>
                          <a:cs typeface="+mn-cs"/>
                        </a:rPr>
                        <a:t>marchant</a:t>
                      </a:r>
                      <a:r>
                        <a:rPr lang="fr-GP" sz="140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nommé Marco Polo est parti de </a:t>
                      </a:r>
                      <a:r>
                        <a:rPr lang="fr-GP" sz="1400" i="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D1EC7F"/>
                          </a:highlight>
                          <a:latin typeface="+mj-lt"/>
                          <a:ea typeface="+mn-ea"/>
                          <a:cs typeface="+mn-cs"/>
                        </a:rPr>
                        <a:t>venise</a:t>
                      </a:r>
                      <a:r>
                        <a:rPr lang="fr-GP" sz="140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avec son père et </a:t>
                      </a:r>
                      <a:r>
                        <a:rPr lang="fr-GP" sz="1400" i="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CA2A9"/>
                          </a:highlight>
                          <a:latin typeface="+mj-lt"/>
                          <a:ea typeface="+mn-ea"/>
                          <a:cs typeface="+mn-cs"/>
                        </a:rPr>
                        <a:t>sont</a:t>
                      </a:r>
                      <a:r>
                        <a:rPr lang="fr-GP" sz="140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oncle pour </a:t>
                      </a:r>
                      <a:r>
                        <a:rPr lang="fr-GP" sz="1400" i="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0DCFF"/>
                          </a:highlight>
                          <a:latin typeface="+mj-lt"/>
                          <a:ea typeface="+mn-ea"/>
                          <a:cs typeface="+mn-cs"/>
                        </a:rPr>
                        <a:t>allé</a:t>
                      </a:r>
                      <a:r>
                        <a:rPr lang="fr-GP" sz="140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jusqu’en </a:t>
                      </a:r>
                      <a:r>
                        <a:rPr lang="fr-GP" sz="1400" i="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D1EC7F"/>
                          </a:highlight>
                          <a:latin typeface="+mj-lt"/>
                          <a:ea typeface="+mn-ea"/>
                          <a:cs typeface="+mn-cs"/>
                        </a:rPr>
                        <a:t>chine</a:t>
                      </a:r>
                      <a:r>
                        <a:rPr lang="fr-GP" sz="140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. Ils ont </a:t>
                      </a:r>
                      <a:r>
                        <a:rPr lang="fr-GP" sz="1400" i="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EE7F"/>
                          </a:highlight>
                          <a:latin typeface="+mj-lt"/>
                          <a:ea typeface="+mn-ea"/>
                          <a:cs typeface="+mn-cs"/>
                        </a:rPr>
                        <a:t>parcourus</a:t>
                      </a:r>
                      <a:r>
                        <a:rPr lang="fr-GP" sz="140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des </a:t>
                      </a:r>
                      <a:r>
                        <a:rPr lang="fr-GP" sz="1400" i="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CA94"/>
                          </a:highlight>
                          <a:latin typeface="+mj-lt"/>
                          <a:ea typeface="+mn-ea"/>
                          <a:cs typeface="+mn-cs"/>
                        </a:rPr>
                        <a:t>montagne</a:t>
                      </a:r>
                      <a:r>
                        <a:rPr lang="fr-GP" sz="140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et des déserts à pied, </a:t>
                      </a:r>
                      <a:r>
                        <a:rPr lang="fr-GP" sz="1400" i="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CA2A9"/>
                          </a:highlight>
                          <a:latin typeface="+mj-lt"/>
                          <a:ea typeface="+mn-ea"/>
                          <a:cs typeface="+mn-cs"/>
                        </a:rPr>
                        <a:t>a</a:t>
                      </a:r>
                      <a:r>
                        <a:rPr lang="fr-GP" sz="140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cheval et à dos de chameau. Ils ont rencontré de nombreux </a:t>
                      </a:r>
                      <a:r>
                        <a:rPr lang="fr-GP" sz="1400" i="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CA94"/>
                          </a:highlight>
                          <a:latin typeface="+mj-lt"/>
                          <a:ea typeface="+mn-ea"/>
                          <a:cs typeface="+mn-cs"/>
                        </a:rPr>
                        <a:t>danger</a:t>
                      </a:r>
                      <a:r>
                        <a:rPr lang="fr-GP" sz="140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. Leur voyage a </a:t>
                      </a:r>
                      <a:r>
                        <a:rPr lang="fr-GP" sz="1400" i="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0DCFF"/>
                          </a:highlight>
                          <a:latin typeface="+mj-lt"/>
                          <a:ea typeface="+mn-ea"/>
                          <a:cs typeface="+mn-cs"/>
                        </a:rPr>
                        <a:t>durer</a:t>
                      </a:r>
                      <a:r>
                        <a:rPr lang="fr-GP" sz="140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plus de trois ans.</a:t>
                      </a:r>
                    </a:p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fr-GP" sz="105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« Marco Polo », </a:t>
                      </a:r>
                      <a:r>
                        <a:rPr lang="fr-GP" sz="1050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C.L.R. 450 dictées CE, </a:t>
                      </a:r>
                      <a:r>
                        <a:rPr lang="fr-GP" sz="105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Hachette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</a:t>
                      </a:r>
                      <a:r>
                        <a:rPr lang="fr-FR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Passé composé (avec auxiliaire AVOIR)</a:t>
                      </a:r>
                      <a:endParaRPr lang="fr-GP" sz="12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Accords dans le GN</a:t>
                      </a:r>
                    </a:p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Homophones son/sont ; a/à</a:t>
                      </a:r>
                    </a:p>
                    <a:p>
                      <a:pPr marL="0" indent="0" algn="l">
                        <a:lnSpc>
                          <a:spcPct val="114000"/>
                        </a:lnSpc>
                        <a:buFontTx/>
                        <a:buNone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Accord sujet/verbe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Participe passé -é /infinitif –er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Lettres finales muettes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Majuscules ou ponctuation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43426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87353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au 9">
            <a:extLst>
              <a:ext uri="{FF2B5EF4-FFF2-40B4-BE49-F238E27FC236}">
                <a16:creationId xmlns:a16="http://schemas.microsoft.com/office/drawing/2014/main" id="{E4023F51-AED0-374E-9985-AF4012F000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8194529"/>
              </p:ext>
            </p:extLst>
          </p:nvPr>
        </p:nvGraphicFramePr>
        <p:xfrm>
          <a:off x="162661" y="87078"/>
          <a:ext cx="10366488" cy="64825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0424">
                  <a:extLst>
                    <a:ext uri="{9D8B030D-6E8A-4147-A177-3AD203B41FA5}">
                      <a16:colId xmlns:a16="http://schemas.microsoft.com/office/drawing/2014/main" val="3280236034"/>
                    </a:ext>
                  </a:extLst>
                </a:gridCol>
                <a:gridCol w="6475005">
                  <a:extLst>
                    <a:ext uri="{9D8B030D-6E8A-4147-A177-3AD203B41FA5}">
                      <a16:colId xmlns:a16="http://schemas.microsoft.com/office/drawing/2014/main" val="1747326996"/>
                    </a:ext>
                  </a:extLst>
                </a:gridCol>
                <a:gridCol w="2951059">
                  <a:extLst>
                    <a:ext uri="{9D8B030D-6E8A-4147-A177-3AD203B41FA5}">
                      <a16:colId xmlns:a16="http://schemas.microsoft.com/office/drawing/2014/main" val="2142255131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fr-GP" sz="1800" b="0" dirty="0">
                          <a:solidFill>
                            <a:schemeClr val="tx1"/>
                          </a:solidFill>
                          <a:latin typeface="+mj-lt"/>
                        </a:rPr>
                        <a:t>Un an de dictées détectives – outil pour l’enseignant</a:t>
                      </a: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GP" sz="1200" b="1" u="none" kern="1200" dirty="0">
                        <a:solidFill>
                          <a:schemeClr val="bg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7096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fr-GP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CEC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GP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GP" sz="1200" b="1" u="none" kern="1200" dirty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NOTIONS TRAVAILLÉES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14591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GP" sz="1400" dirty="0">
                          <a:solidFill>
                            <a:schemeClr val="tx1"/>
                          </a:solidFill>
                          <a:latin typeface="+mj-lt"/>
                        </a:rPr>
                        <a:t>28</a:t>
                      </a: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fr-GP" sz="140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Quand elle </a:t>
                      </a:r>
                      <a:r>
                        <a:rPr lang="fr-GP" sz="1400" i="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EE7F"/>
                          </a:highlight>
                          <a:latin typeface="+mj-lt"/>
                          <a:ea typeface="+mn-ea"/>
                          <a:cs typeface="+mn-cs"/>
                        </a:rPr>
                        <a:t>as</a:t>
                      </a:r>
                      <a:r>
                        <a:rPr lang="fr-GP" sz="140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eu dix-huit ans, </a:t>
                      </a:r>
                      <a:r>
                        <a:rPr lang="fr-GP" sz="1400" i="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D1EC7F"/>
                          </a:highlight>
                          <a:latin typeface="+mj-lt"/>
                          <a:ea typeface="+mn-ea"/>
                          <a:cs typeface="+mn-cs"/>
                        </a:rPr>
                        <a:t>nora</a:t>
                      </a:r>
                      <a:r>
                        <a:rPr lang="fr-GP" sz="140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a pu </a:t>
                      </a:r>
                      <a:r>
                        <a:rPr lang="fr-GP" sz="1400" i="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0DCFF"/>
                          </a:highlight>
                          <a:latin typeface="+mj-lt"/>
                          <a:ea typeface="+mn-ea"/>
                          <a:cs typeface="+mn-cs"/>
                        </a:rPr>
                        <a:t>passé</a:t>
                      </a:r>
                      <a:r>
                        <a:rPr lang="fr-GP" sz="140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fr-GP" sz="1400" i="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CA2A9"/>
                          </a:highlight>
                          <a:latin typeface="+mj-lt"/>
                          <a:ea typeface="+mn-ea"/>
                          <a:cs typeface="+mn-cs"/>
                        </a:rPr>
                        <a:t>sont</a:t>
                      </a:r>
                      <a:r>
                        <a:rPr lang="fr-GP" sz="140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permis de conduire. Elle a suivi les conseils </a:t>
                      </a:r>
                      <a:r>
                        <a:rPr lang="fr-GP" sz="1400" i="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CA94"/>
                          </a:highlight>
                          <a:latin typeface="+mj-lt"/>
                          <a:ea typeface="+mn-ea"/>
                          <a:cs typeface="+mn-cs"/>
                        </a:rPr>
                        <a:t>données</a:t>
                      </a:r>
                      <a:r>
                        <a:rPr lang="fr-GP" sz="140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par le moniteur de l’auto-école </a:t>
                      </a:r>
                      <a:r>
                        <a:rPr lang="fr-GP" sz="1400" i="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CA2A9"/>
                          </a:highlight>
                          <a:latin typeface="+mj-lt"/>
                          <a:ea typeface="+mn-ea"/>
                          <a:cs typeface="+mn-cs"/>
                        </a:rPr>
                        <a:t>est</a:t>
                      </a:r>
                      <a:r>
                        <a:rPr lang="fr-GP" sz="140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elle a </a:t>
                      </a:r>
                      <a:r>
                        <a:rPr lang="fr-GP" sz="1400" i="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0DCFF"/>
                          </a:highlight>
                          <a:latin typeface="+mj-lt"/>
                          <a:ea typeface="+mn-ea"/>
                          <a:cs typeface="+mn-cs"/>
                        </a:rPr>
                        <a:t>étudier</a:t>
                      </a:r>
                      <a:r>
                        <a:rPr lang="fr-GP" sz="140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le code de la route. Le jour de l’examen, sous le regard de l’examinateur, Nora a </a:t>
                      </a:r>
                      <a:r>
                        <a:rPr lang="fr-GP" sz="1400" i="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EE7F"/>
                          </a:highlight>
                          <a:latin typeface="+mj-lt"/>
                          <a:ea typeface="+mn-ea"/>
                          <a:cs typeface="+mn-cs"/>
                        </a:rPr>
                        <a:t>ralentis</a:t>
                      </a:r>
                      <a:r>
                        <a:rPr lang="fr-GP" sz="140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fr-GP" sz="1400" i="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ED6E7"/>
                          </a:highlight>
                          <a:latin typeface="+mj-lt"/>
                          <a:ea typeface="+mn-ea"/>
                          <a:cs typeface="+mn-cs"/>
                        </a:rPr>
                        <a:t>quant</a:t>
                      </a:r>
                      <a:r>
                        <a:rPr lang="fr-GP" sz="140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il le fallait, elle a garé la voiture correctement, elle a respecté les </a:t>
                      </a:r>
                      <a:r>
                        <a:rPr lang="fr-GP" sz="1400" i="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CA94"/>
                          </a:highlight>
                          <a:latin typeface="+mj-lt"/>
                          <a:ea typeface="+mn-ea"/>
                          <a:cs typeface="+mn-cs"/>
                        </a:rPr>
                        <a:t>priorité</a:t>
                      </a:r>
                      <a:r>
                        <a:rPr lang="fr-GP" sz="140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. Bref, elle a réussi !</a:t>
                      </a:r>
                    </a:p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fr-GP" sz="105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« Le permis de conduire », </a:t>
                      </a:r>
                      <a:r>
                        <a:rPr lang="fr-GP" sz="1050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BLED 900 dictées Primaire, </a:t>
                      </a:r>
                      <a:r>
                        <a:rPr lang="fr-GP" sz="105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Hachette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</a:t>
                      </a:r>
                      <a:r>
                        <a:rPr lang="fr-FR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Passé composé (avec auxiliaire AVOIR)</a:t>
                      </a:r>
                      <a:endParaRPr lang="fr-GP" sz="12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Accords dans le GN</a:t>
                      </a:r>
                    </a:p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Homophones est/et/es ; sont/son</a:t>
                      </a:r>
                    </a:p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Accord sujet/verbe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Participe passé -é /infinitif –er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Lettres finales muettes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Majuscules ou ponctuation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1491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GP" sz="1400" dirty="0">
                          <a:solidFill>
                            <a:schemeClr val="tx1"/>
                          </a:solidFill>
                          <a:latin typeface="+mj-lt"/>
                        </a:rPr>
                        <a:t>29</a:t>
                      </a: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CA94"/>
                          </a:highlight>
                          <a:latin typeface="+mj-lt"/>
                          <a:ea typeface="+mn-ea"/>
                          <a:cs typeface="+mn-cs"/>
                        </a:rPr>
                        <a:t>Cet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année, le mauvais temps a gêné le départ de nombreux 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D1EC7F"/>
                          </a:highlight>
                          <a:latin typeface="+mj-lt"/>
                          <a:ea typeface="+mn-ea"/>
                          <a:cs typeface="+mn-cs"/>
                        </a:rPr>
                        <a:t>français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vers les 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CA94"/>
                          </a:highlight>
                          <a:latin typeface="+mj-lt"/>
                          <a:ea typeface="+mn-ea"/>
                          <a:cs typeface="+mn-cs"/>
                        </a:rPr>
                        <a:t>station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de ski. Un épais brouillard 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EE7F"/>
                          </a:highlight>
                          <a:latin typeface="+mj-lt"/>
                          <a:ea typeface="+mn-ea"/>
                          <a:cs typeface="+mn-cs"/>
                        </a:rPr>
                        <a:t>as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provoqué beaucoup d’accidents 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CA2A9"/>
                          </a:highlight>
                          <a:latin typeface="+mj-lt"/>
                          <a:ea typeface="+mn-ea"/>
                          <a:cs typeface="+mn-cs"/>
                        </a:rPr>
                        <a:t>est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des retards 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CA94"/>
                          </a:highlight>
                          <a:latin typeface="+mj-lt"/>
                          <a:ea typeface="+mn-ea"/>
                          <a:cs typeface="+mn-cs"/>
                        </a:rPr>
                        <a:t>important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. Il a 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EE7F"/>
                          </a:highlight>
                          <a:latin typeface="+mj-lt"/>
                          <a:ea typeface="+mn-ea"/>
                          <a:cs typeface="+mn-cs"/>
                        </a:rPr>
                        <a:t>fallut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donc être prudent et patient pour 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0DCFF"/>
                          </a:highlight>
                          <a:latin typeface="+mj-lt"/>
                          <a:ea typeface="+mn-ea"/>
                          <a:cs typeface="+mn-cs"/>
                        </a:rPr>
                        <a:t>arrivé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CA2A9"/>
                          </a:highlight>
                          <a:latin typeface="+mj-lt"/>
                          <a:ea typeface="+mn-ea"/>
                          <a:cs typeface="+mn-cs"/>
                        </a:rPr>
                        <a:t>a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bon 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ED6E7"/>
                          </a:highlight>
                          <a:latin typeface="+mj-lt"/>
                          <a:ea typeface="+mn-ea"/>
                          <a:cs typeface="+mn-cs"/>
                        </a:rPr>
                        <a:t>porc</a:t>
                      </a:r>
                      <a:r>
                        <a:rPr lang="fr-GP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r" defTabSz="1007943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« Les départs en vacances », </a:t>
                      </a:r>
                      <a:r>
                        <a:rPr lang="fr-FR" sz="1050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BLED 900 dictées Primaire</a:t>
                      </a:r>
                      <a:r>
                        <a:rPr lang="fr-FR" sz="105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, Hachette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</a:t>
                      </a:r>
                      <a:r>
                        <a:rPr lang="fr-FR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Passé composé (avec l’auxiliaire AVOIR)</a:t>
                      </a:r>
                      <a:endParaRPr lang="fr-GP" sz="12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Accords dans le GN, Majuscules</a:t>
                      </a:r>
                    </a:p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Homophones a/à ; est/et/es</a:t>
                      </a:r>
                    </a:p>
                    <a:p>
                      <a:pPr marL="0" indent="0" algn="l">
                        <a:lnSpc>
                          <a:spcPct val="114000"/>
                        </a:lnSpc>
                        <a:buFontTx/>
                        <a:buNone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Accord sujet/verbe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Participe passé -é /infinitif –er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Lettres finales muettes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022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GP" sz="1400" dirty="0">
                          <a:solidFill>
                            <a:schemeClr val="tx1"/>
                          </a:solidFill>
                          <a:latin typeface="+mj-lt"/>
                        </a:rPr>
                        <a:t>30</a:t>
                      </a: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i="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D1EC7F"/>
                          </a:highlight>
                          <a:latin typeface="+mj-lt"/>
                          <a:ea typeface="+mn-ea"/>
                          <a:cs typeface="+mn-cs"/>
                        </a:rPr>
                        <a:t>comme</a:t>
                      </a:r>
                      <a:r>
                        <a:rPr lang="fr-FR" sz="140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tous les samedis, les vendeurs du marché ont guetté l’arrivée du chef du grand restaurant. Il est passé très tôt et il </a:t>
                      </a:r>
                      <a:r>
                        <a:rPr lang="fr-FR" sz="1400" i="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EE7F"/>
                          </a:highlight>
                          <a:latin typeface="+mj-lt"/>
                          <a:ea typeface="+mn-ea"/>
                          <a:cs typeface="+mn-cs"/>
                        </a:rPr>
                        <a:t>as</a:t>
                      </a:r>
                      <a:r>
                        <a:rPr lang="fr-FR" sz="140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arpenté les allées </a:t>
                      </a:r>
                      <a:r>
                        <a:rPr lang="fr-FR" sz="1400" i="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CA2A9"/>
                          </a:highlight>
                          <a:latin typeface="+mj-lt"/>
                          <a:ea typeface="+mn-ea"/>
                          <a:cs typeface="+mn-cs"/>
                        </a:rPr>
                        <a:t>a</a:t>
                      </a:r>
                      <a:r>
                        <a:rPr lang="fr-FR" sz="140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la recherche des </a:t>
                      </a:r>
                      <a:r>
                        <a:rPr lang="fr-FR" sz="1400" i="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CA94"/>
                          </a:highlight>
                          <a:latin typeface="+mj-lt"/>
                          <a:ea typeface="+mn-ea"/>
                          <a:cs typeface="+mn-cs"/>
                        </a:rPr>
                        <a:t>meilleur</a:t>
                      </a:r>
                      <a:r>
                        <a:rPr lang="fr-FR" sz="140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400" i="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CA94"/>
                          </a:highlight>
                          <a:latin typeface="+mj-lt"/>
                          <a:ea typeface="+mn-ea"/>
                          <a:cs typeface="+mn-cs"/>
                        </a:rPr>
                        <a:t>produit</a:t>
                      </a:r>
                      <a:r>
                        <a:rPr lang="fr-FR" sz="140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: légumes, fruits, herbes aromatiques et même des fleurs. Il a </a:t>
                      </a:r>
                      <a:r>
                        <a:rPr lang="fr-FR" sz="1400" i="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0DCFF"/>
                          </a:highlight>
                          <a:latin typeface="+mj-lt"/>
                          <a:ea typeface="+mn-ea"/>
                          <a:cs typeface="+mn-cs"/>
                        </a:rPr>
                        <a:t>charger</a:t>
                      </a:r>
                      <a:r>
                        <a:rPr lang="fr-FR" sz="140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400" i="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CA2A9"/>
                          </a:highlight>
                          <a:latin typeface="+mj-lt"/>
                          <a:ea typeface="+mn-ea"/>
                          <a:cs typeface="+mn-cs"/>
                        </a:rPr>
                        <a:t>ces</a:t>
                      </a:r>
                      <a:r>
                        <a:rPr lang="fr-FR" sz="140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précieux achats dans </a:t>
                      </a:r>
                      <a:r>
                        <a:rPr lang="fr-FR" sz="1400" i="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CA2A9"/>
                          </a:highlight>
                          <a:latin typeface="+mj-lt"/>
                          <a:ea typeface="+mn-ea"/>
                          <a:cs typeface="+mn-cs"/>
                        </a:rPr>
                        <a:t>ça</a:t>
                      </a:r>
                      <a:r>
                        <a:rPr lang="fr-FR" sz="140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camionnette </a:t>
                      </a:r>
                      <a:r>
                        <a:rPr lang="fr-FR" sz="1400" i="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CA2A9"/>
                          </a:highlight>
                          <a:latin typeface="+mj-lt"/>
                          <a:ea typeface="+mn-ea"/>
                          <a:cs typeface="+mn-cs"/>
                        </a:rPr>
                        <a:t>ou</a:t>
                      </a:r>
                      <a:r>
                        <a:rPr lang="fr-FR" sz="140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les odeurs et les parfums se sont </a:t>
                      </a:r>
                      <a:r>
                        <a:rPr lang="fr-FR" sz="1400" i="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EE7F"/>
                          </a:highlight>
                          <a:latin typeface="+mj-lt"/>
                          <a:ea typeface="+mn-ea"/>
                          <a:cs typeface="+mn-cs"/>
                        </a:rPr>
                        <a:t>mélangées</a:t>
                      </a:r>
                      <a:r>
                        <a:rPr lang="fr-FR" sz="140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r" defTabSz="1007943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GP" sz="105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« Un client particulier », </a:t>
                      </a:r>
                      <a:r>
                        <a:rPr lang="fr-GP" sz="1050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BLED 900 dictées Primaire, </a:t>
                      </a:r>
                      <a:r>
                        <a:rPr lang="fr-GP" sz="105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Hachette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</a:t>
                      </a:r>
                      <a:r>
                        <a:rPr lang="fr-FR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Passé composé (avec auxiliaire AVOIR)</a:t>
                      </a:r>
                      <a:endParaRPr lang="fr-GP" sz="12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Accords dans le GN</a:t>
                      </a:r>
                    </a:p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Homophones a/à ; ces/ses ; ou/où ; sa/ça</a:t>
                      </a:r>
                    </a:p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Accord sujet/verbe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Participe passé -é /infinitif –er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Majuscules ou ponctuation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782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GP" sz="1400" dirty="0">
                          <a:solidFill>
                            <a:schemeClr val="tx1"/>
                          </a:solidFill>
                          <a:latin typeface="+mj-lt"/>
                        </a:rPr>
                        <a:t>31</a:t>
                      </a: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Hier soir, mon mari et moi sommes 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EE7F"/>
                          </a:highlight>
                          <a:latin typeface="+mj-lt"/>
                          <a:ea typeface="+mn-ea"/>
                          <a:cs typeface="+mn-cs"/>
                        </a:rPr>
                        <a:t>allées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au cinéma avec nos 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CA94"/>
                          </a:highlight>
                          <a:latin typeface="+mj-lt"/>
                          <a:ea typeface="+mn-ea"/>
                          <a:cs typeface="+mn-cs"/>
                        </a:rPr>
                        <a:t>ami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. Nous sommes arrivés juste 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CA2A9"/>
                          </a:highlight>
                          <a:latin typeface="+mj-lt"/>
                          <a:ea typeface="+mn-ea"/>
                          <a:cs typeface="+mn-cs"/>
                        </a:rPr>
                        <a:t>a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temps pour 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0DCFF"/>
                          </a:highlight>
                          <a:latin typeface="+mj-lt"/>
                          <a:ea typeface="+mn-ea"/>
                          <a:cs typeface="+mn-cs"/>
                        </a:rPr>
                        <a:t>regardé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le début du film. C'était un film d'action très excitant. Pendant le film, nous avons été surpris par les effets spéciaux 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CA94"/>
                          </a:highlight>
                          <a:latin typeface="+mj-lt"/>
                          <a:ea typeface="+mn-ea"/>
                          <a:cs typeface="+mn-cs"/>
                        </a:rPr>
                        <a:t>incroyable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et l'intrigue captivante. 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D1EC7F"/>
                          </a:highlight>
                          <a:latin typeface="+mj-lt"/>
                          <a:ea typeface="+mn-ea"/>
                          <a:cs typeface="+mn-cs"/>
                        </a:rPr>
                        <a:t>après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le film, nous sommes 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EE7F"/>
                          </a:highlight>
                          <a:latin typeface="+mj-lt"/>
                          <a:ea typeface="+mn-ea"/>
                          <a:cs typeface="+mn-cs"/>
                        </a:rPr>
                        <a:t>sorti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CA2A9"/>
                          </a:highlight>
                          <a:latin typeface="+mj-lt"/>
                          <a:ea typeface="+mn-ea"/>
                          <a:cs typeface="+mn-cs"/>
                        </a:rPr>
                        <a:t>est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avons 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0DCFF"/>
                          </a:highlight>
                          <a:latin typeface="+mj-lt"/>
                          <a:ea typeface="+mn-ea"/>
                          <a:cs typeface="+mn-cs"/>
                        </a:rPr>
                        <a:t>discuter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de nos parties 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CA94"/>
                          </a:highlight>
                          <a:latin typeface="+mj-lt"/>
                          <a:ea typeface="+mn-ea"/>
                          <a:cs typeface="+mn-cs"/>
                        </a:rPr>
                        <a:t>préférés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. </a:t>
                      </a:r>
                      <a:endParaRPr lang="fr-GP" sz="1050" kern="1200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fr-GP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- Passé composé (avec l’auxiliaire ÊTRE et AVOIR)</a:t>
                      </a:r>
                    </a:p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fr-GP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- Accords dans le GN. Majuscules</a:t>
                      </a:r>
                    </a:p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fr-GP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- Homophones a/à ; est/et/es</a:t>
                      </a:r>
                    </a:p>
                    <a:p>
                      <a:pPr marL="0" indent="0" algn="l">
                        <a:lnSpc>
                          <a:spcPct val="114000"/>
                        </a:lnSpc>
                        <a:buFontTx/>
                        <a:buNone/>
                      </a:pPr>
                      <a:r>
                        <a:rPr lang="fr-GP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- Accord sujet/verbe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Participe passé -é /infinitif -er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43426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46871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au 9">
            <a:extLst>
              <a:ext uri="{FF2B5EF4-FFF2-40B4-BE49-F238E27FC236}">
                <a16:creationId xmlns:a16="http://schemas.microsoft.com/office/drawing/2014/main" id="{E4023F51-AED0-374E-9985-AF4012F000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0655760"/>
              </p:ext>
            </p:extLst>
          </p:nvPr>
        </p:nvGraphicFramePr>
        <p:xfrm>
          <a:off x="162661" y="87078"/>
          <a:ext cx="10366488" cy="70029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0424">
                  <a:extLst>
                    <a:ext uri="{9D8B030D-6E8A-4147-A177-3AD203B41FA5}">
                      <a16:colId xmlns:a16="http://schemas.microsoft.com/office/drawing/2014/main" val="3280236034"/>
                    </a:ext>
                  </a:extLst>
                </a:gridCol>
                <a:gridCol w="6475005">
                  <a:extLst>
                    <a:ext uri="{9D8B030D-6E8A-4147-A177-3AD203B41FA5}">
                      <a16:colId xmlns:a16="http://schemas.microsoft.com/office/drawing/2014/main" val="1747326996"/>
                    </a:ext>
                  </a:extLst>
                </a:gridCol>
                <a:gridCol w="2951059">
                  <a:extLst>
                    <a:ext uri="{9D8B030D-6E8A-4147-A177-3AD203B41FA5}">
                      <a16:colId xmlns:a16="http://schemas.microsoft.com/office/drawing/2014/main" val="2142255131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fr-GP" sz="1800" b="0" dirty="0">
                          <a:solidFill>
                            <a:schemeClr val="tx1"/>
                          </a:solidFill>
                          <a:latin typeface="+mj-lt"/>
                        </a:rPr>
                        <a:t>Un an de dictées détectives – outil pour l’enseignant</a:t>
                      </a: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GP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GP" sz="1200" b="1" u="none" kern="1200" dirty="0">
                        <a:solidFill>
                          <a:schemeClr val="bg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7096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fr-GP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CEC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GP" sz="12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CE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GP" sz="1200" b="1" u="none" kern="1200" dirty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NOTIONS TRAVAILLÉES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14591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GP" sz="1400" dirty="0">
                          <a:solidFill>
                            <a:schemeClr val="tx1"/>
                          </a:solidFill>
                          <a:latin typeface="+mj-lt"/>
                        </a:rPr>
                        <a:t>32</a:t>
                      </a: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Je n’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EE7F"/>
                          </a:highlight>
                          <a:latin typeface="+mj-lt"/>
                          <a:ea typeface="+mn-ea"/>
                          <a:cs typeface="+mn-cs"/>
                        </a:rPr>
                        <a:t>avait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pas de nouvelles de mon ancienne voisine, 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D1EC7F"/>
                          </a:highlight>
                          <a:latin typeface="+mj-lt"/>
                          <a:ea typeface="+mn-ea"/>
                          <a:cs typeface="+mn-cs"/>
                        </a:rPr>
                        <a:t>amélie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, jusqu’au jour 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CA2A9"/>
                          </a:highlight>
                          <a:latin typeface="+mj-lt"/>
                          <a:ea typeface="+mn-ea"/>
                          <a:cs typeface="+mn-cs"/>
                        </a:rPr>
                        <a:t>ou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je reçus enfin une lettre. Je l’ouvris et je reconnus aussitôt son écriture. 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D1EC7F"/>
                          </a:highlight>
                          <a:latin typeface="+mj-lt"/>
                          <a:ea typeface="+mn-ea"/>
                          <a:cs typeface="+mn-cs"/>
                        </a:rPr>
                        <a:t>je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EE7F"/>
                          </a:highlight>
                          <a:latin typeface="+mj-lt"/>
                          <a:ea typeface="+mn-ea"/>
                          <a:cs typeface="+mn-cs"/>
                        </a:rPr>
                        <a:t>parcourut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la première page et j’appris qu’elle vivait maintenant au Canada où 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CA2A9"/>
                          </a:highlight>
                          <a:latin typeface="+mj-lt"/>
                          <a:ea typeface="+mn-ea"/>
                          <a:cs typeface="+mn-cs"/>
                        </a:rPr>
                        <a:t>ces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CA94"/>
                          </a:highlight>
                          <a:latin typeface="+mj-lt"/>
                          <a:ea typeface="+mn-ea"/>
                          <a:cs typeface="+mn-cs"/>
                        </a:rPr>
                        <a:t>parent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avaient 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0DCFF"/>
                          </a:highlight>
                          <a:latin typeface="+mj-lt"/>
                          <a:ea typeface="+mn-ea"/>
                          <a:cs typeface="+mn-cs"/>
                        </a:rPr>
                        <a:t>trouver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du travail. Ensuite, je découvris qu’elle 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CA2A9"/>
                          </a:highlight>
                          <a:latin typeface="+mj-lt"/>
                          <a:ea typeface="+mn-ea"/>
                          <a:cs typeface="+mn-cs"/>
                        </a:rPr>
                        <a:t>ce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plaisait beaucoup dans ce 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CA94"/>
                          </a:highlight>
                          <a:latin typeface="+mj-lt"/>
                          <a:ea typeface="+mn-ea"/>
                          <a:cs typeface="+mn-cs"/>
                        </a:rPr>
                        <a:t>nouveaux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pays.</a:t>
                      </a:r>
                    </a:p>
                    <a:p>
                      <a:pPr marL="0" marR="0" lvl="0" indent="0" algn="r" defTabSz="1007943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GP" sz="105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« Des nouvelles tant attendues », </a:t>
                      </a:r>
                      <a:r>
                        <a:rPr lang="fr-GP" sz="1050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BLED 900 dictées Primaire, </a:t>
                      </a:r>
                      <a:r>
                        <a:rPr lang="fr-GP" sz="105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Hachette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</a:t>
                      </a:r>
                      <a:r>
                        <a:rPr lang="fr-FR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Passé simple, imparfait de l’indicatif</a:t>
                      </a:r>
                      <a:endParaRPr lang="fr-GP" sz="12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Accords dans le GN</a:t>
                      </a:r>
                    </a:p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Homophones se/ce ; ou/où ; ces/ses</a:t>
                      </a:r>
                    </a:p>
                    <a:p>
                      <a:pPr marL="0" indent="0" algn="l">
                        <a:lnSpc>
                          <a:spcPct val="114000"/>
                        </a:lnSpc>
                        <a:buFontTx/>
                        <a:buNone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Accord sujet/verbe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Participe passé -é /infinitif –er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Majuscules ou ponctuation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022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GP" sz="1400" dirty="0">
                          <a:solidFill>
                            <a:schemeClr val="tx1"/>
                          </a:solidFill>
                          <a:latin typeface="+mj-lt"/>
                        </a:rPr>
                        <a:t>33</a:t>
                      </a: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Gêné par la lumière des </a:t>
                      </a:r>
                      <a:r>
                        <a:rPr lang="fr-FR" sz="1400" i="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CA94"/>
                          </a:highlight>
                          <a:latin typeface="+mj-lt"/>
                          <a:ea typeface="+mn-ea"/>
                          <a:cs typeface="+mn-cs"/>
                        </a:rPr>
                        <a:t>phare</a:t>
                      </a:r>
                      <a:r>
                        <a:rPr lang="fr-FR" sz="140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d’une voiture qui </a:t>
                      </a:r>
                      <a:r>
                        <a:rPr lang="fr-FR" sz="1400" i="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EE7F"/>
                          </a:highlight>
                          <a:latin typeface="+mj-lt"/>
                          <a:ea typeface="+mn-ea"/>
                          <a:cs typeface="+mn-cs"/>
                        </a:rPr>
                        <a:t>arrivaient</a:t>
                      </a:r>
                      <a:r>
                        <a:rPr lang="fr-FR" sz="140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en sens inverse, </a:t>
                      </a:r>
                      <a:r>
                        <a:rPr lang="fr-FR" sz="1400" i="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D1EC7F"/>
                          </a:highlight>
                          <a:latin typeface="+mj-lt"/>
                          <a:ea typeface="+mn-ea"/>
                          <a:cs typeface="+mn-cs"/>
                        </a:rPr>
                        <a:t>stéphane</a:t>
                      </a:r>
                      <a:r>
                        <a:rPr lang="fr-FR" sz="140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eut la peur de </a:t>
                      </a:r>
                      <a:r>
                        <a:rPr lang="fr-FR" sz="1400" i="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CA2A9"/>
                          </a:highlight>
                          <a:latin typeface="+mj-lt"/>
                          <a:ea typeface="+mn-ea"/>
                          <a:cs typeface="+mn-cs"/>
                        </a:rPr>
                        <a:t>ça</a:t>
                      </a:r>
                      <a:r>
                        <a:rPr lang="fr-FR" sz="140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vie car </a:t>
                      </a:r>
                      <a:r>
                        <a:rPr lang="fr-FR" sz="1400" i="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CA2A9"/>
                          </a:highlight>
                          <a:latin typeface="+mj-lt"/>
                          <a:ea typeface="+mn-ea"/>
                          <a:cs typeface="+mn-cs"/>
                        </a:rPr>
                        <a:t>sont</a:t>
                      </a:r>
                      <a:r>
                        <a:rPr lang="fr-FR" sz="140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véhicule </a:t>
                      </a:r>
                      <a:r>
                        <a:rPr lang="fr-FR" sz="1400" i="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EE7F"/>
                          </a:highlight>
                          <a:latin typeface="+mj-lt"/>
                          <a:ea typeface="+mn-ea"/>
                          <a:cs typeface="+mn-cs"/>
                        </a:rPr>
                        <a:t>heurtas</a:t>
                      </a:r>
                      <a:r>
                        <a:rPr lang="fr-FR" sz="140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la glissière de sécurité. </a:t>
                      </a:r>
                      <a:r>
                        <a:rPr lang="fr-FR" sz="1400" i="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D1EC7F"/>
                          </a:highlight>
                          <a:latin typeface="+mj-lt"/>
                          <a:ea typeface="+mn-ea"/>
                          <a:cs typeface="+mn-cs"/>
                        </a:rPr>
                        <a:t>puis</a:t>
                      </a:r>
                      <a:r>
                        <a:rPr lang="fr-FR" sz="140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, il roula pendant quelques </a:t>
                      </a:r>
                      <a:r>
                        <a:rPr lang="fr-FR" sz="1400" i="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CA94"/>
                          </a:highlight>
                          <a:latin typeface="+mj-lt"/>
                          <a:ea typeface="+mn-ea"/>
                          <a:cs typeface="+mn-cs"/>
                        </a:rPr>
                        <a:t>minute</a:t>
                      </a:r>
                      <a:r>
                        <a:rPr lang="fr-FR" sz="140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et décida de s’</a:t>
                      </a:r>
                      <a:r>
                        <a:rPr lang="fr-FR" sz="1400" i="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0DCFF"/>
                          </a:highlight>
                          <a:latin typeface="+mj-lt"/>
                          <a:ea typeface="+mn-ea"/>
                          <a:cs typeface="+mn-cs"/>
                        </a:rPr>
                        <a:t>arrêté</a:t>
                      </a:r>
                      <a:r>
                        <a:rPr lang="fr-FR" sz="140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sur le côté pour </a:t>
                      </a:r>
                      <a:r>
                        <a:rPr lang="fr-FR" sz="1400" i="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0DCFF"/>
                          </a:highlight>
                          <a:latin typeface="+mj-lt"/>
                          <a:ea typeface="+mn-ea"/>
                          <a:cs typeface="+mn-cs"/>
                        </a:rPr>
                        <a:t>examiné</a:t>
                      </a:r>
                      <a:r>
                        <a:rPr lang="fr-FR" sz="140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les dégâts.</a:t>
                      </a:r>
                    </a:p>
                    <a:p>
                      <a:pPr marL="0" marR="0" lvl="0" indent="0" algn="r" defTabSz="1007943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GP" sz="1050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BLED 900 dictées Primaire, </a:t>
                      </a:r>
                      <a:r>
                        <a:rPr lang="fr-GP" sz="105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Hachette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fr-GP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- 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Passé simple, imparfait de l’indicatif</a:t>
                      </a:r>
                      <a:endParaRPr lang="fr-GP" sz="12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fr-GP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- Accords dans le GN</a:t>
                      </a:r>
                    </a:p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fr-GP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- Homophones sa/ça ; sont/son</a:t>
                      </a:r>
                    </a:p>
                    <a:p>
                      <a:pPr marL="0" indent="0" algn="l">
                        <a:lnSpc>
                          <a:spcPct val="114000"/>
                        </a:lnSpc>
                        <a:buFontTx/>
                        <a:buNone/>
                      </a:pPr>
                      <a:r>
                        <a:rPr lang="fr-GP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- Accord sujet/verbe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Participe passé -é /infinitif –er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Majuscules ou ponctuation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782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GP" sz="1400" dirty="0">
                          <a:solidFill>
                            <a:schemeClr val="tx1"/>
                          </a:solidFill>
                          <a:latin typeface="+mj-lt"/>
                        </a:rPr>
                        <a:t>34</a:t>
                      </a: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Hier, j'entrai dans la cuisine et je 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EE7F"/>
                          </a:highlight>
                          <a:latin typeface="+mj-lt"/>
                          <a:ea typeface="+mn-ea"/>
                          <a:cs typeface="+mn-cs"/>
                        </a:rPr>
                        <a:t>sentit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immédiatement l'odeur délicieuse du 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ED6E7"/>
                          </a:highlight>
                          <a:latin typeface="+mj-lt"/>
                          <a:ea typeface="+mn-ea"/>
                          <a:cs typeface="+mn-cs"/>
                        </a:rPr>
                        <a:t>confis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de canard. 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D1EC7F"/>
                          </a:highlight>
                          <a:latin typeface="+mj-lt"/>
                          <a:ea typeface="+mn-ea"/>
                          <a:cs typeface="+mn-cs"/>
                        </a:rPr>
                        <a:t>mon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grand-père 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D1EC7F"/>
                          </a:highlight>
                          <a:latin typeface="+mj-lt"/>
                          <a:ea typeface="+mn-ea"/>
                          <a:cs typeface="+mn-cs"/>
                        </a:rPr>
                        <a:t>paul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avait préparé 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CA2A9"/>
                          </a:highlight>
                          <a:latin typeface="+mj-lt"/>
                          <a:ea typeface="+mn-ea"/>
                          <a:cs typeface="+mn-cs"/>
                        </a:rPr>
                        <a:t>se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plat 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CA94"/>
                          </a:highlight>
                          <a:latin typeface="+mj-lt"/>
                          <a:ea typeface="+mn-ea"/>
                          <a:cs typeface="+mn-cs"/>
                        </a:rPr>
                        <a:t>traditionnelle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avec soin et avait passé des 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CA94"/>
                          </a:highlight>
                          <a:latin typeface="+mj-lt"/>
                          <a:ea typeface="+mn-ea"/>
                          <a:cs typeface="+mn-cs"/>
                        </a:rPr>
                        <a:t>heure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CA2A9"/>
                          </a:highlight>
                          <a:latin typeface="+mj-lt"/>
                          <a:ea typeface="+mn-ea"/>
                          <a:cs typeface="+mn-cs"/>
                        </a:rPr>
                        <a:t>a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le faire 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0DCFF"/>
                          </a:highlight>
                          <a:latin typeface="+mj-lt"/>
                          <a:ea typeface="+mn-ea"/>
                          <a:cs typeface="+mn-cs"/>
                        </a:rPr>
                        <a:t>mijoté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lentement dans la graisse. Je m'assis à table 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CA2A9"/>
                          </a:highlight>
                          <a:latin typeface="+mj-lt"/>
                          <a:ea typeface="+mn-ea"/>
                          <a:cs typeface="+mn-cs"/>
                        </a:rPr>
                        <a:t>est</a:t>
                      </a:r>
                      <a:r>
                        <a:rPr lang="fr-FR" sz="14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dégustai chaque bouchée avec plaisir. 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4000"/>
                        </a:lnSpc>
                        <a:buFontTx/>
                        <a:buNone/>
                      </a:pPr>
                      <a:r>
                        <a:rPr lang="fr-FR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Passé simple, plus-que-parfait</a:t>
                      </a:r>
                      <a:endParaRPr lang="fr-GP" sz="12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indent="0" algn="l">
                        <a:lnSpc>
                          <a:spcPct val="114000"/>
                        </a:lnSpc>
                        <a:buFontTx/>
                        <a:buNone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Accords dans le GN</a:t>
                      </a:r>
                    </a:p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Homophones a/à ; ce/se ; est/et/es</a:t>
                      </a:r>
                    </a:p>
                    <a:p>
                      <a:pPr marL="0" indent="0" algn="l">
                        <a:lnSpc>
                          <a:spcPct val="114000"/>
                        </a:lnSpc>
                        <a:buFontTx/>
                        <a:buNone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Accords sujet/verbe</a:t>
                      </a:r>
                    </a:p>
                    <a:p>
                      <a:pPr marL="0" indent="0" algn="l">
                        <a:lnSpc>
                          <a:spcPct val="114000"/>
                        </a:lnSpc>
                        <a:buFontTx/>
                        <a:buNone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Participe passé -é /infinitif –er</a:t>
                      </a:r>
                    </a:p>
                    <a:p>
                      <a:pPr marL="0" indent="0" algn="l">
                        <a:lnSpc>
                          <a:spcPct val="114000"/>
                        </a:lnSpc>
                        <a:buFontTx/>
                        <a:buNone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Majuscules ou ponctuation</a:t>
                      </a:r>
                    </a:p>
                    <a:p>
                      <a:pPr marL="0" indent="0" algn="l">
                        <a:lnSpc>
                          <a:spcPct val="114000"/>
                        </a:lnSpc>
                        <a:buFontTx/>
                        <a:buNone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Lettres finales muettes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19174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GP" sz="1400" dirty="0">
                          <a:solidFill>
                            <a:schemeClr val="tx1"/>
                          </a:solidFill>
                          <a:latin typeface="+mj-lt"/>
                        </a:rPr>
                        <a:t>35</a:t>
                      </a: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D1EC7F"/>
                          </a:highlight>
                          <a:latin typeface="+mj-lt"/>
                          <a:ea typeface="+mn-ea"/>
                          <a:cs typeface="+mn-cs"/>
                        </a:rPr>
                        <a:t>naturellement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, elle ne ferma pas l'œil de la nuit.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D1EC7F"/>
                          </a:highlight>
                          <a:latin typeface="+mj-lt"/>
                          <a:ea typeface="+mn-ea"/>
                          <a:cs typeface="+mn-cs"/>
                        </a:rPr>
                        <a:t>elle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feuilleta toutes sortes de vieux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CA94"/>
                          </a:highlight>
                          <a:latin typeface="+mj-lt"/>
                          <a:ea typeface="+mn-ea"/>
                          <a:cs typeface="+mn-cs"/>
                        </a:rPr>
                        <a:t>grimoire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remplis de formules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CA94"/>
                          </a:highlight>
                          <a:latin typeface="+mj-lt"/>
                          <a:ea typeface="+mn-ea"/>
                          <a:cs typeface="+mn-cs"/>
                        </a:rPr>
                        <a:t>magique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, elle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EE7F"/>
                          </a:highlight>
                          <a:latin typeface="+mj-lt"/>
                          <a:ea typeface="+mn-ea"/>
                          <a:cs typeface="+mn-cs"/>
                        </a:rPr>
                        <a:t>courus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dans les bois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CA2A9"/>
                          </a:highlight>
                          <a:latin typeface="+mj-lt"/>
                          <a:ea typeface="+mn-ea"/>
                          <a:cs typeface="+mn-cs"/>
                        </a:rPr>
                        <a:t>a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la recherche d’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CA94"/>
                          </a:highlight>
                          <a:latin typeface="+mj-lt"/>
                          <a:ea typeface="+mn-ea"/>
                          <a:cs typeface="+mn-cs"/>
                        </a:rPr>
                        <a:t>ingrédient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mystérieux, elle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EE7F"/>
                          </a:highlight>
                          <a:latin typeface="+mj-lt"/>
                          <a:ea typeface="+mn-ea"/>
                          <a:cs typeface="+mn-cs"/>
                        </a:rPr>
                        <a:t>hachas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, coupa, mixa, mélangea, pesa, ajouta, remua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CA2A9"/>
                          </a:highlight>
                          <a:latin typeface="+mj-lt"/>
                          <a:ea typeface="+mn-ea"/>
                          <a:cs typeface="+mn-cs"/>
                        </a:rPr>
                        <a:t>est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goûta... Puis au petit matin, elle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highlight>
                            <a:srgbClr val="FFEE7F"/>
                          </a:highlight>
                          <a:latin typeface="+mj-lt"/>
                          <a:ea typeface="+mn-ea"/>
                          <a:cs typeface="+mn-cs"/>
                        </a:rPr>
                        <a:t>mis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en bouteilles un plein chaudron d’élixir pour rajeunir. </a:t>
                      </a:r>
                      <a:endParaRPr lang="fr-FR" sz="1400" dirty="0">
                        <a:latin typeface="+mj-lt"/>
                      </a:endParaRPr>
                    </a:p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fr-GP" sz="1050" i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« La sorcière amoureuse », </a:t>
                      </a:r>
                      <a:r>
                        <a:rPr lang="fr-GP" sz="1050" i="1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Histoires pressées</a:t>
                      </a:r>
                      <a:r>
                        <a:rPr lang="fr-GP" sz="105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, Bernard Friot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4000"/>
                        </a:lnSpc>
                        <a:buFontTx/>
                        <a:buNone/>
                      </a:pPr>
                      <a:r>
                        <a:rPr lang="fr-FR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Passé simple</a:t>
                      </a:r>
                      <a:endParaRPr lang="fr-GP" sz="12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indent="0" algn="l">
                        <a:lnSpc>
                          <a:spcPct val="114000"/>
                        </a:lnSpc>
                        <a:buFontTx/>
                        <a:buNone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Accords dans le GN</a:t>
                      </a:r>
                    </a:p>
                    <a:p>
                      <a:pPr algn="l">
                        <a:lnSpc>
                          <a:spcPct val="114000"/>
                        </a:lnSpc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Homophones a/à ; est/et/es</a:t>
                      </a:r>
                    </a:p>
                    <a:p>
                      <a:pPr marL="0" indent="0" algn="l">
                        <a:lnSpc>
                          <a:spcPct val="114000"/>
                        </a:lnSpc>
                        <a:buFontTx/>
                        <a:buNone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Accords sujet/verbe</a:t>
                      </a:r>
                    </a:p>
                    <a:p>
                      <a:pPr marL="0" indent="0" algn="l">
                        <a:lnSpc>
                          <a:spcPct val="114000"/>
                        </a:lnSpc>
                        <a:buFontTx/>
                        <a:buNone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Participe passé -é /infinitif –er</a:t>
                      </a:r>
                    </a:p>
                    <a:p>
                      <a:pPr marL="0" indent="0" algn="l">
                        <a:lnSpc>
                          <a:spcPct val="114000"/>
                        </a:lnSpc>
                        <a:buFontTx/>
                        <a:buNone/>
                      </a:pPr>
                      <a:r>
                        <a:rPr lang="fr-GP" sz="12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 Majuscules ou ponctuation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D1CEC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58311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308975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4 paysage" id="{A9E04CF0-9A9F-034E-B0F0-4F5890DB9998}" vid="{BAE20535-ABBC-7F40-B6AB-C1126D802820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Thème Office</Template>
  <TotalTime>15256</TotalTime>
  <Words>4251</Words>
  <Application>Microsoft Macintosh PowerPoint</Application>
  <PresentationFormat>Personnalisé</PresentationFormat>
  <Paragraphs>363</Paragraphs>
  <Slides>10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KG Second Chances Solid</vt:lpstr>
      <vt:lpstr>Springwood Line DEMO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Marcie AGAPE</dc:creator>
  <cp:lastModifiedBy>Marcie AGAPE</cp:lastModifiedBy>
  <cp:revision>37</cp:revision>
  <cp:lastPrinted>2023-03-11T18:02:24Z</cp:lastPrinted>
  <dcterms:created xsi:type="dcterms:W3CDTF">2023-03-08T22:41:03Z</dcterms:created>
  <dcterms:modified xsi:type="dcterms:W3CDTF">2023-03-19T12:57:12Z</dcterms:modified>
</cp:coreProperties>
</file>