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5"/>
  </p:notesMasterIdLst>
  <p:sldIdLst>
    <p:sldId id="260" r:id="rId2"/>
    <p:sldId id="262" r:id="rId3"/>
    <p:sldId id="261" r:id="rId4"/>
  </p:sldIdLst>
  <p:sldSz cx="10691813" cy="7559675"/>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5221"/>
  </p:normalViewPr>
  <p:slideViewPr>
    <p:cSldViewPr snapToGrid="0" snapToObjects="1">
      <p:cViewPr varScale="1">
        <p:scale>
          <a:sx n="83" d="100"/>
          <a:sy n="83" d="100"/>
        </p:scale>
        <p:origin x="240"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GP"/>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6F99DA-441D-FC49-96A3-17D2B46224AA}" type="datetimeFigureOut">
              <a:rPr lang="fr-GP" smtClean="0"/>
              <a:t>07/08/2023</a:t>
            </a:fld>
            <a:endParaRPr lang="fr-GP"/>
          </a:p>
        </p:txBody>
      </p:sp>
      <p:sp>
        <p:nvSpPr>
          <p:cNvPr id="4" name="Espace réservé de l'image des diapositives 3"/>
          <p:cNvSpPr>
            <a:spLocks noGrp="1" noRot="1" noChangeAspect="1"/>
          </p:cNvSpPr>
          <p:nvPr>
            <p:ph type="sldImg" idx="2"/>
          </p:nvPr>
        </p:nvSpPr>
        <p:spPr>
          <a:xfrm>
            <a:off x="1246188" y="1143000"/>
            <a:ext cx="4365625" cy="3086100"/>
          </a:xfrm>
          <a:prstGeom prst="rect">
            <a:avLst/>
          </a:prstGeom>
          <a:noFill/>
          <a:ln w="12700">
            <a:solidFill>
              <a:prstClr val="black"/>
            </a:solidFill>
          </a:ln>
        </p:spPr>
        <p:txBody>
          <a:bodyPr vert="horz" lIns="91440" tIns="45720" rIns="91440" bIns="45720" rtlCol="0" anchor="ctr"/>
          <a:lstStyle/>
          <a:p>
            <a:endParaRPr lang="fr-GP"/>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GP"/>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GP"/>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BE06CC-ED6A-5745-9625-86AC2474005A}" type="slidenum">
              <a:rPr lang="fr-GP" smtClean="0"/>
              <a:t>‹N°›</a:t>
            </a:fld>
            <a:endParaRPr lang="fr-GP"/>
          </a:p>
        </p:txBody>
      </p:sp>
    </p:spTree>
    <p:extLst>
      <p:ext uri="{BB962C8B-B14F-4D97-AF65-F5344CB8AC3E}">
        <p14:creationId xmlns:p14="http://schemas.microsoft.com/office/powerpoint/2010/main" val="22686138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GP" dirty="0"/>
          </a:p>
        </p:txBody>
      </p:sp>
      <p:sp>
        <p:nvSpPr>
          <p:cNvPr id="4" name="Espace réservé du numéro de diapositive 3"/>
          <p:cNvSpPr>
            <a:spLocks noGrp="1"/>
          </p:cNvSpPr>
          <p:nvPr>
            <p:ph type="sldNum" sz="quarter" idx="5"/>
          </p:nvPr>
        </p:nvSpPr>
        <p:spPr/>
        <p:txBody>
          <a:bodyPr/>
          <a:lstStyle/>
          <a:p>
            <a:fld id="{A90F08DF-DE75-8B44-81B8-2B007F0F94D5}" type="slidenum">
              <a:rPr lang="fr-GP" smtClean="0"/>
              <a:t>1</a:t>
            </a:fld>
            <a:endParaRPr lang="fr-GP"/>
          </a:p>
        </p:txBody>
      </p:sp>
    </p:spTree>
    <p:extLst>
      <p:ext uri="{BB962C8B-B14F-4D97-AF65-F5344CB8AC3E}">
        <p14:creationId xmlns:p14="http://schemas.microsoft.com/office/powerpoint/2010/main" val="17454397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GP" dirty="0"/>
          </a:p>
        </p:txBody>
      </p:sp>
      <p:sp>
        <p:nvSpPr>
          <p:cNvPr id="4" name="Espace réservé du numéro de diapositive 3"/>
          <p:cNvSpPr>
            <a:spLocks noGrp="1"/>
          </p:cNvSpPr>
          <p:nvPr>
            <p:ph type="sldNum" sz="quarter" idx="5"/>
          </p:nvPr>
        </p:nvSpPr>
        <p:spPr/>
        <p:txBody>
          <a:bodyPr/>
          <a:lstStyle/>
          <a:p>
            <a:fld id="{A90F08DF-DE75-8B44-81B8-2B007F0F94D5}" type="slidenum">
              <a:rPr lang="fr-GP" smtClean="0"/>
              <a:t>2</a:t>
            </a:fld>
            <a:endParaRPr lang="fr-GP"/>
          </a:p>
        </p:txBody>
      </p:sp>
    </p:spTree>
    <p:extLst>
      <p:ext uri="{BB962C8B-B14F-4D97-AF65-F5344CB8AC3E}">
        <p14:creationId xmlns:p14="http://schemas.microsoft.com/office/powerpoint/2010/main" val="527653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801886" y="1237197"/>
            <a:ext cx="9088041" cy="2631887"/>
          </a:xfrm>
        </p:spPr>
        <p:txBody>
          <a:bodyPr anchor="b"/>
          <a:lstStyle>
            <a:lvl1pPr algn="ctr">
              <a:defRPr sz="6614"/>
            </a:lvl1pPr>
          </a:lstStyle>
          <a:p>
            <a:r>
              <a:rPr lang="fr-FR"/>
              <a:t>Modifiez le style du titre</a:t>
            </a:r>
            <a:endParaRPr lang="en-US" dirty="0"/>
          </a:p>
        </p:txBody>
      </p:sp>
      <p:sp>
        <p:nvSpPr>
          <p:cNvPr id="3" name="Subtitle 2"/>
          <p:cNvSpPr>
            <a:spLocks noGrp="1"/>
          </p:cNvSpPr>
          <p:nvPr>
            <p:ph type="subTitle" idx="1"/>
          </p:nvPr>
        </p:nvSpPr>
        <p:spPr>
          <a:xfrm>
            <a:off x="1336477" y="3970580"/>
            <a:ext cx="8018860" cy="1825171"/>
          </a:xfrm>
        </p:spPr>
        <p:txBody>
          <a:bodyPr/>
          <a:lstStyle>
            <a:lvl1pPr marL="0" indent="0" algn="ctr">
              <a:buNone/>
              <a:defRPr sz="2646"/>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65D80CB5-1969-8940-9C1E-A5C434CF0098}" type="datetimeFigureOut">
              <a:rPr lang="fr-GP" smtClean="0"/>
              <a:t>07/08/2023</a:t>
            </a:fld>
            <a:endParaRPr lang="fr-GP"/>
          </a:p>
        </p:txBody>
      </p:sp>
      <p:sp>
        <p:nvSpPr>
          <p:cNvPr id="5" name="Footer Placeholder 4"/>
          <p:cNvSpPr>
            <a:spLocks noGrp="1"/>
          </p:cNvSpPr>
          <p:nvPr>
            <p:ph type="ftr" sz="quarter" idx="11"/>
          </p:nvPr>
        </p:nvSpPr>
        <p:spPr/>
        <p:txBody>
          <a:bodyPr/>
          <a:lstStyle/>
          <a:p>
            <a:endParaRPr lang="fr-GP"/>
          </a:p>
        </p:txBody>
      </p:sp>
      <p:sp>
        <p:nvSpPr>
          <p:cNvPr id="6" name="Slide Number Placeholder 5"/>
          <p:cNvSpPr>
            <a:spLocks noGrp="1"/>
          </p:cNvSpPr>
          <p:nvPr>
            <p:ph type="sldNum" sz="quarter" idx="12"/>
          </p:nvPr>
        </p:nvSpPr>
        <p:spPr/>
        <p:txBody>
          <a:bodyPr/>
          <a:lstStyle/>
          <a:p>
            <a:fld id="{53ADCEFB-FA38-8C47-999B-C58A3F925814}" type="slidenum">
              <a:rPr lang="fr-GP" smtClean="0"/>
              <a:t>‹N°›</a:t>
            </a:fld>
            <a:endParaRPr lang="fr-GP"/>
          </a:p>
        </p:txBody>
      </p:sp>
    </p:spTree>
    <p:extLst>
      <p:ext uri="{BB962C8B-B14F-4D97-AF65-F5344CB8AC3E}">
        <p14:creationId xmlns:p14="http://schemas.microsoft.com/office/powerpoint/2010/main" val="3304145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65D80CB5-1969-8940-9C1E-A5C434CF0098}" type="datetimeFigureOut">
              <a:rPr lang="fr-GP" smtClean="0"/>
              <a:t>07/08/2023</a:t>
            </a:fld>
            <a:endParaRPr lang="fr-GP"/>
          </a:p>
        </p:txBody>
      </p:sp>
      <p:sp>
        <p:nvSpPr>
          <p:cNvPr id="5" name="Footer Placeholder 4"/>
          <p:cNvSpPr>
            <a:spLocks noGrp="1"/>
          </p:cNvSpPr>
          <p:nvPr>
            <p:ph type="ftr" sz="quarter" idx="11"/>
          </p:nvPr>
        </p:nvSpPr>
        <p:spPr/>
        <p:txBody>
          <a:bodyPr/>
          <a:lstStyle/>
          <a:p>
            <a:endParaRPr lang="fr-GP"/>
          </a:p>
        </p:txBody>
      </p:sp>
      <p:sp>
        <p:nvSpPr>
          <p:cNvPr id="6" name="Slide Number Placeholder 5"/>
          <p:cNvSpPr>
            <a:spLocks noGrp="1"/>
          </p:cNvSpPr>
          <p:nvPr>
            <p:ph type="sldNum" sz="quarter" idx="12"/>
          </p:nvPr>
        </p:nvSpPr>
        <p:spPr/>
        <p:txBody>
          <a:bodyPr/>
          <a:lstStyle/>
          <a:p>
            <a:fld id="{53ADCEFB-FA38-8C47-999B-C58A3F925814}" type="slidenum">
              <a:rPr lang="fr-GP" smtClean="0"/>
              <a:t>‹N°›</a:t>
            </a:fld>
            <a:endParaRPr lang="fr-GP"/>
          </a:p>
        </p:txBody>
      </p:sp>
    </p:spTree>
    <p:extLst>
      <p:ext uri="{BB962C8B-B14F-4D97-AF65-F5344CB8AC3E}">
        <p14:creationId xmlns:p14="http://schemas.microsoft.com/office/powerpoint/2010/main" val="24265192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1329" y="402483"/>
            <a:ext cx="2305422" cy="6406475"/>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735063" y="402483"/>
            <a:ext cx="6782619" cy="640647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65D80CB5-1969-8940-9C1E-A5C434CF0098}" type="datetimeFigureOut">
              <a:rPr lang="fr-GP" smtClean="0"/>
              <a:t>07/08/2023</a:t>
            </a:fld>
            <a:endParaRPr lang="fr-GP"/>
          </a:p>
        </p:txBody>
      </p:sp>
      <p:sp>
        <p:nvSpPr>
          <p:cNvPr id="5" name="Footer Placeholder 4"/>
          <p:cNvSpPr>
            <a:spLocks noGrp="1"/>
          </p:cNvSpPr>
          <p:nvPr>
            <p:ph type="ftr" sz="quarter" idx="11"/>
          </p:nvPr>
        </p:nvSpPr>
        <p:spPr/>
        <p:txBody>
          <a:bodyPr/>
          <a:lstStyle/>
          <a:p>
            <a:endParaRPr lang="fr-GP"/>
          </a:p>
        </p:txBody>
      </p:sp>
      <p:sp>
        <p:nvSpPr>
          <p:cNvPr id="6" name="Slide Number Placeholder 5"/>
          <p:cNvSpPr>
            <a:spLocks noGrp="1"/>
          </p:cNvSpPr>
          <p:nvPr>
            <p:ph type="sldNum" sz="quarter" idx="12"/>
          </p:nvPr>
        </p:nvSpPr>
        <p:spPr/>
        <p:txBody>
          <a:bodyPr/>
          <a:lstStyle/>
          <a:p>
            <a:fld id="{53ADCEFB-FA38-8C47-999B-C58A3F925814}" type="slidenum">
              <a:rPr lang="fr-GP" smtClean="0"/>
              <a:t>‹N°›</a:t>
            </a:fld>
            <a:endParaRPr lang="fr-GP"/>
          </a:p>
        </p:txBody>
      </p:sp>
    </p:spTree>
    <p:extLst>
      <p:ext uri="{BB962C8B-B14F-4D97-AF65-F5344CB8AC3E}">
        <p14:creationId xmlns:p14="http://schemas.microsoft.com/office/powerpoint/2010/main" val="15313702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65D80CB5-1969-8940-9C1E-A5C434CF0098}" type="datetimeFigureOut">
              <a:rPr lang="fr-GP" smtClean="0"/>
              <a:t>07/08/2023</a:t>
            </a:fld>
            <a:endParaRPr lang="fr-GP"/>
          </a:p>
        </p:txBody>
      </p:sp>
      <p:sp>
        <p:nvSpPr>
          <p:cNvPr id="5" name="Footer Placeholder 4"/>
          <p:cNvSpPr>
            <a:spLocks noGrp="1"/>
          </p:cNvSpPr>
          <p:nvPr>
            <p:ph type="ftr" sz="quarter" idx="11"/>
          </p:nvPr>
        </p:nvSpPr>
        <p:spPr/>
        <p:txBody>
          <a:bodyPr/>
          <a:lstStyle/>
          <a:p>
            <a:endParaRPr lang="fr-GP"/>
          </a:p>
        </p:txBody>
      </p:sp>
      <p:sp>
        <p:nvSpPr>
          <p:cNvPr id="6" name="Slide Number Placeholder 5"/>
          <p:cNvSpPr>
            <a:spLocks noGrp="1"/>
          </p:cNvSpPr>
          <p:nvPr>
            <p:ph type="sldNum" sz="quarter" idx="12"/>
          </p:nvPr>
        </p:nvSpPr>
        <p:spPr/>
        <p:txBody>
          <a:bodyPr/>
          <a:lstStyle/>
          <a:p>
            <a:fld id="{53ADCEFB-FA38-8C47-999B-C58A3F925814}" type="slidenum">
              <a:rPr lang="fr-GP" smtClean="0"/>
              <a:t>‹N°›</a:t>
            </a:fld>
            <a:endParaRPr lang="fr-GP"/>
          </a:p>
        </p:txBody>
      </p:sp>
    </p:spTree>
    <p:extLst>
      <p:ext uri="{BB962C8B-B14F-4D97-AF65-F5344CB8AC3E}">
        <p14:creationId xmlns:p14="http://schemas.microsoft.com/office/powerpoint/2010/main" val="31694584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729494" y="1884671"/>
            <a:ext cx="9221689" cy="3144614"/>
          </a:xfrm>
        </p:spPr>
        <p:txBody>
          <a:bodyPr anchor="b"/>
          <a:lstStyle>
            <a:lvl1pPr>
              <a:defRPr sz="6614"/>
            </a:lvl1pPr>
          </a:lstStyle>
          <a:p>
            <a:r>
              <a:rPr lang="fr-FR"/>
              <a:t>Modifiez le style du titre</a:t>
            </a:r>
            <a:endParaRPr lang="en-US" dirty="0"/>
          </a:p>
        </p:txBody>
      </p:sp>
      <p:sp>
        <p:nvSpPr>
          <p:cNvPr id="3" name="Text Placeholder 2"/>
          <p:cNvSpPr>
            <a:spLocks noGrp="1"/>
          </p:cNvSpPr>
          <p:nvPr>
            <p:ph type="body" idx="1"/>
          </p:nvPr>
        </p:nvSpPr>
        <p:spPr>
          <a:xfrm>
            <a:off x="729494" y="5059035"/>
            <a:ext cx="9221689" cy="1653678"/>
          </a:xfrm>
        </p:spPr>
        <p:txBody>
          <a:bodyPr/>
          <a:lstStyle>
            <a:lvl1pPr marL="0" indent="0">
              <a:buNone/>
              <a:defRPr sz="2646">
                <a:solidFill>
                  <a:schemeClr val="tx1"/>
                </a:solidFill>
              </a:defRPr>
            </a:lvl1pPr>
            <a:lvl2pPr marL="503972" indent="0">
              <a:buNone/>
              <a:defRPr sz="2205">
                <a:solidFill>
                  <a:schemeClr val="tx1">
                    <a:tint val="75000"/>
                  </a:schemeClr>
                </a:solidFill>
              </a:defRPr>
            </a:lvl2pPr>
            <a:lvl3pPr marL="1007943" indent="0">
              <a:buNone/>
              <a:defRPr sz="1984">
                <a:solidFill>
                  <a:schemeClr val="tx1">
                    <a:tint val="75000"/>
                  </a:schemeClr>
                </a:solidFill>
              </a:defRPr>
            </a:lvl3pPr>
            <a:lvl4pPr marL="1511915" indent="0">
              <a:buNone/>
              <a:defRPr sz="1764">
                <a:solidFill>
                  <a:schemeClr val="tx1">
                    <a:tint val="75000"/>
                  </a:schemeClr>
                </a:solidFill>
              </a:defRPr>
            </a:lvl4pPr>
            <a:lvl5pPr marL="2015886" indent="0">
              <a:buNone/>
              <a:defRPr sz="1764">
                <a:solidFill>
                  <a:schemeClr val="tx1">
                    <a:tint val="75000"/>
                  </a:schemeClr>
                </a:solidFill>
              </a:defRPr>
            </a:lvl5pPr>
            <a:lvl6pPr marL="2519858" indent="0">
              <a:buNone/>
              <a:defRPr sz="1764">
                <a:solidFill>
                  <a:schemeClr val="tx1">
                    <a:tint val="75000"/>
                  </a:schemeClr>
                </a:solidFill>
              </a:defRPr>
            </a:lvl6pPr>
            <a:lvl7pPr marL="3023829" indent="0">
              <a:buNone/>
              <a:defRPr sz="1764">
                <a:solidFill>
                  <a:schemeClr val="tx1">
                    <a:tint val="75000"/>
                  </a:schemeClr>
                </a:solidFill>
              </a:defRPr>
            </a:lvl7pPr>
            <a:lvl8pPr marL="3527801" indent="0">
              <a:buNone/>
              <a:defRPr sz="1764">
                <a:solidFill>
                  <a:schemeClr val="tx1">
                    <a:tint val="75000"/>
                  </a:schemeClr>
                </a:solidFill>
              </a:defRPr>
            </a:lvl8pPr>
            <a:lvl9pPr marL="4031772" indent="0">
              <a:buNone/>
              <a:defRPr sz="1764">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65D80CB5-1969-8940-9C1E-A5C434CF0098}" type="datetimeFigureOut">
              <a:rPr lang="fr-GP" smtClean="0"/>
              <a:t>07/08/2023</a:t>
            </a:fld>
            <a:endParaRPr lang="fr-GP"/>
          </a:p>
        </p:txBody>
      </p:sp>
      <p:sp>
        <p:nvSpPr>
          <p:cNvPr id="5" name="Footer Placeholder 4"/>
          <p:cNvSpPr>
            <a:spLocks noGrp="1"/>
          </p:cNvSpPr>
          <p:nvPr>
            <p:ph type="ftr" sz="quarter" idx="11"/>
          </p:nvPr>
        </p:nvSpPr>
        <p:spPr/>
        <p:txBody>
          <a:bodyPr/>
          <a:lstStyle/>
          <a:p>
            <a:endParaRPr lang="fr-GP"/>
          </a:p>
        </p:txBody>
      </p:sp>
      <p:sp>
        <p:nvSpPr>
          <p:cNvPr id="6" name="Slide Number Placeholder 5"/>
          <p:cNvSpPr>
            <a:spLocks noGrp="1"/>
          </p:cNvSpPr>
          <p:nvPr>
            <p:ph type="sldNum" sz="quarter" idx="12"/>
          </p:nvPr>
        </p:nvSpPr>
        <p:spPr/>
        <p:txBody>
          <a:bodyPr/>
          <a:lstStyle/>
          <a:p>
            <a:fld id="{53ADCEFB-FA38-8C47-999B-C58A3F925814}" type="slidenum">
              <a:rPr lang="fr-GP" smtClean="0"/>
              <a:t>‹N°›</a:t>
            </a:fld>
            <a:endParaRPr lang="fr-GP"/>
          </a:p>
        </p:txBody>
      </p:sp>
    </p:spTree>
    <p:extLst>
      <p:ext uri="{BB962C8B-B14F-4D97-AF65-F5344CB8AC3E}">
        <p14:creationId xmlns:p14="http://schemas.microsoft.com/office/powerpoint/2010/main" val="42069461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735062" y="2012414"/>
            <a:ext cx="4544021" cy="4796544"/>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412730" y="2012414"/>
            <a:ext cx="4544021" cy="4796544"/>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65D80CB5-1969-8940-9C1E-A5C434CF0098}" type="datetimeFigureOut">
              <a:rPr lang="fr-GP" smtClean="0"/>
              <a:t>07/08/2023</a:t>
            </a:fld>
            <a:endParaRPr lang="fr-GP"/>
          </a:p>
        </p:txBody>
      </p:sp>
      <p:sp>
        <p:nvSpPr>
          <p:cNvPr id="6" name="Footer Placeholder 5"/>
          <p:cNvSpPr>
            <a:spLocks noGrp="1"/>
          </p:cNvSpPr>
          <p:nvPr>
            <p:ph type="ftr" sz="quarter" idx="11"/>
          </p:nvPr>
        </p:nvSpPr>
        <p:spPr/>
        <p:txBody>
          <a:bodyPr/>
          <a:lstStyle/>
          <a:p>
            <a:endParaRPr lang="fr-GP"/>
          </a:p>
        </p:txBody>
      </p:sp>
      <p:sp>
        <p:nvSpPr>
          <p:cNvPr id="7" name="Slide Number Placeholder 6"/>
          <p:cNvSpPr>
            <a:spLocks noGrp="1"/>
          </p:cNvSpPr>
          <p:nvPr>
            <p:ph type="sldNum" sz="quarter" idx="12"/>
          </p:nvPr>
        </p:nvSpPr>
        <p:spPr/>
        <p:txBody>
          <a:bodyPr/>
          <a:lstStyle/>
          <a:p>
            <a:fld id="{53ADCEFB-FA38-8C47-999B-C58A3F925814}" type="slidenum">
              <a:rPr lang="fr-GP" smtClean="0"/>
              <a:t>‹N°›</a:t>
            </a:fld>
            <a:endParaRPr lang="fr-GP"/>
          </a:p>
        </p:txBody>
      </p:sp>
    </p:spTree>
    <p:extLst>
      <p:ext uri="{BB962C8B-B14F-4D97-AF65-F5344CB8AC3E}">
        <p14:creationId xmlns:p14="http://schemas.microsoft.com/office/powerpoint/2010/main" val="25269685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736455" y="402484"/>
            <a:ext cx="9221689" cy="1461188"/>
          </a:xfrm>
        </p:spPr>
        <p:txBody>
          <a:bodyPr/>
          <a:lstStyle/>
          <a:p>
            <a:r>
              <a:rPr lang="fr-FR"/>
              <a:t>Modifiez le style du titre</a:t>
            </a:r>
            <a:endParaRPr lang="en-US" dirty="0"/>
          </a:p>
        </p:txBody>
      </p:sp>
      <p:sp>
        <p:nvSpPr>
          <p:cNvPr id="3" name="Text Placeholder 2"/>
          <p:cNvSpPr>
            <a:spLocks noGrp="1"/>
          </p:cNvSpPr>
          <p:nvPr>
            <p:ph type="body" idx="1"/>
          </p:nvPr>
        </p:nvSpPr>
        <p:spPr>
          <a:xfrm>
            <a:off x="736456" y="1853171"/>
            <a:ext cx="4523137"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fr-FR"/>
              <a:t>Cliquez pour modifier les styles du texte du masque</a:t>
            </a:r>
          </a:p>
        </p:txBody>
      </p:sp>
      <p:sp>
        <p:nvSpPr>
          <p:cNvPr id="4" name="Content Placeholder 3"/>
          <p:cNvSpPr>
            <a:spLocks noGrp="1"/>
          </p:cNvSpPr>
          <p:nvPr>
            <p:ph sz="half" idx="2"/>
          </p:nvPr>
        </p:nvSpPr>
        <p:spPr>
          <a:xfrm>
            <a:off x="736456" y="2761381"/>
            <a:ext cx="4523137" cy="4061576"/>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5412731" y="1853171"/>
            <a:ext cx="4545413"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fr-FR"/>
              <a:t>Cliquez pour modifier les styles du texte du masque</a:t>
            </a:r>
          </a:p>
        </p:txBody>
      </p:sp>
      <p:sp>
        <p:nvSpPr>
          <p:cNvPr id="6" name="Content Placeholder 5"/>
          <p:cNvSpPr>
            <a:spLocks noGrp="1"/>
          </p:cNvSpPr>
          <p:nvPr>
            <p:ph sz="quarter" idx="4"/>
          </p:nvPr>
        </p:nvSpPr>
        <p:spPr>
          <a:xfrm>
            <a:off x="5412731" y="2761381"/>
            <a:ext cx="4545413" cy="4061576"/>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65D80CB5-1969-8940-9C1E-A5C434CF0098}" type="datetimeFigureOut">
              <a:rPr lang="fr-GP" smtClean="0"/>
              <a:t>07/08/2023</a:t>
            </a:fld>
            <a:endParaRPr lang="fr-GP"/>
          </a:p>
        </p:txBody>
      </p:sp>
      <p:sp>
        <p:nvSpPr>
          <p:cNvPr id="8" name="Footer Placeholder 7"/>
          <p:cNvSpPr>
            <a:spLocks noGrp="1"/>
          </p:cNvSpPr>
          <p:nvPr>
            <p:ph type="ftr" sz="quarter" idx="11"/>
          </p:nvPr>
        </p:nvSpPr>
        <p:spPr/>
        <p:txBody>
          <a:bodyPr/>
          <a:lstStyle/>
          <a:p>
            <a:endParaRPr lang="fr-GP"/>
          </a:p>
        </p:txBody>
      </p:sp>
      <p:sp>
        <p:nvSpPr>
          <p:cNvPr id="9" name="Slide Number Placeholder 8"/>
          <p:cNvSpPr>
            <a:spLocks noGrp="1"/>
          </p:cNvSpPr>
          <p:nvPr>
            <p:ph type="sldNum" sz="quarter" idx="12"/>
          </p:nvPr>
        </p:nvSpPr>
        <p:spPr/>
        <p:txBody>
          <a:bodyPr/>
          <a:lstStyle/>
          <a:p>
            <a:fld id="{53ADCEFB-FA38-8C47-999B-C58A3F925814}" type="slidenum">
              <a:rPr lang="fr-GP" smtClean="0"/>
              <a:t>‹N°›</a:t>
            </a:fld>
            <a:endParaRPr lang="fr-GP"/>
          </a:p>
        </p:txBody>
      </p:sp>
    </p:spTree>
    <p:extLst>
      <p:ext uri="{BB962C8B-B14F-4D97-AF65-F5344CB8AC3E}">
        <p14:creationId xmlns:p14="http://schemas.microsoft.com/office/powerpoint/2010/main" val="37913653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65D80CB5-1969-8940-9C1E-A5C434CF0098}" type="datetimeFigureOut">
              <a:rPr lang="fr-GP" smtClean="0"/>
              <a:t>07/08/2023</a:t>
            </a:fld>
            <a:endParaRPr lang="fr-GP"/>
          </a:p>
        </p:txBody>
      </p:sp>
      <p:sp>
        <p:nvSpPr>
          <p:cNvPr id="4" name="Footer Placeholder 3"/>
          <p:cNvSpPr>
            <a:spLocks noGrp="1"/>
          </p:cNvSpPr>
          <p:nvPr>
            <p:ph type="ftr" sz="quarter" idx="11"/>
          </p:nvPr>
        </p:nvSpPr>
        <p:spPr/>
        <p:txBody>
          <a:bodyPr/>
          <a:lstStyle/>
          <a:p>
            <a:endParaRPr lang="fr-GP"/>
          </a:p>
        </p:txBody>
      </p:sp>
      <p:sp>
        <p:nvSpPr>
          <p:cNvPr id="5" name="Slide Number Placeholder 4"/>
          <p:cNvSpPr>
            <a:spLocks noGrp="1"/>
          </p:cNvSpPr>
          <p:nvPr>
            <p:ph type="sldNum" sz="quarter" idx="12"/>
          </p:nvPr>
        </p:nvSpPr>
        <p:spPr/>
        <p:txBody>
          <a:bodyPr/>
          <a:lstStyle/>
          <a:p>
            <a:fld id="{53ADCEFB-FA38-8C47-999B-C58A3F925814}" type="slidenum">
              <a:rPr lang="fr-GP" smtClean="0"/>
              <a:t>‹N°›</a:t>
            </a:fld>
            <a:endParaRPr lang="fr-GP"/>
          </a:p>
        </p:txBody>
      </p:sp>
    </p:spTree>
    <p:extLst>
      <p:ext uri="{BB962C8B-B14F-4D97-AF65-F5344CB8AC3E}">
        <p14:creationId xmlns:p14="http://schemas.microsoft.com/office/powerpoint/2010/main" val="36468560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D80CB5-1969-8940-9C1E-A5C434CF0098}" type="datetimeFigureOut">
              <a:rPr lang="fr-GP" smtClean="0"/>
              <a:t>07/08/2023</a:t>
            </a:fld>
            <a:endParaRPr lang="fr-GP"/>
          </a:p>
        </p:txBody>
      </p:sp>
      <p:sp>
        <p:nvSpPr>
          <p:cNvPr id="3" name="Footer Placeholder 2"/>
          <p:cNvSpPr>
            <a:spLocks noGrp="1"/>
          </p:cNvSpPr>
          <p:nvPr>
            <p:ph type="ftr" sz="quarter" idx="11"/>
          </p:nvPr>
        </p:nvSpPr>
        <p:spPr/>
        <p:txBody>
          <a:bodyPr/>
          <a:lstStyle/>
          <a:p>
            <a:endParaRPr lang="fr-GP"/>
          </a:p>
        </p:txBody>
      </p:sp>
      <p:sp>
        <p:nvSpPr>
          <p:cNvPr id="4" name="Slide Number Placeholder 3"/>
          <p:cNvSpPr>
            <a:spLocks noGrp="1"/>
          </p:cNvSpPr>
          <p:nvPr>
            <p:ph type="sldNum" sz="quarter" idx="12"/>
          </p:nvPr>
        </p:nvSpPr>
        <p:spPr/>
        <p:txBody>
          <a:bodyPr/>
          <a:lstStyle/>
          <a:p>
            <a:fld id="{53ADCEFB-FA38-8C47-999B-C58A3F925814}" type="slidenum">
              <a:rPr lang="fr-GP" smtClean="0"/>
              <a:t>‹N°›</a:t>
            </a:fld>
            <a:endParaRPr lang="fr-GP"/>
          </a:p>
        </p:txBody>
      </p:sp>
    </p:spTree>
    <p:extLst>
      <p:ext uri="{BB962C8B-B14F-4D97-AF65-F5344CB8AC3E}">
        <p14:creationId xmlns:p14="http://schemas.microsoft.com/office/powerpoint/2010/main" val="27295995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p:spPr>
        <p:txBody>
          <a:bodyPr anchor="b"/>
          <a:lstStyle>
            <a:lvl1pPr>
              <a:defRPr sz="3527"/>
            </a:lvl1pPr>
          </a:lstStyle>
          <a:p>
            <a:r>
              <a:rPr lang="fr-FR"/>
              <a:t>Modifiez le style du titre</a:t>
            </a:r>
            <a:endParaRPr lang="en-US" dirty="0"/>
          </a:p>
        </p:txBody>
      </p:sp>
      <p:sp>
        <p:nvSpPr>
          <p:cNvPr id="3" name="Content Placeholder 2"/>
          <p:cNvSpPr>
            <a:spLocks noGrp="1"/>
          </p:cNvSpPr>
          <p:nvPr>
            <p:ph idx="1"/>
          </p:nvPr>
        </p:nvSpPr>
        <p:spPr>
          <a:xfrm>
            <a:off x="4545413" y="1088455"/>
            <a:ext cx="5412730" cy="5372269"/>
          </a:xfrm>
        </p:spPr>
        <p:txBody>
          <a:bodyPr/>
          <a:lstStyle>
            <a:lvl1pPr>
              <a:defRPr sz="3527"/>
            </a:lvl1pPr>
            <a:lvl2pPr>
              <a:defRPr sz="3086"/>
            </a:lvl2pPr>
            <a:lvl3pPr>
              <a:defRPr sz="2646"/>
            </a:lvl3pPr>
            <a:lvl4pPr>
              <a:defRPr sz="2205"/>
            </a:lvl4pPr>
            <a:lvl5pPr>
              <a:defRPr sz="2205"/>
            </a:lvl5pPr>
            <a:lvl6pPr>
              <a:defRPr sz="2205"/>
            </a:lvl6pPr>
            <a:lvl7pPr>
              <a:defRPr sz="2205"/>
            </a:lvl7pPr>
            <a:lvl8pPr>
              <a:defRPr sz="2205"/>
            </a:lvl8pPr>
            <a:lvl9pPr>
              <a:defRPr sz="2205"/>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65D80CB5-1969-8940-9C1E-A5C434CF0098}" type="datetimeFigureOut">
              <a:rPr lang="fr-GP" smtClean="0"/>
              <a:t>07/08/2023</a:t>
            </a:fld>
            <a:endParaRPr lang="fr-GP"/>
          </a:p>
        </p:txBody>
      </p:sp>
      <p:sp>
        <p:nvSpPr>
          <p:cNvPr id="6" name="Footer Placeholder 5"/>
          <p:cNvSpPr>
            <a:spLocks noGrp="1"/>
          </p:cNvSpPr>
          <p:nvPr>
            <p:ph type="ftr" sz="quarter" idx="11"/>
          </p:nvPr>
        </p:nvSpPr>
        <p:spPr/>
        <p:txBody>
          <a:bodyPr/>
          <a:lstStyle/>
          <a:p>
            <a:endParaRPr lang="fr-GP"/>
          </a:p>
        </p:txBody>
      </p:sp>
      <p:sp>
        <p:nvSpPr>
          <p:cNvPr id="7" name="Slide Number Placeholder 6"/>
          <p:cNvSpPr>
            <a:spLocks noGrp="1"/>
          </p:cNvSpPr>
          <p:nvPr>
            <p:ph type="sldNum" sz="quarter" idx="12"/>
          </p:nvPr>
        </p:nvSpPr>
        <p:spPr/>
        <p:txBody>
          <a:bodyPr/>
          <a:lstStyle/>
          <a:p>
            <a:fld id="{53ADCEFB-FA38-8C47-999B-C58A3F925814}" type="slidenum">
              <a:rPr lang="fr-GP" smtClean="0"/>
              <a:t>‹N°›</a:t>
            </a:fld>
            <a:endParaRPr lang="fr-GP"/>
          </a:p>
        </p:txBody>
      </p:sp>
    </p:spTree>
    <p:extLst>
      <p:ext uri="{BB962C8B-B14F-4D97-AF65-F5344CB8AC3E}">
        <p14:creationId xmlns:p14="http://schemas.microsoft.com/office/powerpoint/2010/main" val="39694735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p:spPr>
        <p:txBody>
          <a:bodyPr anchor="b"/>
          <a:lstStyle>
            <a:lvl1pPr>
              <a:defRPr sz="3527"/>
            </a:lvl1pPr>
          </a:lstStyle>
          <a:p>
            <a:r>
              <a:rPr lang="fr-FR"/>
              <a:t>Modifiez le style du titre</a:t>
            </a:r>
            <a:endParaRPr lang="en-US" dirty="0"/>
          </a:p>
        </p:txBody>
      </p:sp>
      <p:sp>
        <p:nvSpPr>
          <p:cNvPr id="3" name="Picture Placeholder 2"/>
          <p:cNvSpPr>
            <a:spLocks noGrp="1" noChangeAspect="1"/>
          </p:cNvSpPr>
          <p:nvPr>
            <p:ph type="pic" idx="1"/>
          </p:nvPr>
        </p:nvSpPr>
        <p:spPr>
          <a:xfrm>
            <a:off x="4545413" y="1088455"/>
            <a:ext cx="5412730" cy="5372269"/>
          </a:xfrm>
        </p:spPr>
        <p:txBody>
          <a:bodyPr anchor="t"/>
          <a:lstStyle>
            <a:lvl1pPr marL="0" indent="0">
              <a:buNone/>
              <a:defRPr sz="3527"/>
            </a:lvl1pPr>
            <a:lvl2pPr marL="503972" indent="0">
              <a:buNone/>
              <a:defRPr sz="3086"/>
            </a:lvl2pPr>
            <a:lvl3pPr marL="1007943" indent="0">
              <a:buNone/>
              <a:defRPr sz="2646"/>
            </a:lvl3pPr>
            <a:lvl4pPr marL="1511915" indent="0">
              <a:buNone/>
              <a:defRPr sz="2205"/>
            </a:lvl4pPr>
            <a:lvl5pPr marL="2015886" indent="0">
              <a:buNone/>
              <a:defRPr sz="2205"/>
            </a:lvl5pPr>
            <a:lvl6pPr marL="2519858" indent="0">
              <a:buNone/>
              <a:defRPr sz="2205"/>
            </a:lvl6pPr>
            <a:lvl7pPr marL="3023829" indent="0">
              <a:buNone/>
              <a:defRPr sz="2205"/>
            </a:lvl7pPr>
            <a:lvl8pPr marL="3527801" indent="0">
              <a:buNone/>
              <a:defRPr sz="2205"/>
            </a:lvl8pPr>
            <a:lvl9pPr marL="4031772" indent="0">
              <a:buNone/>
              <a:defRPr sz="2205"/>
            </a:lvl9pPr>
          </a:lstStyle>
          <a:p>
            <a:r>
              <a:rPr lang="fr-FR"/>
              <a:t>Cliquez sur l'icône pour ajouter une image</a:t>
            </a:r>
            <a:endParaRPr lang="en-US" dirty="0"/>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65D80CB5-1969-8940-9C1E-A5C434CF0098}" type="datetimeFigureOut">
              <a:rPr lang="fr-GP" smtClean="0"/>
              <a:t>07/08/2023</a:t>
            </a:fld>
            <a:endParaRPr lang="fr-GP"/>
          </a:p>
        </p:txBody>
      </p:sp>
      <p:sp>
        <p:nvSpPr>
          <p:cNvPr id="6" name="Footer Placeholder 5"/>
          <p:cNvSpPr>
            <a:spLocks noGrp="1"/>
          </p:cNvSpPr>
          <p:nvPr>
            <p:ph type="ftr" sz="quarter" idx="11"/>
          </p:nvPr>
        </p:nvSpPr>
        <p:spPr/>
        <p:txBody>
          <a:bodyPr/>
          <a:lstStyle/>
          <a:p>
            <a:endParaRPr lang="fr-GP"/>
          </a:p>
        </p:txBody>
      </p:sp>
      <p:sp>
        <p:nvSpPr>
          <p:cNvPr id="7" name="Slide Number Placeholder 6"/>
          <p:cNvSpPr>
            <a:spLocks noGrp="1"/>
          </p:cNvSpPr>
          <p:nvPr>
            <p:ph type="sldNum" sz="quarter" idx="12"/>
          </p:nvPr>
        </p:nvSpPr>
        <p:spPr/>
        <p:txBody>
          <a:bodyPr/>
          <a:lstStyle/>
          <a:p>
            <a:fld id="{53ADCEFB-FA38-8C47-999B-C58A3F925814}" type="slidenum">
              <a:rPr lang="fr-GP" smtClean="0"/>
              <a:t>‹N°›</a:t>
            </a:fld>
            <a:endParaRPr lang="fr-GP"/>
          </a:p>
        </p:txBody>
      </p:sp>
    </p:spTree>
    <p:extLst>
      <p:ext uri="{BB962C8B-B14F-4D97-AF65-F5344CB8AC3E}">
        <p14:creationId xmlns:p14="http://schemas.microsoft.com/office/powerpoint/2010/main" val="27470425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062" y="402484"/>
            <a:ext cx="9221689" cy="1461188"/>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735062" y="2012414"/>
            <a:ext cx="9221689" cy="4796544"/>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735062" y="7006700"/>
            <a:ext cx="2405658" cy="402483"/>
          </a:xfrm>
          <a:prstGeom prst="rect">
            <a:avLst/>
          </a:prstGeom>
        </p:spPr>
        <p:txBody>
          <a:bodyPr vert="horz" lIns="91440" tIns="45720" rIns="91440" bIns="45720" rtlCol="0" anchor="ctr"/>
          <a:lstStyle>
            <a:lvl1pPr algn="l">
              <a:defRPr sz="1323">
                <a:solidFill>
                  <a:schemeClr val="tx1">
                    <a:tint val="75000"/>
                  </a:schemeClr>
                </a:solidFill>
              </a:defRPr>
            </a:lvl1pPr>
          </a:lstStyle>
          <a:p>
            <a:fld id="{65D80CB5-1969-8940-9C1E-A5C434CF0098}" type="datetimeFigureOut">
              <a:rPr lang="fr-GP" smtClean="0"/>
              <a:t>07/08/2023</a:t>
            </a:fld>
            <a:endParaRPr lang="fr-GP"/>
          </a:p>
        </p:txBody>
      </p:sp>
      <p:sp>
        <p:nvSpPr>
          <p:cNvPr id="5" name="Footer Placeholder 4"/>
          <p:cNvSpPr>
            <a:spLocks noGrp="1"/>
          </p:cNvSpPr>
          <p:nvPr>
            <p:ph type="ftr" sz="quarter" idx="3"/>
          </p:nvPr>
        </p:nvSpPr>
        <p:spPr>
          <a:xfrm>
            <a:off x="3541663" y="7006700"/>
            <a:ext cx="3608487" cy="402483"/>
          </a:xfrm>
          <a:prstGeom prst="rect">
            <a:avLst/>
          </a:prstGeom>
        </p:spPr>
        <p:txBody>
          <a:bodyPr vert="horz" lIns="91440" tIns="45720" rIns="91440" bIns="45720" rtlCol="0" anchor="ctr"/>
          <a:lstStyle>
            <a:lvl1pPr algn="ctr">
              <a:defRPr sz="1323">
                <a:solidFill>
                  <a:schemeClr val="tx1">
                    <a:tint val="75000"/>
                  </a:schemeClr>
                </a:solidFill>
              </a:defRPr>
            </a:lvl1pPr>
          </a:lstStyle>
          <a:p>
            <a:endParaRPr lang="fr-GP"/>
          </a:p>
        </p:txBody>
      </p:sp>
      <p:sp>
        <p:nvSpPr>
          <p:cNvPr id="6" name="Slide Number Placeholder 5"/>
          <p:cNvSpPr>
            <a:spLocks noGrp="1"/>
          </p:cNvSpPr>
          <p:nvPr>
            <p:ph type="sldNum" sz="quarter" idx="4"/>
          </p:nvPr>
        </p:nvSpPr>
        <p:spPr>
          <a:xfrm>
            <a:off x="7551093" y="7006700"/>
            <a:ext cx="2405658" cy="402483"/>
          </a:xfrm>
          <a:prstGeom prst="rect">
            <a:avLst/>
          </a:prstGeom>
        </p:spPr>
        <p:txBody>
          <a:bodyPr vert="horz" lIns="91440" tIns="45720" rIns="91440" bIns="45720" rtlCol="0" anchor="ctr"/>
          <a:lstStyle>
            <a:lvl1pPr algn="r">
              <a:defRPr sz="1323">
                <a:solidFill>
                  <a:schemeClr val="tx1">
                    <a:tint val="75000"/>
                  </a:schemeClr>
                </a:solidFill>
              </a:defRPr>
            </a:lvl1pPr>
          </a:lstStyle>
          <a:p>
            <a:fld id="{53ADCEFB-FA38-8C47-999B-C58A3F925814}" type="slidenum">
              <a:rPr lang="fr-GP" smtClean="0"/>
              <a:t>‹N°›</a:t>
            </a:fld>
            <a:endParaRPr lang="fr-GP"/>
          </a:p>
        </p:txBody>
      </p:sp>
    </p:spTree>
    <p:extLst>
      <p:ext uri="{BB962C8B-B14F-4D97-AF65-F5344CB8AC3E}">
        <p14:creationId xmlns:p14="http://schemas.microsoft.com/office/powerpoint/2010/main" val="35160842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svg"/><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hyperlink" Target="mailto:ce.456789@ac-ducobu.fr" TargetMode="External"/><Relationship Id="rId9" Type="http://schemas.openxmlformats.org/officeDocument/2006/relationships/image" Target="../media/image6.png"/></Relationships>
</file>

<file path=ppt/slides/_rels/slide2.xml.rels><?xml version="1.0" encoding="UTF-8" standalone="yes"?>
<Relationships xmlns="http://schemas.openxmlformats.org/package/2006/relationships"><Relationship Id="rId8" Type="http://schemas.openxmlformats.org/officeDocument/2006/relationships/image" Target="../media/image5.svg"/><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hyperlink" Target="mailto:ce.456789@ac-ducobu.fr"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6.PNG"/><Relationship Id="rId3" Type="http://schemas.openxmlformats.org/officeDocument/2006/relationships/image" Target="../media/image8.jpeg"/><Relationship Id="rId7" Type="http://schemas.openxmlformats.org/officeDocument/2006/relationships/image" Target="../media/image12.PNG"/><Relationship Id="rId12"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1.PNG"/><Relationship Id="rId11" Type="http://schemas.openxmlformats.org/officeDocument/2006/relationships/image" Target="../media/image15.png"/><Relationship Id="rId5" Type="http://schemas.openxmlformats.org/officeDocument/2006/relationships/image" Target="../media/image10.PNG"/><Relationship Id="rId10" Type="http://schemas.microsoft.com/office/2007/relationships/hdphoto" Target="../media/hdphoto1.wdp"/><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ZoneTexte 23">
            <a:extLst>
              <a:ext uri="{FF2B5EF4-FFF2-40B4-BE49-F238E27FC236}">
                <a16:creationId xmlns:a16="http://schemas.microsoft.com/office/drawing/2014/main" id="{99159D7E-4C6D-EE41-8233-382421E85627}"/>
              </a:ext>
            </a:extLst>
          </p:cNvPr>
          <p:cNvSpPr txBox="1"/>
          <p:nvPr/>
        </p:nvSpPr>
        <p:spPr>
          <a:xfrm>
            <a:off x="7274673" y="5273662"/>
            <a:ext cx="3204253" cy="1750094"/>
          </a:xfrm>
          <a:prstGeom prst="rect">
            <a:avLst/>
          </a:prstGeom>
          <a:noFill/>
        </p:spPr>
        <p:txBody>
          <a:bodyPr wrap="square" rtlCol="0">
            <a:spAutoFit/>
          </a:bodyPr>
          <a:lstStyle/>
          <a:p>
            <a:pPr algn="just">
              <a:lnSpc>
                <a:spcPct val="130000"/>
              </a:lnSpc>
            </a:pPr>
            <a:r>
              <a:rPr lang="fr-GP" sz="1400" dirty="0">
                <a:latin typeface="+mj-lt"/>
              </a:rPr>
              <a:t>    Votre enfant entre cette année en classe de CM2. Vous trouverez dans ce mémo quelques informations pratiques concernant l’école, la classe et son fonctionnement pour l’année scolaire 2023-2024.</a:t>
            </a:r>
          </a:p>
        </p:txBody>
      </p:sp>
      <p:pic>
        <p:nvPicPr>
          <p:cNvPr id="8" name="Image 7">
            <a:extLst>
              <a:ext uri="{FF2B5EF4-FFF2-40B4-BE49-F238E27FC236}">
                <a16:creationId xmlns:a16="http://schemas.microsoft.com/office/drawing/2014/main" id="{BF3C8D66-5B61-0042-EECC-99F0FD10093A}"/>
              </a:ext>
            </a:extLst>
          </p:cNvPr>
          <p:cNvPicPr>
            <a:picLocks noChangeAspect="1"/>
          </p:cNvPicPr>
          <p:nvPr/>
        </p:nvPicPr>
        <p:blipFill>
          <a:blip r:embed="rId3"/>
          <a:stretch>
            <a:fillRect/>
          </a:stretch>
        </p:blipFill>
        <p:spPr>
          <a:xfrm>
            <a:off x="7279879" y="353413"/>
            <a:ext cx="3204245" cy="448449"/>
          </a:xfrm>
          <a:prstGeom prst="rect">
            <a:avLst/>
          </a:prstGeom>
        </p:spPr>
      </p:pic>
      <p:grpSp>
        <p:nvGrpSpPr>
          <p:cNvPr id="9" name="Groupe 8">
            <a:extLst>
              <a:ext uri="{FF2B5EF4-FFF2-40B4-BE49-F238E27FC236}">
                <a16:creationId xmlns:a16="http://schemas.microsoft.com/office/drawing/2014/main" id="{E9A0A2B0-604A-D0EE-D350-F16F55D8E1F4}"/>
              </a:ext>
            </a:extLst>
          </p:cNvPr>
          <p:cNvGrpSpPr/>
          <p:nvPr/>
        </p:nvGrpSpPr>
        <p:grpSpPr>
          <a:xfrm>
            <a:off x="7247349" y="1029684"/>
            <a:ext cx="3342982" cy="1740476"/>
            <a:chOff x="19123" y="1462916"/>
            <a:chExt cx="7521428" cy="1740476"/>
          </a:xfrm>
        </p:grpSpPr>
        <p:sp>
          <p:nvSpPr>
            <p:cNvPr id="10" name="Rectangle 27">
              <a:extLst>
                <a:ext uri="{FF2B5EF4-FFF2-40B4-BE49-F238E27FC236}">
                  <a16:creationId xmlns:a16="http://schemas.microsoft.com/office/drawing/2014/main" id="{F799B9A9-1DBA-CC81-645F-4D531525096E}"/>
                </a:ext>
              </a:extLst>
            </p:cNvPr>
            <p:cNvSpPr>
              <a:spLocks noChangeArrowheads="1"/>
            </p:cNvSpPr>
            <p:nvPr/>
          </p:nvSpPr>
          <p:spPr bwMode="auto">
            <a:xfrm rot="10800000" flipV="1">
              <a:off x="19123" y="1462916"/>
              <a:ext cx="7521428" cy="1740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30000"/>
                </a:lnSpc>
                <a:spcBef>
                  <a:spcPct val="0"/>
                </a:spcBef>
                <a:spcAft>
                  <a:spcPct val="0"/>
                </a:spcAft>
                <a:buClrTx/>
                <a:buSzTx/>
                <a:buFontTx/>
                <a:buNone/>
                <a:tabLst/>
              </a:pPr>
              <a:r>
                <a:rPr kumimoji="0" lang="fr-FR" altLang="fr-GP" sz="1600" b="1" i="0" u="none" strike="noStrike" cap="none" normalizeH="0" baseline="0" dirty="0">
                  <a:ln>
                    <a:noFill/>
                  </a:ln>
                  <a:solidFill>
                    <a:schemeClr val="tx1"/>
                  </a:solidFill>
                  <a:effectLst/>
                  <a:latin typeface="Quicksand Book" panose="02070303000000060000" pitchFamily="18" charset="77"/>
                  <a:ea typeface="Calibri" panose="020F0502020204030204" pitchFamily="34" charset="0"/>
                </a:rPr>
                <a:t>ÉCOLE ÉLÉMENTAIRE ÉMILE DE DUCOBU</a:t>
              </a:r>
              <a:endParaRPr kumimoji="0" lang="fr-FR" altLang="fr-GP" sz="1600" b="1" i="0" u="none" strike="noStrike" cap="none" normalizeH="0" baseline="0" dirty="0">
                <a:ln>
                  <a:noFill/>
                </a:ln>
                <a:solidFill>
                  <a:schemeClr val="tx1"/>
                </a:solidFill>
                <a:effectLst/>
                <a:latin typeface="Quicksand Book" panose="02070303000000060000" pitchFamily="18" charset="77"/>
              </a:endParaRPr>
            </a:p>
            <a:p>
              <a:pPr marL="0" marR="0" lvl="0" indent="0" algn="ctr" defTabSz="914400" rtl="0" eaLnBrk="0" fontAlgn="base" latinLnBrk="0" hangingPunct="0">
                <a:lnSpc>
                  <a:spcPct val="130000"/>
                </a:lnSpc>
                <a:spcBef>
                  <a:spcPct val="0"/>
                </a:spcBef>
                <a:spcAft>
                  <a:spcPct val="0"/>
                </a:spcAft>
                <a:buClrTx/>
                <a:buSzTx/>
                <a:buFontTx/>
                <a:buNone/>
                <a:tabLst/>
              </a:pPr>
              <a:r>
                <a:rPr kumimoji="0" lang="fr-FR" altLang="fr-GP" sz="1100" b="0" i="0" u="none" strike="noStrike" cap="none" normalizeH="0" baseline="0" dirty="0">
                  <a:ln>
                    <a:noFill/>
                  </a:ln>
                  <a:solidFill>
                    <a:schemeClr val="tx1"/>
                  </a:solidFill>
                  <a:effectLst/>
                  <a:ea typeface="Calibri" panose="020F0502020204030204" pitchFamily="34" charset="0"/>
                </a:rPr>
                <a:t>61 rue du Professeur Latouche</a:t>
              </a:r>
              <a:endParaRPr lang="fr-FR" altLang="fr-GP" sz="1100" dirty="0">
                <a:solidFill>
                  <a:srgbClr val="0000FF"/>
                </a:solidFill>
                <a:ea typeface="Calibri" panose="020F0502020204030204" pitchFamily="34" charset="0"/>
              </a:endParaRPr>
            </a:p>
            <a:p>
              <a:pPr marL="0" marR="0" lvl="0" indent="0" algn="ctr" defTabSz="914400" rtl="0" eaLnBrk="0" fontAlgn="base" latinLnBrk="0" hangingPunct="0">
                <a:lnSpc>
                  <a:spcPct val="130000"/>
                </a:lnSpc>
                <a:spcBef>
                  <a:spcPct val="0"/>
                </a:spcBef>
                <a:spcAft>
                  <a:spcPct val="0"/>
                </a:spcAft>
                <a:buClrTx/>
                <a:buSzTx/>
                <a:buFontTx/>
                <a:buNone/>
                <a:tabLst/>
              </a:pPr>
              <a:r>
                <a:rPr kumimoji="0" lang="fr-FR" altLang="fr-GP" sz="1100" b="0" i="0" strike="noStrike" cap="none" normalizeH="0" baseline="0" dirty="0">
                  <a:ln>
                    <a:noFill/>
                  </a:ln>
                  <a:effectLst/>
                  <a:ea typeface="Calibri" panose="020F0502020204030204" pitchFamily="34" charset="0"/>
                  <a:hlinkClick r:id="rId4">
                    <a:extLst>
                      <a:ext uri="{A12FA001-AC4F-418D-AE19-62706E023703}">
                        <ahyp:hlinkClr xmlns:ahyp="http://schemas.microsoft.com/office/drawing/2018/hyperlinkcolor" val="tx"/>
                      </a:ext>
                    </a:extLst>
                  </a:hlinkClick>
                </a:rPr>
                <a:t>ce.456789@ac-ducobu.fr</a:t>
              </a:r>
              <a:endParaRPr kumimoji="0" lang="fr-FR" altLang="fr-GP" sz="1100" b="0" i="0" strike="noStrike" cap="none" normalizeH="0" baseline="0" dirty="0">
                <a:ln>
                  <a:noFill/>
                </a:ln>
                <a:effectLst/>
                <a:ea typeface="Calibri" panose="020F0502020204030204" pitchFamily="34" charset="0"/>
              </a:endParaRPr>
            </a:p>
            <a:p>
              <a:pPr marL="0" marR="0" lvl="0" indent="0" algn="ctr" defTabSz="914400" rtl="0" eaLnBrk="0" fontAlgn="base" latinLnBrk="0" hangingPunct="0">
                <a:lnSpc>
                  <a:spcPct val="130000"/>
                </a:lnSpc>
                <a:spcBef>
                  <a:spcPct val="0"/>
                </a:spcBef>
                <a:spcAft>
                  <a:spcPct val="0"/>
                </a:spcAft>
                <a:buClrTx/>
                <a:buSzTx/>
                <a:buFontTx/>
                <a:buNone/>
                <a:tabLst/>
              </a:pPr>
              <a:endParaRPr kumimoji="0" lang="fr-FR" altLang="fr-GP" sz="200" b="0" i="0" strike="noStrike" cap="none" normalizeH="0" baseline="0" dirty="0">
                <a:ln>
                  <a:noFill/>
                </a:ln>
                <a:effectLst/>
                <a:latin typeface="Arial" panose="020B0604020202020204" pitchFamily="34" charset="0"/>
              </a:endParaRPr>
            </a:p>
            <a:p>
              <a:pPr marL="0" marR="0" lvl="0" indent="0" algn="ctr" defTabSz="914400" rtl="0" eaLnBrk="0" fontAlgn="base" latinLnBrk="0" hangingPunct="0">
                <a:lnSpc>
                  <a:spcPct val="130000"/>
                </a:lnSpc>
                <a:spcBef>
                  <a:spcPct val="0"/>
                </a:spcBef>
                <a:spcAft>
                  <a:spcPct val="0"/>
                </a:spcAft>
                <a:buClrTx/>
                <a:buSzTx/>
                <a:buFontTx/>
                <a:buNone/>
                <a:tabLst/>
              </a:pPr>
              <a:r>
                <a:rPr kumimoji="0" lang="fr-FR" altLang="fr-GP"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rPr>
                <a:t>0832 98 76 11</a:t>
              </a:r>
              <a:endParaRPr kumimoji="0" lang="fr-FR" altLang="fr-GP" sz="700" b="0" i="0" u="none" strike="noStrike" cap="none" normalizeH="0" baseline="0" dirty="0">
                <a:ln>
                  <a:noFill/>
                </a:ln>
                <a:solidFill>
                  <a:schemeClr val="tx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fr-FR" altLang="fr-GP" b="0" i="0" u="none" strike="noStrike" cap="none" normalizeH="0" baseline="0" dirty="0">
                <a:ln>
                  <a:noFill/>
                </a:ln>
                <a:solidFill>
                  <a:schemeClr val="tx1"/>
                </a:solidFill>
                <a:effectLst/>
                <a:latin typeface="Arial" panose="020B0604020202020204" pitchFamily="34" charset="0"/>
              </a:endParaRPr>
            </a:p>
          </p:txBody>
        </p:sp>
        <p:pic>
          <p:nvPicPr>
            <p:cNvPr id="11" name="Graphique 10" descr="Téléphone avec un remplissage uni">
              <a:extLst>
                <a:ext uri="{FF2B5EF4-FFF2-40B4-BE49-F238E27FC236}">
                  <a16:creationId xmlns:a16="http://schemas.microsoft.com/office/drawing/2014/main" id="{13B3C36A-6E17-B8B7-13D7-A1066883D12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112825" y="2561244"/>
              <a:ext cx="673188" cy="341882"/>
            </a:xfrm>
            <a:prstGeom prst="rect">
              <a:avLst/>
            </a:prstGeom>
          </p:spPr>
        </p:pic>
        <p:sp>
          <p:nvSpPr>
            <p:cNvPr id="12" name="ZoneTexte 11">
              <a:extLst>
                <a:ext uri="{FF2B5EF4-FFF2-40B4-BE49-F238E27FC236}">
                  <a16:creationId xmlns:a16="http://schemas.microsoft.com/office/drawing/2014/main" id="{1B7C04DA-6083-B7E5-958A-A0A31A5EA84D}"/>
                </a:ext>
              </a:extLst>
            </p:cNvPr>
            <p:cNvSpPr txBox="1"/>
            <p:nvPr/>
          </p:nvSpPr>
          <p:spPr>
            <a:xfrm>
              <a:off x="2568307" y="2840237"/>
              <a:ext cx="2526205" cy="261610"/>
            </a:xfrm>
            <a:prstGeom prst="rect">
              <a:avLst/>
            </a:prstGeom>
            <a:noFill/>
          </p:spPr>
          <p:txBody>
            <a:bodyPr wrap="square">
              <a:spAutoFit/>
            </a:bodyPr>
            <a:lstStyle/>
            <a:p>
              <a:r>
                <a:rPr lang="fr-FR" sz="1100" dirty="0">
                  <a:effectLst/>
                  <a:latin typeface="Arial" panose="020B0604020202020204" pitchFamily="34" charset="0"/>
                  <a:ea typeface="Calibri" panose="020F0502020204030204" pitchFamily="34" charset="0"/>
                  <a:cs typeface="Arial" panose="020B0604020202020204" pitchFamily="34" charset="0"/>
                </a:rPr>
                <a:t>0980</a:t>
              </a:r>
              <a:r>
                <a:rPr lang="fr-FR" sz="1100" spc="-15" dirty="0">
                  <a:effectLst/>
                  <a:latin typeface="Arial" panose="020B0604020202020204" pitchFamily="34" charset="0"/>
                  <a:ea typeface="Calibri" panose="020F0502020204030204" pitchFamily="34" charset="0"/>
                  <a:cs typeface="Arial" panose="020B0604020202020204" pitchFamily="34" charset="0"/>
                </a:rPr>
                <a:t> </a:t>
              </a:r>
              <a:r>
                <a:rPr lang="fr-FR" sz="1100" dirty="0">
                  <a:effectLst/>
                  <a:latin typeface="Arial" panose="020B0604020202020204" pitchFamily="34" charset="0"/>
                  <a:ea typeface="Calibri" panose="020F0502020204030204" pitchFamily="34" charset="0"/>
                  <a:cs typeface="Arial" panose="020B0604020202020204" pitchFamily="34" charset="0"/>
                </a:rPr>
                <a:t>32</a:t>
              </a:r>
              <a:r>
                <a:rPr lang="fr-FR" sz="1100" spc="-10" dirty="0">
                  <a:effectLst/>
                  <a:latin typeface="Arial" panose="020B0604020202020204" pitchFamily="34" charset="0"/>
                  <a:ea typeface="Calibri" panose="020F0502020204030204" pitchFamily="34" charset="0"/>
                  <a:cs typeface="Arial" panose="020B0604020202020204" pitchFamily="34" charset="0"/>
                </a:rPr>
                <a:t> </a:t>
              </a:r>
              <a:r>
                <a:rPr lang="fr-FR" sz="1100" dirty="0">
                  <a:effectLst/>
                  <a:latin typeface="Arial" panose="020B0604020202020204" pitchFamily="34" charset="0"/>
                  <a:ea typeface="Calibri" panose="020F0502020204030204" pitchFamily="34" charset="0"/>
                  <a:cs typeface="Arial" panose="020B0604020202020204" pitchFamily="34" charset="0"/>
                </a:rPr>
                <a:t>80</a:t>
              </a:r>
              <a:r>
                <a:rPr lang="fr-FR" sz="1100" spc="-10" dirty="0">
                  <a:effectLst/>
                  <a:latin typeface="Arial" panose="020B0604020202020204" pitchFamily="34" charset="0"/>
                  <a:ea typeface="Calibri" panose="020F0502020204030204" pitchFamily="34" charset="0"/>
                  <a:cs typeface="Arial" panose="020B0604020202020204" pitchFamily="34" charset="0"/>
                </a:rPr>
                <a:t> </a:t>
              </a:r>
              <a:r>
                <a:rPr lang="fr-FR" sz="1100" dirty="0">
                  <a:effectLst/>
                  <a:latin typeface="Arial" panose="020B0604020202020204" pitchFamily="34" charset="0"/>
                  <a:ea typeface="Calibri" panose="020F0502020204030204" pitchFamily="34" charset="0"/>
                  <a:cs typeface="Arial" panose="020B0604020202020204" pitchFamily="34" charset="0"/>
                </a:rPr>
                <a:t>12</a:t>
              </a:r>
              <a:r>
                <a:rPr lang="fr-GP" sz="1100" dirty="0">
                  <a:effectLst/>
                  <a:latin typeface="Arial" panose="020B0604020202020204" pitchFamily="34" charset="0"/>
                  <a:cs typeface="Arial" panose="020B0604020202020204" pitchFamily="34" charset="0"/>
                </a:rPr>
                <a:t> </a:t>
              </a:r>
              <a:endParaRPr lang="fr-GP" sz="1100" dirty="0">
                <a:latin typeface="Arial" panose="020B0604020202020204" pitchFamily="34" charset="0"/>
                <a:cs typeface="Arial" panose="020B0604020202020204" pitchFamily="34" charset="0"/>
              </a:endParaRPr>
            </a:p>
          </p:txBody>
        </p:sp>
        <p:pic>
          <p:nvPicPr>
            <p:cNvPr id="13" name="Graphique 12" descr="Smartphone avec un remplissage uni">
              <a:extLst>
                <a:ext uri="{FF2B5EF4-FFF2-40B4-BE49-F238E27FC236}">
                  <a16:creationId xmlns:a16="http://schemas.microsoft.com/office/drawing/2014/main" id="{6C8CC2D1-424A-1E65-67BB-A793D04F856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152005" y="2854261"/>
              <a:ext cx="594828" cy="222780"/>
            </a:xfrm>
            <a:prstGeom prst="rect">
              <a:avLst/>
            </a:prstGeom>
          </p:spPr>
        </p:pic>
      </p:grpSp>
      <p:pic>
        <p:nvPicPr>
          <p:cNvPr id="14" name="Image 13" descr="Une image contenant fenêtre, bâtiment, propriété, Rectangle&#10;&#10;Description générée automatiquement">
            <a:extLst>
              <a:ext uri="{FF2B5EF4-FFF2-40B4-BE49-F238E27FC236}">
                <a16:creationId xmlns:a16="http://schemas.microsoft.com/office/drawing/2014/main" id="{B71CF6D4-6269-3DF1-8FB3-805E0B5A1CE9}"/>
              </a:ext>
            </a:extLst>
          </p:cNvPr>
          <p:cNvPicPr>
            <a:picLocks noChangeAspect="1"/>
          </p:cNvPicPr>
          <p:nvPr/>
        </p:nvPicPr>
        <p:blipFill>
          <a:blip r:embed="rId9"/>
          <a:stretch>
            <a:fillRect/>
          </a:stretch>
        </p:blipFill>
        <p:spPr>
          <a:xfrm>
            <a:off x="7391832" y="2784504"/>
            <a:ext cx="3056332" cy="1796661"/>
          </a:xfrm>
          <a:prstGeom prst="rect">
            <a:avLst/>
          </a:prstGeom>
        </p:spPr>
      </p:pic>
      <p:sp>
        <p:nvSpPr>
          <p:cNvPr id="18" name="ZoneTexte 17">
            <a:extLst>
              <a:ext uri="{FF2B5EF4-FFF2-40B4-BE49-F238E27FC236}">
                <a16:creationId xmlns:a16="http://schemas.microsoft.com/office/drawing/2014/main" id="{D176A5AF-2C72-CF3E-6BFB-75B07279B488}"/>
              </a:ext>
            </a:extLst>
          </p:cNvPr>
          <p:cNvSpPr txBox="1"/>
          <p:nvPr/>
        </p:nvSpPr>
        <p:spPr>
          <a:xfrm>
            <a:off x="7787764" y="4820112"/>
            <a:ext cx="2262152" cy="369332"/>
          </a:xfrm>
          <a:prstGeom prst="rect">
            <a:avLst/>
          </a:prstGeom>
          <a:noFill/>
        </p:spPr>
        <p:txBody>
          <a:bodyPr wrap="square">
            <a:spAutoFit/>
          </a:bodyPr>
          <a:lstStyle/>
          <a:p>
            <a:pPr marL="11113" algn="ctr">
              <a:spcBef>
                <a:spcPts val="285"/>
              </a:spcBef>
              <a:spcAft>
                <a:spcPts val="0"/>
              </a:spcAft>
            </a:pPr>
            <a:r>
              <a:rPr lang="fr-FR" sz="1800" b="1" kern="0" dirty="0">
                <a:effectLst/>
                <a:latin typeface="Quicksand Book" panose="02070303000000060000" pitchFamily="18" charset="77"/>
                <a:ea typeface="Calibri" panose="020F0502020204030204" pitchFamily="34" charset="0"/>
              </a:rPr>
              <a:t>BIENVENUE !</a:t>
            </a:r>
            <a:endParaRPr lang="fr-GP" sz="1800" b="1" kern="0" dirty="0">
              <a:effectLst/>
              <a:latin typeface="Quicksand Book" panose="02070303000000060000" pitchFamily="18" charset="77"/>
              <a:ea typeface="Calibri" panose="020F0502020204030204" pitchFamily="34" charset="0"/>
            </a:endParaRPr>
          </a:p>
        </p:txBody>
      </p:sp>
      <p:graphicFrame>
        <p:nvGraphicFramePr>
          <p:cNvPr id="23" name="Tableau 15">
            <a:extLst>
              <a:ext uri="{FF2B5EF4-FFF2-40B4-BE49-F238E27FC236}">
                <a16:creationId xmlns:a16="http://schemas.microsoft.com/office/drawing/2014/main" id="{5CBF95C6-CDF4-52E6-9BBF-D5EE8AA43936}"/>
              </a:ext>
            </a:extLst>
          </p:cNvPr>
          <p:cNvGraphicFramePr>
            <a:graphicFrameLocks noGrp="1"/>
          </p:cNvGraphicFramePr>
          <p:nvPr/>
        </p:nvGraphicFramePr>
        <p:xfrm>
          <a:off x="168931" y="281853"/>
          <a:ext cx="3204256" cy="370840"/>
        </p:xfrm>
        <a:graphic>
          <a:graphicData uri="http://schemas.openxmlformats.org/drawingml/2006/table">
            <a:tbl>
              <a:tblPr firstRow="1" bandRow="1">
                <a:tableStyleId>{5C22544A-7EE6-4342-B048-85BDC9FD1C3A}</a:tableStyleId>
              </a:tblPr>
              <a:tblGrid>
                <a:gridCol w="3204256">
                  <a:extLst>
                    <a:ext uri="{9D8B030D-6E8A-4147-A177-3AD203B41FA5}">
                      <a16:colId xmlns:a16="http://schemas.microsoft.com/office/drawing/2014/main" val="2395070650"/>
                    </a:ext>
                  </a:extLst>
                </a:gridCol>
              </a:tblGrid>
              <a:tr h="370840">
                <a:tc>
                  <a:txBody>
                    <a:bodyPr/>
                    <a:lstStyle/>
                    <a:p>
                      <a:r>
                        <a:rPr lang="fr-GP" sz="1600" dirty="0">
                          <a:solidFill>
                            <a:schemeClr val="tx1"/>
                          </a:solidFill>
                          <a:effectLst/>
                          <a:latin typeface="Quicksand Book" panose="02070303000000060000" pitchFamily="18" charset="77"/>
                          <a:ea typeface="AGRESTINGTEACHERFACESOLID" panose="02000603000000000000" pitchFamily="2" charset="0"/>
                        </a:rPr>
                        <a:t>VIE SCOLAIRE</a:t>
                      </a:r>
                    </a:p>
                  </a:txBody>
                  <a:tcPr anchor="ctr">
                    <a:noFill/>
                  </a:tcPr>
                </a:tc>
                <a:extLst>
                  <a:ext uri="{0D108BD9-81ED-4DB2-BD59-A6C34878D82A}">
                    <a16:rowId xmlns:a16="http://schemas.microsoft.com/office/drawing/2014/main" val="425863865"/>
                  </a:ext>
                </a:extLst>
              </a:tr>
            </a:tbl>
          </a:graphicData>
        </a:graphic>
      </p:graphicFrame>
      <p:sp>
        <p:nvSpPr>
          <p:cNvPr id="29" name="ZoneTexte 28">
            <a:extLst>
              <a:ext uri="{FF2B5EF4-FFF2-40B4-BE49-F238E27FC236}">
                <a16:creationId xmlns:a16="http://schemas.microsoft.com/office/drawing/2014/main" id="{B02480C1-E44D-F577-6BD0-F245280612BE}"/>
              </a:ext>
            </a:extLst>
          </p:cNvPr>
          <p:cNvSpPr txBox="1"/>
          <p:nvPr/>
        </p:nvSpPr>
        <p:spPr>
          <a:xfrm>
            <a:off x="168934" y="665046"/>
            <a:ext cx="3204253" cy="4308872"/>
          </a:xfrm>
          <a:prstGeom prst="rect">
            <a:avLst/>
          </a:prstGeom>
          <a:noFill/>
        </p:spPr>
        <p:txBody>
          <a:bodyPr wrap="square" rtlCol="0">
            <a:spAutoFit/>
          </a:bodyPr>
          <a:lstStyle/>
          <a:p>
            <a:pPr algn="just"/>
            <a:r>
              <a:rPr lang="fr-FR" sz="1200" dirty="0">
                <a:latin typeface="+mj-lt"/>
                <a:ea typeface="Calibri" panose="020F0502020204030204" pitchFamily="34" charset="0"/>
              </a:rPr>
              <a:t>✼</a:t>
            </a:r>
            <a:r>
              <a:rPr lang="fr-FR" sz="1200" dirty="0">
                <a:effectLst/>
                <a:latin typeface="+mj-lt"/>
                <a:ea typeface="Calibri" panose="020F0502020204030204" pitchFamily="34" charset="0"/>
              </a:rPr>
              <a:t> </a:t>
            </a:r>
            <a:r>
              <a:rPr lang="fr-FR" sz="1200" b="1" dirty="0">
                <a:effectLst/>
                <a:latin typeface="+mj-lt"/>
                <a:ea typeface="Calibri" panose="020F0502020204030204" pitchFamily="34" charset="0"/>
              </a:rPr>
              <a:t>La fiche de renseignement</a:t>
            </a:r>
            <a:r>
              <a:rPr lang="fr-FR" sz="1200" dirty="0">
                <a:effectLst/>
                <a:latin typeface="+mj-lt"/>
                <a:ea typeface="Calibri" panose="020F0502020204030204" pitchFamily="34" charset="0"/>
              </a:rPr>
              <a:t> et </a:t>
            </a:r>
            <a:r>
              <a:rPr lang="fr-FR" sz="1200" b="1" dirty="0">
                <a:effectLst/>
                <a:latin typeface="+mj-lt"/>
                <a:ea typeface="Calibri" panose="020F0502020204030204" pitchFamily="34" charset="0"/>
              </a:rPr>
              <a:t>l’assurance scolaire </a:t>
            </a:r>
            <a:r>
              <a:rPr lang="fr-FR" sz="1200" dirty="0">
                <a:effectLst/>
                <a:latin typeface="+mj-lt"/>
                <a:ea typeface="Calibri" panose="020F0502020204030204" pitchFamily="34" charset="0"/>
              </a:rPr>
              <a:t>: Ces documents sont à remettre au plus vite</a:t>
            </a:r>
            <a:r>
              <a:rPr lang="fr-FR" sz="1200" dirty="0">
                <a:latin typeface="+mj-lt"/>
                <a:ea typeface="Calibri" panose="020F0502020204030204" pitchFamily="34" charset="0"/>
              </a:rPr>
              <a:t>. L’assurance </a:t>
            </a:r>
            <a:r>
              <a:rPr lang="fr-FR" sz="1200" dirty="0">
                <a:effectLst/>
                <a:latin typeface="+mj-lt"/>
                <a:ea typeface="Calibri" panose="020F0502020204030204" pitchFamily="34" charset="0"/>
              </a:rPr>
              <a:t>RESPONSABILITÉ CIVILE et INDIVIDUELLE ACCIDENT</a:t>
            </a:r>
            <a:r>
              <a:rPr lang="fr-GP" sz="1200" dirty="0">
                <a:latin typeface="+mj-lt"/>
                <a:ea typeface="Calibri" panose="020F0502020204030204" pitchFamily="34" charset="0"/>
              </a:rPr>
              <a:t> </a:t>
            </a:r>
            <a:r>
              <a:rPr lang="fr-FR" sz="1200" dirty="0">
                <a:latin typeface="+mj-lt"/>
                <a:ea typeface="Calibri" panose="020F0502020204030204" pitchFamily="34" charset="0"/>
              </a:rPr>
              <a:t>est obligatoire pour que votre enfant puisse participer aux sorties scolaires.</a:t>
            </a:r>
          </a:p>
          <a:p>
            <a:pPr algn="just"/>
            <a:r>
              <a:rPr lang="fr-FR" sz="1200" dirty="0">
                <a:latin typeface="+mj-lt"/>
                <a:ea typeface="Calibri" panose="020F0502020204030204" pitchFamily="34" charset="0"/>
              </a:rPr>
              <a:t>Elle sera jointe à la fiche de renseignements. Pensez à fournir à l’école un numéro de téléphone permettant de vous joindre à tout moment.</a:t>
            </a:r>
          </a:p>
          <a:p>
            <a:pPr algn="ctr"/>
            <a:r>
              <a:rPr lang="fr-FR" sz="1400" b="1" dirty="0">
                <a:effectLst/>
                <a:latin typeface="+mj-lt"/>
                <a:ea typeface="Calibri" panose="020F0502020204030204" pitchFamily="34" charset="0"/>
                <a:cs typeface="Calibri Light" panose="020F0302020204030204" pitchFamily="34" charset="0"/>
              </a:rPr>
              <a:t>Les parents s’engagent à faire connaître à la directrice tout changement en cours d’année (notamment de numéro de téléphone). </a:t>
            </a:r>
          </a:p>
          <a:p>
            <a:pPr algn="just"/>
            <a:endParaRPr lang="fr-FR" sz="1200" dirty="0">
              <a:latin typeface="+mj-lt"/>
              <a:ea typeface="Calibri" panose="020F0502020204030204" pitchFamily="34" charset="0"/>
              <a:cs typeface="Calibri Light" panose="020F0302020204030204" pitchFamily="34" charset="0"/>
            </a:endParaRPr>
          </a:p>
          <a:p>
            <a:pPr algn="just"/>
            <a:r>
              <a:rPr lang="fr-FR" sz="1200" dirty="0">
                <a:latin typeface="+mj-lt"/>
                <a:ea typeface="Calibri" panose="020F0502020204030204" pitchFamily="34" charset="0"/>
                <a:cs typeface="Calibri Light" panose="020F0302020204030204" pitchFamily="34" charset="0"/>
              </a:rPr>
              <a:t>✼ </a:t>
            </a:r>
            <a:r>
              <a:rPr lang="fr-FR" sz="1200" b="1" dirty="0">
                <a:latin typeface="+mj-lt"/>
                <a:ea typeface="Calibri" panose="020F0502020204030204" pitchFamily="34" charset="0"/>
                <a:cs typeface="Calibri Light" panose="020F0302020204030204" pitchFamily="34" charset="0"/>
              </a:rPr>
              <a:t>Le règlement intérieur </a:t>
            </a:r>
            <a:r>
              <a:rPr lang="fr-FR" sz="1200" dirty="0">
                <a:latin typeface="+mj-lt"/>
                <a:ea typeface="Calibri" panose="020F0502020204030204" pitchFamily="34" charset="0"/>
                <a:cs typeface="Calibri Light" panose="020F0302020204030204" pitchFamily="34" charset="0"/>
              </a:rPr>
              <a:t>: l’école possède un règlement intérieur qui définit les droits et les devoirs de chacun ainsi que les règles à respecter. Il est distribué à chaque famille en début d’année après lecture et révision lors du 1</a:t>
            </a:r>
            <a:r>
              <a:rPr lang="fr-FR" sz="1200" baseline="30000" dirty="0">
                <a:latin typeface="+mj-lt"/>
                <a:ea typeface="Calibri" panose="020F0502020204030204" pitchFamily="34" charset="0"/>
                <a:cs typeface="Calibri Light" panose="020F0302020204030204" pitchFamily="34" charset="0"/>
              </a:rPr>
              <a:t>er</a:t>
            </a:r>
            <a:r>
              <a:rPr lang="fr-FR" sz="1200" dirty="0">
                <a:latin typeface="+mj-lt"/>
                <a:ea typeface="Calibri" panose="020F0502020204030204" pitchFamily="34" charset="0"/>
                <a:cs typeface="Calibri Light" panose="020F0302020204030204" pitchFamily="34" charset="0"/>
              </a:rPr>
              <a:t> conseil d’école. Il doit être lu attentivement et signé par les parents.</a:t>
            </a:r>
            <a:endParaRPr lang="fr-FR" sz="1200" b="1" dirty="0">
              <a:effectLst/>
              <a:latin typeface="+mj-lt"/>
              <a:ea typeface="Calibri" panose="020F0502020204030204" pitchFamily="34" charset="0"/>
              <a:cs typeface="Calibri Light" panose="020F0302020204030204" pitchFamily="34" charset="0"/>
            </a:endParaRPr>
          </a:p>
        </p:txBody>
      </p:sp>
      <p:graphicFrame>
        <p:nvGraphicFramePr>
          <p:cNvPr id="30" name="Tableau 15">
            <a:extLst>
              <a:ext uri="{FF2B5EF4-FFF2-40B4-BE49-F238E27FC236}">
                <a16:creationId xmlns:a16="http://schemas.microsoft.com/office/drawing/2014/main" id="{0B00BCD1-7B51-F5D1-F9C5-0D31EF70759D}"/>
              </a:ext>
            </a:extLst>
          </p:cNvPr>
          <p:cNvGraphicFramePr>
            <a:graphicFrameLocks noGrp="1"/>
          </p:cNvGraphicFramePr>
          <p:nvPr/>
        </p:nvGraphicFramePr>
        <p:xfrm>
          <a:off x="168931" y="5014205"/>
          <a:ext cx="3204256" cy="370840"/>
        </p:xfrm>
        <a:graphic>
          <a:graphicData uri="http://schemas.openxmlformats.org/drawingml/2006/table">
            <a:tbl>
              <a:tblPr firstRow="1" bandRow="1">
                <a:tableStyleId>{5C22544A-7EE6-4342-B048-85BDC9FD1C3A}</a:tableStyleId>
              </a:tblPr>
              <a:tblGrid>
                <a:gridCol w="3204256">
                  <a:extLst>
                    <a:ext uri="{9D8B030D-6E8A-4147-A177-3AD203B41FA5}">
                      <a16:colId xmlns:a16="http://schemas.microsoft.com/office/drawing/2014/main" val="2395070650"/>
                    </a:ext>
                  </a:extLst>
                </a:gridCol>
              </a:tblGrid>
              <a:tr h="370840">
                <a:tc>
                  <a:txBody>
                    <a:bodyPr/>
                    <a:lstStyle/>
                    <a:p>
                      <a:r>
                        <a:rPr lang="fr-GP" sz="1600" dirty="0">
                          <a:solidFill>
                            <a:schemeClr val="tx1"/>
                          </a:solidFill>
                          <a:effectLst/>
                          <a:latin typeface="Quicksand Book" panose="02070303000000060000" pitchFamily="18" charset="77"/>
                          <a:ea typeface="AGRESTINGTEACHERFACESOLID" panose="02000603000000000000" pitchFamily="2" charset="0"/>
                        </a:rPr>
                        <a:t>LES VACANCES SCOLAIRES</a:t>
                      </a:r>
                    </a:p>
                  </a:txBody>
                  <a:tcPr anchor="ctr">
                    <a:noFill/>
                  </a:tcPr>
                </a:tc>
                <a:extLst>
                  <a:ext uri="{0D108BD9-81ED-4DB2-BD59-A6C34878D82A}">
                    <a16:rowId xmlns:a16="http://schemas.microsoft.com/office/drawing/2014/main" val="425863865"/>
                  </a:ext>
                </a:extLst>
              </a:tr>
            </a:tbl>
          </a:graphicData>
        </a:graphic>
      </p:graphicFrame>
      <p:sp>
        <p:nvSpPr>
          <p:cNvPr id="33" name="ZoneTexte 32">
            <a:extLst>
              <a:ext uri="{FF2B5EF4-FFF2-40B4-BE49-F238E27FC236}">
                <a16:creationId xmlns:a16="http://schemas.microsoft.com/office/drawing/2014/main" id="{B1F41B4A-3F07-F162-E5D9-23C64FDF83DF}"/>
              </a:ext>
            </a:extLst>
          </p:cNvPr>
          <p:cNvSpPr txBox="1"/>
          <p:nvPr/>
        </p:nvSpPr>
        <p:spPr>
          <a:xfrm>
            <a:off x="168931" y="5369805"/>
            <a:ext cx="3204253" cy="2554545"/>
          </a:xfrm>
          <a:prstGeom prst="rect">
            <a:avLst/>
          </a:prstGeom>
          <a:noFill/>
        </p:spPr>
        <p:txBody>
          <a:bodyPr wrap="square" rtlCol="0">
            <a:spAutoFit/>
          </a:bodyPr>
          <a:lstStyle/>
          <a:p>
            <a:pPr algn="just"/>
            <a:r>
              <a:rPr lang="fr-FR" sz="1200" dirty="0">
                <a:latin typeface="+mj-lt"/>
                <a:ea typeface="Calibri" panose="020F0502020204030204" pitchFamily="34" charset="0"/>
                <a:cs typeface="Calibri Light" panose="020F0302020204030204" pitchFamily="34" charset="0"/>
              </a:rPr>
              <a:t>✼ </a:t>
            </a:r>
            <a:r>
              <a:rPr lang="fr-FR" sz="1200" dirty="0">
                <a:latin typeface="+mj-lt"/>
                <a:ea typeface="Calibri" panose="020F0502020204030204" pitchFamily="34" charset="0"/>
              </a:rPr>
              <a:t>Rentrée des élèves : Lundi 4 septembre 2023</a:t>
            </a:r>
          </a:p>
          <a:p>
            <a:pPr algn="just"/>
            <a:r>
              <a:rPr lang="fr-FR" sz="1200" dirty="0">
                <a:latin typeface="+mj-lt"/>
                <a:ea typeface="Calibri" panose="020F0502020204030204" pitchFamily="34" charset="0"/>
                <a:cs typeface="Calibri Light" panose="020F0302020204030204" pitchFamily="34" charset="0"/>
              </a:rPr>
              <a:t>✼ </a:t>
            </a:r>
            <a:r>
              <a:rPr lang="fr-FR" sz="1200" dirty="0">
                <a:effectLst/>
                <a:latin typeface="+mj-lt"/>
                <a:ea typeface="Calibri" panose="020F0502020204030204" pitchFamily="34" charset="0"/>
                <a:cs typeface="Calibri Light" panose="020F0302020204030204" pitchFamily="34" charset="0"/>
              </a:rPr>
              <a:t>Toussaint : du samedi 21 octobr</a:t>
            </a:r>
            <a:r>
              <a:rPr lang="fr-FR" sz="1200" dirty="0">
                <a:latin typeface="+mj-lt"/>
                <a:ea typeface="Calibri" panose="020F0502020204030204" pitchFamily="34" charset="0"/>
                <a:cs typeface="Calibri Light" panose="020F0302020204030204" pitchFamily="34" charset="0"/>
              </a:rPr>
              <a:t>e au lundi 6 novembre 2023</a:t>
            </a:r>
          </a:p>
          <a:p>
            <a:pPr algn="just"/>
            <a:r>
              <a:rPr lang="fr-FR" sz="1200" dirty="0">
                <a:latin typeface="+mj-lt"/>
                <a:ea typeface="Calibri" panose="020F0502020204030204" pitchFamily="34" charset="0"/>
                <a:cs typeface="Calibri Light" panose="020F0302020204030204" pitchFamily="34" charset="0"/>
              </a:rPr>
              <a:t>✼ </a:t>
            </a:r>
            <a:r>
              <a:rPr lang="fr-FR" sz="1200" dirty="0">
                <a:effectLst/>
                <a:latin typeface="+mj-lt"/>
                <a:ea typeface="Calibri" panose="020F0502020204030204" pitchFamily="34" charset="0"/>
                <a:cs typeface="Calibri Light" panose="020F0302020204030204" pitchFamily="34" charset="0"/>
              </a:rPr>
              <a:t>Noël : du samedi 23 décembre au lundi 8 janvier 2024</a:t>
            </a:r>
          </a:p>
          <a:p>
            <a:pPr algn="just"/>
            <a:r>
              <a:rPr lang="fr-FR" sz="1200" dirty="0">
                <a:latin typeface="+mj-lt"/>
                <a:ea typeface="Calibri" panose="020F0502020204030204" pitchFamily="34" charset="0"/>
                <a:cs typeface="Calibri Light" panose="020F0302020204030204" pitchFamily="34" charset="0"/>
              </a:rPr>
              <a:t>✼ </a:t>
            </a:r>
            <a:r>
              <a:rPr lang="fr-FR" sz="1200" dirty="0">
                <a:effectLst/>
                <a:latin typeface="+mj-lt"/>
                <a:ea typeface="Calibri" panose="020F0502020204030204" pitchFamily="34" charset="0"/>
                <a:cs typeface="Calibri Light" panose="020F0302020204030204" pitchFamily="34" charset="0"/>
              </a:rPr>
              <a:t>Carnaval : du samedi 10 février au lundi 26 février 2024</a:t>
            </a:r>
          </a:p>
          <a:p>
            <a:pPr algn="just"/>
            <a:r>
              <a:rPr lang="fr-FR" sz="1200" dirty="0">
                <a:latin typeface="+mj-lt"/>
                <a:ea typeface="Calibri" panose="020F0502020204030204" pitchFamily="34" charset="0"/>
                <a:cs typeface="Calibri Light" panose="020F0302020204030204" pitchFamily="34" charset="0"/>
              </a:rPr>
              <a:t>✼ </a:t>
            </a:r>
            <a:r>
              <a:rPr lang="fr-FR" sz="1200" dirty="0">
                <a:effectLst/>
                <a:latin typeface="+mj-lt"/>
                <a:ea typeface="Calibri" panose="020F0502020204030204" pitchFamily="34" charset="0"/>
                <a:cs typeface="Calibri Light" panose="020F0302020204030204" pitchFamily="34" charset="0"/>
              </a:rPr>
              <a:t>Pâques : du jeudi 28 mars au lundi 15 avril 2024</a:t>
            </a:r>
          </a:p>
          <a:p>
            <a:pPr algn="just"/>
            <a:r>
              <a:rPr lang="fr-FR" sz="1200" dirty="0">
                <a:latin typeface="+mj-lt"/>
                <a:ea typeface="Calibri" panose="020F0502020204030204" pitchFamily="34" charset="0"/>
                <a:cs typeface="Calibri Light" panose="020F0302020204030204" pitchFamily="34" charset="0"/>
              </a:rPr>
              <a:t>✼ </a:t>
            </a:r>
            <a:r>
              <a:rPr lang="fr-FR" sz="1200" dirty="0">
                <a:effectLst/>
                <a:latin typeface="+mj-lt"/>
                <a:ea typeface="Calibri" panose="020F0502020204030204" pitchFamily="34" charset="0"/>
                <a:cs typeface="Calibri Light" panose="020F0302020204030204" pitchFamily="34" charset="0"/>
              </a:rPr>
              <a:t>Grandes vacances : samedi 6 juillet 2024</a:t>
            </a:r>
          </a:p>
          <a:p>
            <a:endParaRPr lang="fr-FR" sz="1400" dirty="0">
              <a:effectLst/>
              <a:latin typeface="+mj-lt"/>
              <a:ea typeface="Calibri" panose="020F0502020204030204" pitchFamily="34" charset="0"/>
              <a:cs typeface="Calibri Light" panose="020F0302020204030204" pitchFamily="34" charset="0"/>
            </a:endParaRPr>
          </a:p>
          <a:p>
            <a:endParaRPr lang="fr-FR" sz="1200" dirty="0">
              <a:effectLst/>
              <a:latin typeface="+mj-lt"/>
              <a:ea typeface="Calibri" panose="020F0502020204030204" pitchFamily="34" charset="0"/>
              <a:cs typeface="Calibri Light" panose="020F0302020204030204" pitchFamily="34" charset="0"/>
            </a:endParaRPr>
          </a:p>
          <a:p>
            <a:endParaRPr lang="fr-FR" sz="1400" dirty="0">
              <a:effectLst/>
              <a:latin typeface="+mj-lt"/>
              <a:ea typeface="Calibri" panose="020F0502020204030204" pitchFamily="34" charset="0"/>
              <a:cs typeface="Calibri Light" panose="020F0302020204030204" pitchFamily="34" charset="0"/>
            </a:endParaRPr>
          </a:p>
        </p:txBody>
      </p:sp>
    </p:spTree>
    <p:extLst>
      <p:ext uri="{BB962C8B-B14F-4D97-AF65-F5344CB8AC3E}">
        <p14:creationId xmlns:p14="http://schemas.microsoft.com/office/powerpoint/2010/main" val="36180158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ZoneTexte 23">
            <a:extLst>
              <a:ext uri="{FF2B5EF4-FFF2-40B4-BE49-F238E27FC236}">
                <a16:creationId xmlns:a16="http://schemas.microsoft.com/office/drawing/2014/main" id="{99159D7E-4C6D-EE41-8233-382421E85627}"/>
              </a:ext>
            </a:extLst>
          </p:cNvPr>
          <p:cNvSpPr txBox="1"/>
          <p:nvPr/>
        </p:nvSpPr>
        <p:spPr>
          <a:xfrm>
            <a:off x="7274673" y="5273662"/>
            <a:ext cx="3204253" cy="1750094"/>
          </a:xfrm>
          <a:prstGeom prst="rect">
            <a:avLst/>
          </a:prstGeom>
          <a:noFill/>
        </p:spPr>
        <p:txBody>
          <a:bodyPr wrap="square" rtlCol="0">
            <a:spAutoFit/>
          </a:bodyPr>
          <a:lstStyle/>
          <a:p>
            <a:pPr algn="just">
              <a:lnSpc>
                <a:spcPct val="130000"/>
              </a:lnSpc>
            </a:pPr>
            <a:r>
              <a:rPr lang="fr-GP" sz="1400" dirty="0">
                <a:latin typeface="+mj-lt"/>
              </a:rPr>
              <a:t>    Votre enfant entre cette année en classe de CM2. Vous trouverez dans ce mémo quelques informations pratiques concernant l’école, la classe et son fonctionnement pour l’année scolaire 2023-2024.</a:t>
            </a:r>
          </a:p>
        </p:txBody>
      </p:sp>
      <p:pic>
        <p:nvPicPr>
          <p:cNvPr id="8" name="Image 7">
            <a:extLst>
              <a:ext uri="{FF2B5EF4-FFF2-40B4-BE49-F238E27FC236}">
                <a16:creationId xmlns:a16="http://schemas.microsoft.com/office/drawing/2014/main" id="{BF3C8D66-5B61-0042-EECC-99F0FD10093A}"/>
              </a:ext>
            </a:extLst>
          </p:cNvPr>
          <p:cNvPicPr>
            <a:picLocks noChangeAspect="1"/>
          </p:cNvPicPr>
          <p:nvPr/>
        </p:nvPicPr>
        <p:blipFill>
          <a:blip r:embed="rId3"/>
          <a:stretch>
            <a:fillRect/>
          </a:stretch>
        </p:blipFill>
        <p:spPr>
          <a:xfrm>
            <a:off x="7279879" y="353413"/>
            <a:ext cx="3204245" cy="448449"/>
          </a:xfrm>
          <a:prstGeom prst="rect">
            <a:avLst/>
          </a:prstGeom>
        </p:spPr>
      </p:pic>
      <p:grpSp>
        <p:nvGrpSpPr>
          <p:cNvPr id="9" name="Groupe 8">
            <a:extLst>
              <a:ext uri="{FF2B5EF4-FFF2-40B4-BE49-F238E27FC236}">
                <a16:creationId xmlns:a16="http://schemas.microsoft.com/office/drawing/2014/main" id="{E9A0A2B0-604A-D0EE-D350-F16F55D8E1F4}"/>
              </a:ext>
            </a:extLst>
          </p:cNvPr>
          <p:cNvGrpSpPr/>
          <p:nvPr/>
        </p:nvGrpSpPr>
        <p:grpSpPr>
          <a:xfrm>
            <a:off x="7247349" y="1029684"/>
            <a:ext cx="3342982" cy="1740476"/>
            <a:chOff x="19123" y="1462916"/>
            <a:chExt cx="7521428" cy="1740476"/>
          </a:xfrm>
        </p:grpSpPr>
        <p:sp>
          <p:nvSpPr>
            <p:cNvPr id="10" name="Rectangle 27">
              <a:extLst>
                <a:ext uri="{FF2B5EF4-FFF2-40B4-BE49-F238E27FC236}">
                  <a16:creationId xmlns:a16="http://schemas.microsoft.com/office/drawing/2014/main" id="{F799B9A9-1DBA-CC81-645F-4D531525096E}"/>
                </a:ext>
              </a:extLst>
            </p:cNvPr>
            <p:cNvSpPr>
              <a:spLocks noChangeArrowheads="1"/>
            </p:cNvSpPr>
            <p:nvPr/>
          </p:nvSpPr>
          <p:spPr bwMode="auto">
            <a:xfrm rot="10800000" flipV="1">
              <a:off x="19123" y="1462916"/>
              <a:ext cx="7521428" cy="1740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30000"/>
                </a:lnSpc>
                <a:spcBef>
                  <a:spcPct val="0"/>
                </a:spcBef>
                <a:spcAft>
                  <a:spcPct val="0"/>
                </a:spcAft>
                <a:buClrTx/>
                <a:buSzTx/>
                <a:buFontTx/>
                <a:buNone/>
                <a:tabLst/>
              </a:pPr>
              <a:r>
                <a:rPr kumimoji="0" lang="fr-FR" altLang="fr-GP" sz="1600" b="1" i="0" u="none" strike="noStrike" cap="none" normalizeH="0" baseline="0" dirty="0">
                  <a:ln>
                    <a:noFill/>
                  </a:ln>
                  <a:solidFill>
                    <a:schemeClr val="tx1"/>
                  </a:solidFill>
                  <a:effectLst/>
                  <a:latin typeface="Quicksand Book" panose="02070303000000060000" pitchFamily="18" charset="77"/>
                  <a:ea typeface="Calibri" panose="020F0502020204030204" pitchFamily="34" charset="0"/>
                </a:rPr>
                <a:t>ÉCOLE ÉLÉMENTAIRE ÉMILE DE DUCOBU</a:t>
              </a:r>
              <a:endParaRPr kumimoji="0" lang="fr-FR" altLang="fr-GP" sz="1600" b="1" i="0" u="none" strike="noStrike" cap="none" normalizeH="0" baseline="0" dirty="0">
                <a:ln>
                  <a:noFill/>
                </a:ln>
                <a:solidFill>
                  <a:schemeClr val="tx1"/>
                </a:solidFill>
                <a:effectLst/>
                <a:latin typeface="Quicksand Book" panose="02070303000000060000" pitchFamily="18" charset="77"/>
              </a:endParaRPr>
            </a:p>
            <a:p>
              <a:pPr marL="0" marR="0" lvl="0" indent="0" algn="ctr" defTabSz="914400" rtl="0" eaLnBrk="0" fontAlgn="base" latinLnBrk="0" hangingPunct="0">
                <a:lnSpc>
                  <a:spcPct val="130000"/>
                </a:lnSpc>
                <a:spcBef>
                  <a:spcPct val="0"/>
                </a:spcBef>
                <a:spcAft>
                  <a:spcPct val="0"/>
                </a:spcAft>
                <a:buClrTx/>
                <a:buSzTx/>
                <a:buFontTx/>
                <a:buNone/>
                <a:tabLst/>
              </a:pPr>
              <a:r>
                <a:rPr kumimoji="0" lang="fr-FR" altLang="fr-GP" sz="1100" b="0" i="0" u="none" strike="noStrike" cap="none" normalizeH="0" baseline="0" dirty="0">
                  <a:ln>
                    <a:noFill/>
                  </a:ln>
                  <a:solidFill>
                    <a:schemeClr val="tx1"/>
                  </a:solidFill>
                  <a:effectLst/>
                  <a:ea typeface="Calibri" panose="020F0502020204030204" pitchFamily="34" charset="0"/>
                </a:rPr>
                <a:t>61 rue du Professeur Latouche</a:t>
              </a:r>
              <a:endParaRPr lang="fr-FR" altLang="fr-GP" sz="1100" dirty="0">
                <a:solidFill>
                  <a:srgbClr val="0000FF"/>
                </a:solidFill>
                <a:ea typeface="Calibri" panose="020F0502020204030204" pitchFamily="34" charset="0"/>
              </a:endParaRPr>
            </a:p>
            <a:p>
              <a:pPr marL="0" marR="0" lvl="0" indent="0" algn="ctr" defTabSz="914400" rtl="0" eaLnBrk="0" fontAlgn="base" latinLnBrk="0" hangingPunct="0">
                <a:lnSpc>
                  <a:spcPct val="130000"/>
                </a:lnSpc>
                <a:spcBef>
                  <a:spcPct val="0"/>
                </a:spcBef>
                <a:spcAft>
                  <a:spcPct val="0"/>
                </a:spcAft>
                <a:buClrTx/>
                <a:buSzTx/>
                <a:buFontTx/>
                <a:buNone/>
                <a:tabLst/>
              </a:pPr>
              <a:r>
                <a:rPr kumimoji="0" lang="fr-FR" altLang="fr-GP" sz="1100" b="0" i="0" strike="noStrike" cap="none" normalizeH="0" baseline="0" dirty="0">
                  <a:ln>
                    <a:noFill/>
                  </a:ln>
                  <a:effectLst/>
                  <a:ea typeface="Calibri" panose="020F0502020204030204" pitchFamily="34" charset="0"/>
                  <a:hlinkClick r:id="rId4">
                    <a:extLst>
                      <a:ext uri="{A12FA001-AC4F-418D-AE19-62706E023703}">
                        <ahyp:hlinkClr xmlns:ahyp="http://schemas.microsoft.com/office/drawing/2018/hyperlinkcolor" val="tx"/>
                      </a:ext>
                    </a:extLst>
                  </a:hlinkClick>
                </a:rPr>
                <a:t>ce.456789@ac-ducobu.fr</a:t>
              </a:r>
              <a:endParaRPr kumimoji="0" lang="fr-FR" altLang="fr-GP" sz="1100" b="0" i="0" strike="noStrike" cap="none" normalizeH="0" baseline="0" dirty="0">
                <a:ln>
                  <a:noFill/>
                </a:ln>
                <a:effectLst/>
                <a:ea typeface="Calibri" panose="020F0502020204030204" pitchFamily="34" charset="0"/>
              </a:endParaRPr>
            </a:p>
            <a:p>
              <a:pPr marL="0" marR="0" lvl="0" indent="0" algn="ctr" defTabSz="914400" rtl="0" eaLnBrk="0" fontAlgn="base" latinLnBrk="0" hangingPunct="0">
                <a:lnSpc>
                  <a:spcPct val="130000"/>
                </a:lnSpc>
                <a:spcBef>
                  <a:spcPct val="0"/>
                </a:spcBef>
                <a:spcAft>
                  <a:spcPct val="0"/>
                </a:spcAft>
                <a:buClrTx/>
                <a:buSzTx/>
                <a:buFontTx/>
                <a:buNone/>
                <a:tabLst/>
              </a:pPr>
              <a:endParaRPr kumimoji="0" lang="fr-FR" altLang="fr-GP" sz="200" b="0" i="0" strike="noStrike" cap="none" normalizeH="0" baseline="0" dirty="0">
                <a:ln>
                  <a:noFill/>
                </a:ln>
                <a:effectLst/>
                <a:latin typeface="Arial" panose="020B0604020202020204" pitchFamily="34" charset="0"/>
              </a:endParaRPr>
            </a:p>
            <a:p>
              <a:pPr marL="0" marR="0" lvl="0" indent="0" algn="ctr" defTabSz="914400" rtl="0" eaLnBrk="0" fontAlgn="base" latinLnBrk="0" hangingPunct="0">
                <a:lnSpc>
                  <a:spcPct val="130000"/>
                </a:lnSpc>
                <a:spcBef>
                  <a:spcPct val="0"/>
                </a:spcBef>
                <a:spcAft>
                  <a:spcPct val="0"/>
                </a:spcAft>
                <a:buClrTx/>
                <a:buSzTx/>
                <a:buFontTx/>
                <a:buNone/>
                <a:tabLst/>
              </a:pPr>
              <a:r>
                <a:rPr kumimoji="0" lang="fr-FR" altLang="fr-GP"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rPr>
                <a:t>0832 98 76 11</a:t>
              </a:r>
              <a:endParaRPr kumimoji="0" lang="fr-FR" altLang="fr-GP" sz="700" b="0" i="0" u="none" strike="noStrike" cap="none" normalizeH="0" baseline="0" dirty="0">
                <a:ln>
                  <a:noFill/>
                </a:ln>
                <a:solidFill>
                  <a:schemeClr val="tx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fr-FR" altLang="fr-GP" b="0" i="0" u="none" strike="noStrike" cap="none" normalizeH="0" baseline="0" dirty="0">
                <a:ln>
                  <a:noFill/>
                </a:ln>
                <a:solidFill>
                  <a:schemeClr val="tx1"/>
                </a:solidFill>
                <a:effectLst/>
                <a:latin typeface="Arial" panose="020B0604020202020204" pitchFamily="34" charset="0"/>
              </a:endParaRPr>
            </a:p>
          </p:txBody>
        </p:sp>
        <p:pic>
          <p:nvPicPr>
            <p:cNvPr id="11" name="Graphique 10" descr="Téléphone avec un remplissage uni">
              <a:extLst>
                <a:ext uri="{FF2B5EF4-FFF2-40B4-BE49-F238E27FC236}">
                  <a16:creationId xmlns:a16="http://schemas.microsoft.com/office/drawing/2014/main" id="{13B3C36A-6E17-B8B7-13D7-A1066883D12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112825" y="2561244"/>
              <a:ext cx="673188" cy="341882"/>
            </a:xfrm>
            <a:prstGeom prst="rect">
              <a:avLst/>
            </a:prstGeom>
          </p:spPr>
        </p:pic>
        <p:sp>
          <p:nvSpPr>
            <p:cNvPr id="12" name="ZoneTexte 11">
              <a:extLst>
                <a:ext uri="{FF2B5EF4-FFF2-40B4-BE49-F238E27FC236}">
                  <a16:creationId xmlns:a16="http://schemas.microsoft.com/office/drawing/2014/main" id="{1B7C04DA-6083-B7E5-958A-A0A31A5EA84D}"/>
                </a:ext>
              </a:extLst>
            </p:cNvPr>
            <p:cNvSpPr txBox="1"/>
            <p:nvPr/>
          </p:nvSpPr>
          <p:spPr>
            <a:xfrm>
              <a:off x="2568307" y="2840237"/>
              <a:ext cx="2526205" cy="261610"/>
            </a:xfrm>
            <a:prstGeom prst="rect">
              <a:avLst/>
            </a:prstGeom>
            <a:noFill/>
          </p:spPr>
          <p:txBody>
            <a:bodyPr wrap="square">
              <a:spAutoFit/>
            </a:bodyPr>
            <a:lstStyle/>
            <a:p>
              <a:r>
                <a:rPr lang="fr-FR" sz="1100" dirty="0">
                  <a:effectLst/>
                  <a:latin typeface="Arial" panose="020B0604020202020204" pitchFamily="34" charset="0"/>
                  <a:ea typeface="Calibri" panose="020F0502020204030204" pitchFamily="34" charset="0"/>
                  <a:cs typeface="Arial" panose="020B0604020202020204" pitchFamily="34" charset="0"/>
                </a:rPr>
                <a:t>0980</a:t>
              </a:r>
              <a:r>
                <a:rPr lang="fr-FR" sz="1100" spc="-15" dirty="0">
                  <a:effectLst/>
                  <a:latin typeface="Arial" panose="020B0604020202020204" pitchFamily="34" charset="0"/>
                  <a:ea typeface="Calibri" panose="020F0502020204030204" pitchFamily="34" charset="0"/>
                  <a:cs typeface="Arial" panose="020B0604020202020204" pitchFamily="34" charset="0"/>
                </a:rPr>
                <a:t> </a:t>
              </a:r>
              <a:r>
                <a:rPr lang="fr-FR" sz="1100" dirty="0">
                  <a:effectLst/>
                  <a:latin typeface="Arial" panose="020B0604020202020204" pitchFamily="34" charset="0"/>
                  <a:ea typeface="Calibri" panose="020F0502020204030204" pitchFamily="34" charset="0"/>
                  <a:cs typeface="Arial" panose="020B0604020202020204" pitchFamily="34" charset="0"/>
                </a:rPr>
                <a:t>32</a:t>
              </a:r>
              <a:r>
                <a:rPr lang="fr-FR" sz="1100" spc="-10" dirty="0">
                  <a:effectLst/>
                  <a:latin typeface="Arial" panose="020B0604020202020204" pitchFamily="34" charset="0"/>
                  <a:ea typeface="Calibri" panose="020F0502020204030204" pitchFamily="34" charset="0"/>
                  <a:cs typeface="Arial" panose="020B0604020202020204" pitchFamily="34" charset="0"/>
                </a:rPr>
                <a:t> </a:t>
              </a:r>
              <a:r>
                <a:rPr lang="fr-FR" sz="1100" dirty="0">
                  <a:effectLst/>
                  <a:latin typeface="Arial" panose="020B0604020202020204" pitchFamily="34" charset="0"/>
                  <a:ea typeface="Calibri" panose="020F0502020204030204" pitchFamily="34" charset="0"/>
                  <a:cs typeface="Arial" panose="020B0604020202020204" pitchFamily="34" charset="0"/>
                </a:rPr>
                <a:t>80</a:t>
              </a:r>
              <a:r>
                <a:rPr lang="fr-FR" sz="1100" spc="-10" dirty="0">
                  <a:effectLst/>
                  <a:latin typeface="Arial" panose="020B0604020202020204" pitchFamily="34" charset="0"/>
                  <a:ea typeface="Calibri" panose="020F0502020204030204" pitchFamily="34" charset="0"/>
                  <a:cs typeface="Arial" panose="020B0604020202020204" pitchFamily="34" charset="0"/>
                </a:rPr>
                <a:t> </a:t>
              </a:r>
              <a:r>
                <a:rPr lang="fr-FR" sz="1100" dirty="0">
                  <a:effectLst/>
                  <a:latin typeface="Arial" panose="020B0604020202020204" pitchFamily="34" charset="0"/>
                  <a:ea typeface="Calibri" panose="020F0502020204030204" pitchFamily="34" charset="0"/>
                  <a:cs typeface="Arial" panose="020B0604020202020204" pitchFamily="34" charset="0"/>
                </a:rPr>
                <a:t>12</a:t>
              </a:r>
              <a:r>
                <a:rPr lang="fr-GP" sz="1100" dirty="0">
                  <a:effectLst/>
                  <a:latin typeface="Arial" panose="020B0604020202020204" pitchFamily="34" charset="0"/>
                  <a:cs typeface="Arial" panose="020B0604020202020204" pitchFamily="34" charset="0"/>
                </a:rPr>
                <a:t> </a:t>
              </a:r>
              <a:endParaRPr lang="fr-GP" sz="1100" dirty="0">
                <a:latin typeface="Arial" panose="020B0604020202020204" pitchFamily="34" charset="0"/>
                <a:cs typeface="Arial" panose="020B0604020202020204" pitchFamily="34" charset="0"/>
              </a:endParaRPr>
            </a:p>
          </p:txBody>
        </p:sp>
        <p:pic>
          <p:nvPicPr>
            <p:cNvPr id="13" name="Graphique 12" descr="Smartphone avec un remplissage uni">
              <a:extLst>
                <a:ext uri="{FF2B5EF4-FFF2-40B4-BE49-F238E27FC236}">
                  <a16:creationId xmlns:a16="http://schemas.microsoft.com/office/drawing/2014/main" id="{6C8CC2D1-424A-1E65-67BB-A793D04F856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152005" y="2854261"/>
              <a:ext cx="594828" cy="222780"/>
            </a:xfrm>
            <a:prstGeom prst="rect">
              <a:avLst/>
            </a:prstGeom>
          </p:spPr>
        </p:pic>
      </p:grpSp>
      <p:sp>
        <p:nvSpPr>
          <p:cNvPr id="18" name="ZoneTexte 17">
            <a:extLst>
              <a:ext uri="{FF2B5EF4-FFF2-40B4-BE49-F238E27FC236}">
                <a16:creationId xmlns:a16="http://schemas.microsoft.com/office/drawing/2014/main" id="{D176A5AF-2C72-CF3E-6BFB-75B07279B488}"/>
              </a:ext>
            </a:extLst>
          </p:cNvPr>
          <p:cNvSpPr txBox="1"/>
          <p:nvPr/>
        </p:nvSpPr>
        <p:spPr>
          <a:xfrm>
            <a:off x="7787764" y="4820112"/>
            <a:ext cx="2262152" cy="369332"/>
          </a:xfrm>
          <a:prstGeom prst="rect">
            <a:avLst/>
          </a:prstGeom>
          <a:noFill/>
        </p:spPr>
        <p:txBody>
          <a:bodyPr wrap="square">
            <a:spAutoFit/>
          </a:bodyPr>
          <a:lstStyle/>
          <a:p>
            <a:pPr marL="11113" algn="ctr">
              <a:spcBef>
                <a:spcPts val="285"/>
              </a:spcBef>
              <a:spcAft>
                <a:spcPts val="0"/>
              </a:spcAft>
            </a:pPr>
            <a:r>
              <a:rPr lang="fr-FR" sz="1800" b="1" kern="0" dirty="0">
                <a:effectLst/>
                <a:latin typeface="Quicksand Book" panose="02070303000000060000" pitchFamily="18" charset="77"/>
                <a:ea typeface="Calibri" panose="020F0502020204030204" pitchFamily="34" charset="0"/>
              </a:rPr>
              <a:t>BIENVENUE !</a:t>
            </a:r>
            <a:endParaRPr lang="fr-GP" sz="1800" b="1" kern="0" dirty="0">
              <a:effectLst/>
              <a:latin typeface="Quicksand Book" panose="02070303000000060000" pitchFamily="18" charset="77"/>
              <a:ea typeface="Calibri" panose="020F0502020204030204" pitchFamily="34" charset="0"/>
            </a:endParaRPr>
          </a:p>
        </p:txBody>
      </p:sp>
      <p:graphicFrame>
        <p:nvGraphicFramePr>
          <p:cNvPr id="23" name="Tableau 15">
            <a:extLst>
              <a:ext uri="{FF2B5EF4-FFF2-40B4-BE49-F238E27FC236}">
                <a16:creationId xmlns:a16="http://schemas.microsoft.com/office/drawing/2014/main" id="{5CBF95C6-CDF4-52E6-9BBF-D5EE8AA43936}"/>
              </a:ext>
            </a:extLst>
          </p:cNvPr>
          <p:cNvGraphicFramePr>
            <a:graphicFrameLocks noGrp="1"/>
          </p:cNvGraphicFramePr>
          <p:nvPr/>
        </p:nvGraphicFramePr>
        <p:xfrm>
          <a:off x="168931" y="281853"/>
          <a:ext cx="3204256" cy="370840"/>
        </p:xfrm>
        <a:graphic>
          <a:graphicData uri="http://schemas.openxmlformats.org/drawingml/2006/table">
            <a:tbl>
              <a:tblPr firstRow="1" bandRow="1">
                <a:tableStyleId>{5C22544A-7EE6-4342-B048-85BDC9FD1C3A}</a:tableStyleId>
              </a:tblPr>
              <a:tblGrid>
                <a:gridCol w="3204256">
                  <a:extLst>
                    <a:ext uri="{9D8B030D-6E8A-4147-A177-3AD203B41FA5}">
                      <a16:colId xmlns:a16="http://schemas.microsoft.com/office/drawing/2014/main" val="2395070650"/>
                    </a:ext>
                  </a:extLst>
                </a:gridCol>
              </a:tblGrid>
              <a:tr h="370840">
                <a:tc>
                  <a:txBody>
                    <a:bodyPr/>
                    <a:lstStyle/>
                    <a:p>
                      <a:r>
                        <a:rPr lang="fr-GP" sz="1600" dirty="0">
                          <a:solidFill>
                            <a:schemeClr val="tx1"/>
                          </a:solidFill>
                          <a:effectLst/>
                          <a:latin typeface="Quicksand Book" panose="02070303000000060000" pitchFamily="18" charset="77"/>
                          <a:ea typeface="AGRESTINGTEACHERFACESOLID" panose="02000603000000000000" pitchFamily="2" charset="0"/>
                        </a:rPr>
                        <a:t>VIE SCOLAIRE</a:t>
                      </a:r>
                    </a:p>
                  </a:txBody>
                  <a:tcPr anchor="ctr">
                    <a:noFill/>
                  </a:tcPr>
                </a:tc>
                <a:extLst>
                  <a:ext uri="{0D108BD9-81ED-4DB2-BD59-A6C34878D82A}">
                    <a16:rowId xmlns:a16="http://schemas.microsoft.com/office/drawing/2014/main" val="425863865"/>
                  </a:ext>
                </a:extLst>
              </a:tr>
            </a:tbl>
          </a:graphicData>
        </a:graphic>
      </p:graphicFrame>
      <p:sp>
        <p:nvSpPr>
          <p:cNvPr id="29" name="ZoneTexte 28">
            <a:extLst>
              <a:ext uri="{FF2B5EF4-FFF2-40B4-BE49-F238E27FC236}">
                <a16:creationId xmlns:a16="http://schemas.microsoft.com/office/drawing/2014/main" id="{B02480C1-E44D-F577-6BD0-F245280612BE}"/>
              </a:ext>
            </a:extLst>
          </p:cNvPr>
          <p:cNvSpPr txBox="1"/>
          <p:nvPr/>
        </p:nvSpPr>
        <p:spPr>
          <a:xfrm>
            <a:off x="168934" y="665046"/>
            <a:ext cx="3204253" cy="4308872"/>
          </a:xfrm>
          <a:prstGeom prst="rect">
            <a:avLst/>
          </a:prstGeom>
          <a:noFill/>
        </p:spPr>
        <p:txBody>
          <a:bodyPr wrap="square" rtlCol="0">
            <a:spAutoFit/>
          </a:bodyPr>
          <a:lstStyle/>
          <a:p>
            <a:pPr algn="just"/>
            <a:r>
              <a:rPr lang="fr-FR" sz="1200" dirty="0">
                <a:latin typeface="+mj-lt"/>
                <a:ea typeface="Calibri" panose="020F0502020204030204" pitchFamily="34" charset="0"/>
              </a:rPr>
              <a:t>✼</a:t>
            </a:r>
            <a:r>
              <a:rPr lang="fr-FR" sz="1200" dirty="0">
                <a:effectLst/>
                <a:latin typeface="+mj-lt"/>
                <a:ea typeface="Calibri" panose="020F0502020204030204" pitchFamily="34" charset="0"/>
              </a:rPr>
              <a:t> </a:t>
            </a:r>
            <a:r>
              <a:rPr lang="fr-FR" sz="1200" b="1" dirty="0">
                <a:effectLst/>
                <a:latin typeface="+mj-lt"/>
                <a:ea typeface="Calibri" panose="020F0502020204030204" pitchFamily="34" charset="0"/>
              </a:rPr>
              <a:t>La fiche de renseignement</a:t>
            </a:r>
            <a:r>
              <a:rPr lang="fr-FR" sz="1200" dirty="0">
                <a:effectLst/>
                <a:latin typeface="+mj-lt"/>
                <a:ea typeface="Calibri" panose="020F0502020204030204" pitchFamily="34" charset="0"/>
              </a:rPr>
              <a:t> et </a:t>
            </a:r>
            <a:r>
              <a:rPr lang="fr-FR" sz="1200" b="1" dirty="0">
                <a:effectLst/>
                <a:latin typeface="+mj-lt"/>
                <a:ea typeface="Calibri" panose="020F0502020204030204" pitchFamily="34" charset="0"/>
              </a:rPr>
              <a:t>l’assurance scolaire </a:t>
            </a:r>
            <a:r>
              <a:rPr lang="fr-FR" sz="1200" dirty="0">
                <a:effectLst/>
                <a:latin typeface="+mj-lt"/>
                <a:ea typeface="Calibri" panose="020F0502020204030204" pitchFamily="34" charset="0"/>
              </a:rPr>
              <a:t>: Ces documents sont à remettre au plus vite</a:t>
            </a:r>
            <a:r>
              <a:rPr lang="fr-FR" sz="1200" dirty="0">
                <a:latin typeface="+mj-lt"/>
                <a:ea typeface="Calibri" panose="020F0502020204030204" pitchFamily="34" charset="0"/>
              </a:rPr>
              <a:t>. L’assurance </a:t>
            </a:r>
            <a:r>
              <a:rPr lang="fr-FR" sz="1200" dirty="0">
                <a:effectLst/>
                <a:latin typeface="+mj-lt"/>
                <a:ea typeface="Calibri" panose="020F0502020204030204" pitchFamily="34" charset="0"/>
              </a:rPr>
              <a:t>RESPONSABILITÉ CIVILE et INDIVIDUELLE ACCIDENT</a:t>
            </a:r>
            <a:r>
              <a:rPr lang="fr-GP" sz="1200" dirty="0">
                <a:latin typeface="+mj-lt"/>
                <a:ea typeface="Calibri" panose="020F0502020204030204" pitchFamily="34" charset="0"/>
              </a:rPr>
              <a:t> </a:t>
            </a:r>
            <a:r>
              <a:rPr lang="fr-FR" sz="1200" dirty="0">
                <a:latin typeface="+mj-lt"/>
                <a:ea typeface="Calibri" panose="020F0502020204030204" pitchFamily="34" charset="0"/>
              </a:rPr>
              <a:t>est obligatoire pour que votre enfant puisse participer aux sorties scolaires.</a:t>
            </a:r>
          </a:p>
          <a:p>
            <a:pPr algn="just"/>
            <a:r>
              <a:rPr lang="fr-FR" sz="1200" dirty="0">
                <a:latin typeface="+mj-lt"/>
                <a:ea typeface="Calibri" panose="020F0502020204030204" pitchFamily="34" charset="0"/>
              </a:rPr>
              <a:t>Elle sera jointe à la fiche de renseignements. Pensez à fournir à l’école un numéro de téléphone permettant de vous joindre à tout moment.</a:t>
            </a:r>
          </a:p>
          <a:p>
            <a:pPr algn="ctr"/>
            <a:r>
              <a:rPr lang="fr-FR" sz="1400" b="1" dirty="0">
                <a:effectLst/>
                <a:latin typeface="+mj-lt"/>
                <a:ea typeface="Calibri" panose="020F0502020204030204" pitchFamily="34" charset="0"/>
                <a:cs typeface="Calibri Light" panose="020F0302020204030204" pitchFamily="34" charset="0"/>
              </a:rPr>
              <a:t>Les parents s’engagent à faire connaître à la directrice tout changement en cours d’année (notamment de numéro de téléphone). </a:t>
            </a:r>
          </a:p>
          <a:p>
            <a:pPr algn="just"/>
            <a:endParaRPr lang="fr-FR" sz="1200" dirty="0">
              <a:latin typeface="+mj-lt"/>
              <a:ea typeface="Calibri" panose="020F0502020204030204" pitchFamily="34" charset="0"/>
              <a:cs typeface="Calibri Light" panose="020F0302020204030204" pitchFamily="34" charset="0"/>
            </a:endParaRPr>
          </a:p>
          <a:p>
            <a:pPr algn="just"/>
            <a:r>
              <a:rPr lang="fr-FR" sz="1200" dirty="0">
                <a:latin typeface="+mj-lt"/>
                <a:ea typeface="Calibri" panose="020F0502020204030204" pitchFamily="34" charset="0"/>
                <a:cs typeface="Calibri Light" panose="020F0302020204030204" pitchFamily="34" charset="0"/>
              </a:rPr>
              <a:t>✼ </a:t>
            </a:r>
            <a:r>
              <a:rPr lang="fr-FR" sz="1200" b="1" dirty="0">
                <a:latin typeface="+mj-lt"/>
                <a:ea typeface="Calibri" panose="020F0502020204030204" pitchFamily="34" charset="0"/>
                <a:cs typeface="Calibri Light" panose="020F0302020204030204" pitchFamily="34" charset="0"/>
              </a:rPr>
              <a:t>Le règlement intérieur </a:t>
            </a:r>
            <a:r>
              <a:rPr lang="fr-FR" sz="1200" dirty="0">
                <a:latin typeface="+mj-lt"/>
                <a:ea typeface="Calibri" panose="020F0502020204030204" pitchFamily="34" charset="0"/>
                <a:cs typeface="Calibri Light" panose="020F0302020204030204" pitchFamily="34" charset="0"/>
              </a:rPr>
              <a:t>: l’école possède un règlement intérieur qui définit les droits et les devoirs de chacun ainsi que les règles à respecter. Il est distribué à chaque famille en début d’année après lecture et révision lors du 1</a:t>
            </a:r>
            <a:r>
              <a:rPr lang="fr-FR" sz="1200" baseline="30000" dirty="0">
                <a:latin typeface="+mj-lt"/>
                <a:ea typeface="Calibri" panose="020F0502020204030204" pitchFamily="34" charset="0"/>
                <a:cs typeface="Calibri Light" panose="020F0302020204030204" pitchFamily="34" charset="0"/>
              </a:rPr>
              <a:t>er</a:t>
            </a:r>
            <a:r>
              <a:rPr lang="fr-FR" sz="1200" dirty="0">
                <a:latin typeface="+mj-lt"/>
                <a:ea typeface="Calibri" panose="020F0502020204030204" pitchFamily="34" charset="0"/>
                <a:cs typeface="Calibri Light" panose="020F0302020204030204" pitchFamily="34" charset="0"/>
              </a:rPr>
              <a:t> conseil d’école. Il doit être lu attentivement et signé par les parents.</a:t>
            </a:r>
            <a:endParaRPr lang="fr-FR" sz="1200" b="1" dirty="0">
              <a:effectLst/>
              <a:latin typeface="+mj-lt"/>
              <a:ea typeface="Calibri" panose="020F0502020204030204" pitchFamily="34" charset="0"/>
              <a:cs typeface="Calibri Light" panose="020F0302020204030204" pitchFamily="34" charset="0"/>
            </a:endParaRPr>
          </a:p>
        </p:txBody>
      </p:sp>
      <p:graphicFrame>
        <p:nvGraphicFramePr>
          <p:cNvPr id="30" name="Tableau 15">
            <a:extLst>
              <a:ext uri="{FF2B5EF4-FFF2-40B4-BE49-F238E27FC236}">
                <a16:creationId xmlns:a16="http://schemas.microsoft.com/office/drawing/2014/main" id="{0B00BCD1-7B51-F5D1-F9C5-0D31EF70759D}"/>
              </a:ext>
            </a:extLst>
          </p:cNvPr>
          <p:cNvGraphicFramePr>
            <a:graphicFrameLocks noGrp="1"/>
          </p:cNvGraphicFramePr>
          <p:nvPr/>
        </p:nvGraphicFramePr>
        <p:xfrm>
          <a:off x="168931" y="5014205"/>
          <a:ext cx="3204256" cy="370840"/>
        </p:xfrm>
        <a:graphic>
          <a:graphicData uri="http://schemas.openxmlformats.org/drawingml/2006/table">
            <a:tbl>
              <a:tblPr firstRow="1" bandRow="1">
                <a:tableStyleId>{5C22544A-7EE6-4342-B048-85BDC9FD1C3A}</a:tableStyleId>
              </a:tblPr>
              <a:tblGrid>
                <a:gridCol w="3204256">
                  <a:extLst>
                    <a:ext uri="{9D8B030D-6E8A-4147-A177-3AD203B41FA5}">
                      <a16:colId xmlns:a16="http://schemas.microsoft.com/office/drawing/2014/main" val="2395070650"/>
                    </a:ext>
                  </a:extLst>
                </a:gridCol>
              </a:tblGrid>
              <a:tr h="370840">
                <a:tc>
                  <a:txBody>
                    <a:bodyPr/>
                    <a:lstStyle/>
                    <a:p>
                      <a:r>
                        <a:rPr lang="fr-GP" sz="1600" dirty="0">
                          <a:solidFill>
                            <a:schemeClr val="tx1"/>
                          </a:solidFill>
                          <a:effectLst/>
                          <a:latin typeface="Quicksand Book" panose="02070303000000060000" pitchFamily="18" charset="77"/>
                          <a:ea typeface="AGRESTINGTEACHERFACESOLID" panose="02000603000000000000" pitchFamily="2" charset="0"/>
                        </a:rPr>
                        <a:t>LES VACANCES SCOLAIRES</a:t>
                      </a:r>
                    </a:p>
                  </a:txBody>
                  <a:tcPr anchor="ctr">
                    <a:noFill/>
                  </a:tcPr>
                </a:tc>
                <a:extLst>
                  <a:ext uri="{0D108BD9-81ED-4DB2-BD59-A6C34878D82A}">
                    <a16:rowId xmlns:a16="http://schemas.microsoft.com/office/drawing/2014/main" val="425863865"/>
                  </a:ext>
                </a:extLst>
              </a:tr>
            </a:tbl>
          </a:graphicData>
        </a:graphic>
      </p:graphicFrame>
      <p:sp>
        <p:nvSpPr>
          <p:cNvPr id="33" name="ZoneTexte 32">
            <a:extLst>
              <a:ext uri="{FF2B5EF4-FFF2-40B4-BE49-F238E27FC236}">
                <a16:creationId xmlns:a16="http://schemas.microsoft.com/office/drawing/2014/main" id="{B1F41B4A-3F07-F162-E5D9-23C64FDF83DF}"/>
              </a:ext>
            </a:extLst>
          </p:cNvPr>
          <p:cNvSpPr txBox="1"/>
          <p:nvPr/>
        </p:nvSpPr>
        <p:spPr>
          <a:xfrm>
            <a:off x="168931" y="5369805"/>
            <a:ext cx="3204253" cy="2554545"/>
          </a:xfrm>
          <a:prstGeom prst="rect">
            <a:avLst/>
          </a:prstGeom>
          <a:noFill/>
        </p:spPr>
        <p:txBody>
          <a:bodyPr wrap="square" rtlCol="0">
            <a:spAutoFit/>
          </a:bodyPr>
          <a:lstStyle/>
          <a:p>
            <a:pPr algn="just"/>
            <a:r>
              <a:rPr lang="fr-FR" sz="1200" dirty="0">
                <a:latin typeface="+mj-lt"/>
                <a:ea typeface="Calibri" panose="020F0502020204030204" pitchFamily="34" charset="0"/>
                <a:cs typeface="Calibri Light" panose="020F0302020204030204" pitchFamily="34" charset="0"/>
              </a:rPr>
              <a:t>✼ </a:t>
            </a:r>
            <a:r>
              <a:rPr lang="fr-FR" sz="1200" dirty="0">
                <a:latin typeface="+mj-lt"/>
                <a:ea typeface="Calibri" panose="020F0502020204030204" pitchFamily="34" charset="0"/>
              </a:rPr>
              <a:t>Rentrée des élèves : Lundi 4 septembre 2023</a:t>
            </a:r>
          </a:p>
          <a:p>
            <a:pPr algn="just"/>
            <a:r>
              <a:rPr lang="fr-FR" sz="1200" dirty="0">
                <a:latin typeface="+mj-lt"/>
                <a:ea typeface="Calibri" panose="020F0502020204030204" pitchFamily="34" charset="0"/>
                <a:cs typeface="Calibri Light" panose="020F0302020204030204" pitchFamily="34" charset="0"/>
              </a:rPr>
              <a:t>✼ </a:t>
            </a:r>
            <a:r>
              <a:rPr lang="fr-FR" sz="1200" dirty="0">
                <a:effectLst/>
                <a:latin typeface="+mj-lt"/>
                <a:ea typeface="Calibri" panose="020F0502020204030204" pitchFamily="34" charset="0"/>
                <a:cs typeface="Calibri Light" panose="020F0302020204030204" pitchFamily="34" charset="0"/>
              </a:rPr>
              <a:t>Toussaint : du samedi 21 octobr</a:t>
            </a:r>
            <a:r>
              <a:rPr lang="fr-FR" sz="1200" dirty="0">
                <a:latin typeface="+mj-lt"/>
                <a:ea typeface="Calibri" panose="020F0502020204030204" pitchFamily="34" charset="0"/>
                <a:cs typeface="Calibri Light" panose="020F0302020204030204" pitchFamily="34" charset="0"/>
              </a:rPr>
              <a:t>e au lundi 6 novembre 2023</a:t>
            </a:r>
          </a:p>
          <a:p>
            <a:pPr algn="just"/>
            <a:r>
              <a:rPr lang="fr-FR" sz="1200" dirty="0">
                <a:latin typeface="+mj-lt"/>
                <a:ea typeface="Calibri" panose="020F0502020204030204" pitchFamily="34" charset="0"/>
                <a:cs typeface="Calibri Light" panose="020F0302020204030204" pitchFamily="34" charset="0"/>
              </a:rPr>
              <a:t>✼ </a:t>
            </a:r>
            <a:r>
              <a:rPr lang="fr-FR" sz="1200" dirty="0">
                <a:effectLst/>
                <a:latin typeface="+mj-lt"/>
                <a:ea typeface="Calibri" panose="020F0502020204030204" pitchFamily="34" charset="0"/>
                <a:cs typeface="Calibri Light" panose="020F0302020204030204" pitchFamily="34" charset="0"/>
              </a:rPr>
              <a:t>Noël : du samedi 23 décembre au lundi 8 janvier 2024</a:t>
            </a:r>
          </a:p>
          <a:p>
            <a:pPr algn="just"/>
            <a:r>
              <a:rPr lang="fr-FR" sz="1200" dirty="0">
                <a:latin typeface="+mj-lt"/>
                <a:ea typeface="Calibri" panose="020F0502020204030204" pitchFamily="34" charset="0"/>
                <a:cs typeface="Calibri Light" panose="020F0302020204030204" pitchFamily="34" charset="0"/>
              </a:rPr>
              <a:t>✼ </a:t>
            </a:r>
            <a:r>
              <a:rPr lang="fr-FR" sz="1200" dirty="0">
                <a:effectLst/>
                <a:latin typeface="+mj-lt"/>
                <a:ea typeface="Calibri" panose="020F0502020204030204" pitchFamily="34" charset="0"/>
                <a:cs typeface="Calibri Light" panose="020F0302020204030204" pitchFamily="34" charset="0"/>
              </a:rPr>
              <a:t>Carnaval : du samedi 10 février au lundi 26 février 2024</a:t>
            </a:r>
          </a:p>
          <a:p>
            <a:pPr algn="just"/>
            <a:r>
              <a:rPr lang="fr-FR" sz="1200" dirty="0">
                <a:latin typeface="+mj-lt"/>
                <a:ea typeface="Calibri" panose="020F0502020204030204" pitchFamily="34" charset="0"/>
                <a:cs typeface="Calibri Light" panose="020F0302020204030204" pitchFamily="34" charset="0"/>
              </a:rPr>
              <a:t>✼ </a:t>
            </a:r>
            <a:r>
              <a:rPr lang="fr-FR" sz="1200" dirty="0">
                <a:effectLst/>
                <a:latin typeface="+mj-lt"/>
                <a:ea typeface="Calibri" panose="020F0502020204030204" pitchFamily="34" charset="0"/>
                <a:cs typeface="Calibri Light" panose="020F0302020204030204" pitchFamily="34" charset="0"/>
              </a:rPr>
              <a:t>Pâques : du jeudi 28 mars au lundi 15 avril 2024</a:t>
            </a:r>
          </a:p>
          <a:p>
            <a:pPr algn="just"/>
            <a:r>
              <a:rPr lang="fr-FR" sz="1200" dirty="0">
                <a:latin typeface="+mj-lt"/>
                <a:ea typeface="Calibri" panose="020F0502020204030204" pitchFamily="34" charset="0"/>
                <a:cs typeface="Calibri Light" panose="020F0302020204030204" pitchFamily="34" charset="0"/>
              </a:rPr>
              <a:t>✼ </a:t>
            </a:r>
            <a:r>
              <a:rPr lang="fr-FR" sz="1200" dirty="0">
                <a:effectLst/>
                <a:latin typeface="+mj-lt"/>
                <a:ea typeface="Calibri" panose="020F0502020204030204" pitchFamily="34" charset="0"/>
                <a:cs typeface="Calibri Light" panose="020F0302020204030204" pitchFamily="34" charset="0"/>
              </a:rPr>
              <a:t>Grandes vacances : samedi 6 juillet 2024</a:t>
            </a:r>
          </a:p>
          <a:p>
            <a:endParaRPr lang="fr-FR" sz="1400" dirty="0">
              <a:effectLst/>
              <a:latin typeface="+mj-lt"/>
              <a:ea typeface="Calibri" panose="020F0502020204030204" pitchFamily="34" charset="0"/>
              <a:cs typeface="Calibri Light" panose="020F0302020204030204" pitchFamily="34" charset="0"/>
            </a:endParaRPr>
          </a:p>
          <a:p>
            <a:endParaRPr lang="fr-FR" sz="1200" dirty="0">
              <a:effectLst/>
              <a:latin typeface="+mj-lt"/>
              <a:ea typeface="Calibri" panose="020F0502020204030204" pitchFamily="34" charset="0"/>
              <a:cs typeface="Calibri Light" panose="020F0302020204030204" pitchFamily="34" charset="0"/>
            </a:endParaRPr>
          </a:p>
          <a:p>
            <a:endParaRPr lang="fr-FR" sz="1400" dirty="0">
              <a:effectLst/>
              <a:latin typeface="+mj-lt"/>
              <a:ea typeface="Calibri" panose="020F0502020204030204" pitchFamily="34" charset="0"/>
              <a:cs typeface="Calibri Light" panose="020F0302020204030204" pitchFamily="34" charset="0"/>
            </a:endParaRPr>
          </a:p>
        </p:txBody>
      </p:sp>
    </p:spTree>
    <p:extLst>
      <p:ext uri="{BB962C8B-B14F-4D97-AF65-F5344CB8AC3E}">
        <p14:creationId xmlns:p14="http://schemas.microsoft.com/office/powerpoint/2010/main" val="5306159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ZoneTexte 26">
            <a:extLst>
              <a:ext uri="{FF2B5EF4-FFF2-40B4-BE49-F238E27FC236}">
                <a16:creationId xmlns:a16="http://schemas.microsoft.com/office/drawing/2014/main" id="{4DB31850-D9A4-0B83-D546-16C5190148B5}"/>
              </a:ext>
            </a:extLst>
          </p:cNvPr>
          <p:cNvSpPr txBox="1"/>
          <p:nvPr/>
        </p:nvSpPr>
        <p:spPr>
          <a:xfrm>
            <a:off x="172743" y="2010233"/>
            <a:ext cx="3193484" cy="1692771"/>
          </a:xfrm>
          <a:prstGeom prst="rect">
            <a:avLst/>
          </a:prstGeom>
          <a:noFill/>
        </p:spPr>
        <p:txBody>
          <a:bodyPr wrap="square">
            <a:spAutoFit/>
          </a:bodyPr>
          <a:lstStyle/>
          <a:p>
            <a:pPr algn="ctr"/>
            <a:r>
              <a:rPr lang="fr-FR" sz="1400" b="1" dirty="0">
                <a:effectLst/>
                <a:latin typeface="+mj-lt"/>
                <a:ea typeface="GosmickSans"/>
                <a:cs typeface="Calibri Light" panose="020F0302020204030204" pitchFamily="34" charset="0"/>
              </a:rPr>
              <a:t>Les enfants sont sous la responsabilité des familles avant l’ouverture des portes de l’école et après l’heure de sortie des classes.</a:t>
            </a:r>
            <a:endParaRPr lang="fr-GP" sz="1400" dirty="0">
              <a:effectLst/>
              <a:latin typeface="+mj-lt"/>
              <a:ea typeface="Calibri" panose="020F0502020204030204" pitchFamily="34" charset="0"/>
              <a:cs typeface="Times New Roman" panose="02020603050405020304" pitchFamily="18" charset="0"/>
            </a:endParaRPr>
          </a:p>
          <a:p>
            <a:pPr algn="ctr"/>
            <a:r>
              <a:rPr lang="fr-FR" sz="1200" b="1" dirty="0">
                <a:effectLst/>
                <a:latin typeface="+mj-lt"/>
                <a:ea typeface="GosmickSans"/>
                <a:cs typeface="Calibri Light" panose="020F0302020204030204" pitchFamily="34" charset="0"/>
              </a:rPr>
              <a:t> </a:t>
            </a:r>
            <a:endParaRPr lang="fr-GP" sz="1200" dirty="0">
              <a:effectLst/>
              <a:latin typeface="+mj-lt"/>
              <a:ea typeface="Calibri" panose="020F0502020204030204" pitchFamily="34" charset="0"/>
              <a:cs typeface="Times New Roman" panose="02020603050405020304" pitchFamily="18" charset="0"/>
            </a:endParaRPr>
          </a:p>
          <a:p>
            <a:pPr algn="just"/>
            <a:r>
              <a:rPr lang="fr-FR" sz="1200" dirty="0">
                <a:latin typeface="+mj-lt"/>
                <a:ea typeface="Calibri" panose="020F0502020204030204" pitchFamily="34" charset="0"/>
                <a:cs typeface="Calibri Light" panose="020F0302020204030204" pitchFamily="34" charset="0"/>
              </a:rPr>
              <a:t>À</a:t>
            </a:r>
            <a:r>
              <a:rPr lang="fr-FR" sz="1200" dirty="0">
                <a:effectLst/>
                <a:latin typeface="+mj-lt"/>
                <a:ea typeface="Calibri" panose="020F0502020204030204" pitchFamily="34" charset="0"/>
                <a:cs typeface="Calibri Light" panose="020F0302020204030204" pitchFamily="34" charset="0"/>
              </a:rPr>
              <a:t> 11h30, les élèves sont pris en charge par les animateurs encadrant le temps périscolaire s’ils y sont inscrits</a:t>
            </a:r>
            <a:r>
              <a:rPr lang="fr-FR" sz="1200" dirty="0">
                <a:latin typeface="+mj-lt"/>
                <a:ea typeface="Calibri" panose="020F0502020204030204" pitchFamily="34" charset="0"/>
                <a:cs typeface="Calibri Light" panose="020F0302020204030204" pitchFamily="34" charset="0"/>
              </a:rPr>
              <a:t>.</a:t>
            </a:r>
            <a:endParaRPr lang="fr-GP" sz="1200" dirty="0">
              <a:effectLst/>
              <a:latin typeface="+mj-lt"/>
              <a:ea typeface="Calibri" panose="020F0502020204030204" pitchFamily="34" charset="0"/>
              <a:cs typeface="Times New Roman" panose="02020603050405020304" pitchFamily="18" charset="0"/>
            </a:endParaRPr>
          </a:p>
        </p:txBody>
      </p:sp>
      <p:graphicFrame>
        <p:nvGraphicFramePr>
          <p:cNvPr id="14" name="Tableau 13">
            <a:extLst>
              <a:ext uri="{FF2B5EF4-FFF2-40B4-BE49-F238E27FC236}">
                <a16:creationId xmlns:a16="http://schemas.microsoft.com/office/drawing/2014/main" id="{024276A7-E698-9D4D-8B22-A4A9E4808200}"/>
              </a:ext>
            </a:extLst>
          </p:cNvPr>
          <p:cNvGraphicFramePr>
            <a:graphicFrameLocks noGrp="1"/>
          </p:cNvGraphicFramePr>
          <p:nvPr/>
        </p:nvGraphicFramePr>
        <p:xfrm>
          <a:off x="4643567" y="11701153"/>
          <a:ext cx="3204256" cy="370840"/>
        </p:xfrm>
        <a:graphic>
          <a:graphicData uri="http://schemas.openxmlformats.org/drawingml/2006/table">
            <a:tbl>
              <a:tblPr firstRow="1" bandRow="1">
                <a:tableStyleId>{5C22544A-7EE6-4342-B048-85BDC9FD1C3A}</a:tableStyleId>
              </a:tblPr>
              <a:tblGrid>
                <a:gridCol w="3204256">
                  <a:extLst>
                    <a:ext uri="{9D8B030D-6E8A-4147-A177-3AD203B41FA5}">
                      <a16:colId xmlns:a16="http://schemas.microsoft.com/office/drawing/2014/main" val="2395070650"/>
                    </a:ext>
                  </a:extLst>
                </a:gridCol>
              </a:tblGrid>
              <a:tr h="370840">
                <a:tc>
                  <a:txBody>
                    <a:bodyPr/>
                    <a:lstStyle/>
                    <a:p>
                      <a:r>
                        <a:rPr lang="fr-FR" sz="1600" dirty="0">
                          <a:effectLst>
                            <a:outerShdw blurRad="50800" dist="38100" dir="2700000" algn="tl" rotWithShape="0">
                              <a:prstClr val="black">
                                <a:alpha val="40000"/>
                              </a:prstClr>
                            </a:outerShdw>
                          </a:effectLst>
                          <a:latin typeface="KG Second Chances Solid" panose="02000000000000000000" pitchFamily="2" charset="77"/>
                          <a:ea typeface="AGRESTINGTEACHERFACESOLID" panose="02000603000000000000" pitchFamily="2" charset="0"/>
                        </a:rPr>
                        <a:t>La classe</a:t>
                      </a:r>
                      <a:endParaRPr lang="fr-GP" sz="1600">
                        <a:effectLst>
                          <a:outerShdw blurRad="50800" dist="38100" dir="2700000" algn="tl" rotWithShape="0">
                            <a:prstClr val="black">
                              <a:alpha val="40000"/>
                            </a:prstClr>
                          </a:outerShdw>
                        </a:effectLst>
                        <a:latin typeface="KG Second Chances Solid" panose="02000000000000000000" pitchFamily="2" charset="77"/>
                        <a:ea typeface="AGRESTINGTEACHERFACESOLID" panose="02000603000000000000" pitchFamily="2" charset="0"/>
                      </a:endParaRPr>
                    </a:p>
                  </a:txBody>
                  <a:tcPr anchor="ctr">
                    <a:solidFill>
                      <a:srgbClr val="DAECAD"/>
                    </a:solidFill>
                  </a:tcPr>
                </a:tc>
                <a:extLst>
                  <a:ext uri="{0D108BD9-81ED-4DB2-BD59-A6C34878D82A}">
                    <a16:rowId xmlns:a16="http://schemas.microsoft.com/office/drawing/2014/main" val="425863865"/>
                  </a:ext>
                </a:extLst>
              </a:tr>
            </a:tbl>
          </a:graphicData>
        </a:graphic>
      </p:graphicFrame>
      <p:sp>
        <p:nvSpPr>
          <p:cNvPr id="15" name="ZoneTexte 14">
            <a:extLst>
              <a:ext uri="{FF2B5EF4-FFF2-40B4-BE49-F238E27FC236}">
                <a16:creationId xmlns:a16="http://schemas.microsoft.com/office/drawing/2014/main" id="{504A2D69-18EB-F942-9C22-0E6046274FDC}"/>
              </a:ext>
            </a:extLst>
          </p:cNvPr>
          <p:cNvSpPr txBox="1"/>
          <p:nvPr/>
        </p:nvSpPr>
        <p:spPr>
          <a:xfrm>
            <a:off x="4643567" y="12151176"/>
            <a:ext cx="3204253" cy="1015663"/>
          </a:xfrm>
          <a:prstGeom prst="rect">
            <a:avLst/>
          </a:prstGeom>
          <a:noFill/>
        </p:spPr>
        <p:txBody>
          <a:bodyPr wrap="square" rtlCol="0">
            <a:spAutoFit/>
          </a:bodyPr>
          <a:lstStyle/>
          <a:p>
            <a:pPr algn="just"/>
            <a:r>
              <a:rPr lang="fr-GP" sz="1200" dirty="0">
                <a:latin typeface="+mj-lt"/>
              </a:rPr>
              <a:t>Cette année scolaire 2022-2023, la classe de CM2 est composée de 18 élèves dont 10 filles et 8 garçons. Parmi eux, une élève est en inclusion dans l’Unité localisée pour l’inclusion scolaire de l’école (ULIS).</a:t>
            </a:r>
            <a:endParaRPr lang="fr-GP" sz="1000" i="1" dirty="0">
              <a:latin typeface="+mj-lt"/>
            </a:endParaRPr>
          </a:p>
        </p:txBody>
      </p:sp>
      <p:graphicFrame>
        <p:nvGraphicFramePr>
          <p:cNvPr id="16" name="Tableau 15">
            <a:extLst>
              <a:ext uri="{FF2B5EF4-FFF2-40B4-BE49-F238E27FC236}">
                <a16:creationId xmlns:a16="http://schemas.microsoft.com/office/drawing/2014/main" id="{689078B5-5B89-6A47-8496-D2050D2C01BF}"/>
              </a:ext>
            </a:extLst>
          </p:cNvPr>
          <p:cNvGraphicFramePr>
            <a:graphicFrameLocks noGrp="1"/>
          </p:cNvGraphicFramePr>
          <p:nvPr/>
        </p:nvGraphicFramePr>
        <p:xfrm>
          <a:off x="4643567" y="13279272"/>
          <a:ext cx="3204256" cy="370840"/>
        </p:xfrm>
        <a:graphic>
          <a:graphicData uri="http://schemas.openxmlformats.org/drawingml/2006/table">
            <a:tbl>
              <a:tblPr firstRow="1" bandRow="1">
                <a:tableStyleId>{5C22544A-7EE6-4342-B048-85BDC9FD1C3A}</a:tableStyleId>
              </a:tblPr>
              <a:tblGrid>
                <a:gridCol w="3204256">
                  <a:extLst>
                    <a:ext uri="{9D8B030D-6E8A-4147-A177-3AD203B41FA5}">
                      <a16:colId xmlns:a16="http://schemas.microsoft.com/office/drawing/2014/main" val="2395070650"/>
                    </a:ext>
                  </a:extLst>
                </a:gridCol>
              </a:tblGrid>
              <a:tr h="370840">
                <a:tc>
                  <a:txBody>
                    <a:bodyPr/>
                    <a:lstStyle/>
                    <a:p>
                      <a:r>
                        <a:rPr lang="fr-FR" sz="1600" dirty="0">
                          <a:effectLst>
                            <a:outerShdw blurRad="50800" dist="38100" dir="2700000" algn="tl" rotWithShape="0">
                              <a:prstClr val="black">
                                <a:alpha val="40000"/>
                              </a:prstClr>
                            </a:outerShdw>
                          </a:effectLst>
                          <a:latin typeface="KG Second Chances Solid" panose="02000000000000000000" pitchFamily="2" charset="77"/>
                          <a:ea typeface="AGRESTINGTEACHERFACESOLID" panose="02000603000000000000" pitchFamily="2" charset="0"/>
                        </a:rPr>
                        <a:t>L’emploi du temps</a:t>
                      </a:r>
                      <a:endParaRPr lang="fr-GP" sz="1600">
                        <a:effectLst>
                          <a:outerShdw blurRad="50800" dist="38100" dir="2700000" algn="tl" rotWithShape="0">
                            <a:prstClr val="black">
                              <a:alpha val="40000"/>
                            </a:prstClr>
                          </a:outerShdw>
                        </a:effectLst>
                        <a:latin typeface="KG Second Chances Solid" panose="02000000000000000000" pitchFamily="2" charset="77"/>
                        <a:ea typeface="AGRESTINGTEACHERFACESOLID" panose="02000603000000000000" pitchFamily="2" charset="0"/>
                      </a:endParaRPr>
                    </a:p>
                  </a:txBody>
                  <a:tcPr anchor="ctr">
                    <a:solidFill>
                      <a:srgbClr val="DAECD4"/>
                    </a:solidFill>
                  </a:tcPr>
                </a:tc>
                <a:extLst>
                  <a:ext uri="{0D108BD9-81ED-4DB2-BD59-A6C34878D82A}">
                    <a16:rowId xmlns:a16="http://schemas.microsoft.com/office/drawing/2014/main" val="425863865"/>
                  </a:ext>
                </a:extLst>
              </a:tr>
            </a:tbl>
          </a:graphicData>
        </a:graphic>
      </p:graphicFrame>
      <p:sp>
        <p:nvSpPr>
          <p:cNvPr id="17" name="ZoneTexte 16">
            <a:extLst>
              <a:ext uri="{FF2B5EF4-FFF2-40B4-BE49-F238E27FC236}">
                <a16:creationId xmlns:a16="http://schemas.microsoft.com/office/drawing/2014/main" id="{DF746846-491A-6241-8877-5C258048C83E}"/>
              </a:ext>
            </a:extLst>
          </p:cNvPr>
          <p:cNvSpPr txBox="1"/>
          <p:nvPr/>
        </p:nvSpPr>
        <p:spPr>
          <a:xfrm>
            <a:off x="4643566" y="13729295"/>
            <a:ext cx="3204253" cy="1292662"/>
          </a:xfrm>
          <a:prstGeom prst="rect">
            <a:avLst/>
          </a:prstGeom>
          <a:noFill/>
        </p:spPr>
        <p:txBody>
          <a:bodyPr wrap="square" rtlCol="0">
            <a:spAutoFit/>
          </a:bodyPr>
          <a:lstStyle/>
          <a:p>
            <a:pPr algn="just"/>
            <a:r>
              <a:rPr lang="fr-GP" sz="1200">
                <a:latin typeface="+mj-lt"/>
              </a:rPr>
              <a:t>L’emploi du temps de la classe est constitué dans le respect des injonctions et recommandations du Ministère de l’Éducation nationale. </a:t>
            </a:r>
          </a:p>
          <a:p>
            <a:pPr algn="just"/>
            <a:endParaRPr lang="fr-GP" sz="600">
              <a:latin typeface="+mj-lt"/>
            </a:endParaRPr>
          </a:p>
          <a:p>
            <a:pPr algn="just"/>
            <a:r>
              <a:rPr lang="fr-GP" sz="1200">
                <a:latin typeface="+mj-lt"/>
              </a:rPr>
              <a:t>* L’EPS a lieu les lundis et vendredis, l’après-midi. Les élèves doivent donc être munis d’une tenue de sport ainsi qu’une bouteille d’eau ces jours-là.</a:t>
            </a:r>
            <a:endParaRPr lang="fr-GP" sz="1000">
              <a:latin typeface="+mj-lt"/>
            </a:endParaRPr>
          </a:p>
        </p:txBody>
      </p:sp>
      <p:graphicFrame>
        <p:nvGraphicFramePr>
          <p:cNvPr id="19" name="Tableau 18">
            <a:extLst>
              <a:ext uri="{FF2B5EF4-FFF2-40B4-BE49-F238E27FC236}">
                <a16:creationId xmlns:a16="http://schemas.microsoft.com/office/drawing/2014/main" id="{1B92654A-D5FC-F54C-8968-E4B709EF6BD0}"/>
              </a:ext>
            </a:extLst>
          </p:cNvPr>
          <p:cNvGraphicFramePr>
            <a:graphicFrameLocks noGrp="1"/>
          </p:cNvGraphicFramePr>
          <p:nvPr/>
        </p:nvGraphicFramePr>
        <p:xfrm>
          <a:off x="3739848" y="263723"/>
          <a:ext cx="3204256" cy="370840"/>
        </p:xfrm>
        <a:graphic>
          <a:graphicData uri="http://schemas.openxmlformats.org/drawingml/2006/table">
            <a:tbl>
              <a:tblPr firstRow="1" bandRow="1">
                <a:tableStyleId>{5C22544A-7EE6-4342-B048-85BDC9FD1C3A}</a:tableStyleId>
              </a:tblPr>
              <a:tblGrid>
                <a:gridCol w="3204256">
                  <a:extLst>
                    <a:ext uri="{9D8B030D-6E8A-4147-A177-3AD203B41FA5}">
                      <a16:colId xmlns:a16="http://schemas.microsoft.com/office/drawing/2014/main" val="2395070650"/>
                    </a:ext>
                  </a:extLst>
                </a:gridCol>
              </a:tblGrid>
              <a:tr h="370840">
                <a:tc>
                  <a:txBody>
                    <a:bodyPr/>
                    <a:lstStyle/>
                    <a:p>
                      <a:r>
                        <a:rPr lang="fr-FR" sz="1600" b="1" dirty="0">
                          <a:solidFill>
                            <a:schemeClr val="tx1"/>
                          </a:solidFill>
                          <a:effectLst/>
                          <a:latin typeface="Quicksand Book" panose="02070303000000060000" pitchFamily="18" charset="77"/>
                          <a:ea typeface="AGRESTINGTEACHERFACESOLID" panose="02000603000000000000" pitchFamily="2" charset="0"/>
                        </a:rPr>
                        <a:t>LES OUTILS DES ÉLÈVES</a:t>
                      </a:r>
                      <a:endParaRPr lang="fr-GP" sz="1600" b="1" dirty="0">
                        <a:solidFill>
                          <a:schemeClr val="tx1"/>
                        </a:solidFill>
                        <a:effectLst/>
                        <a:latin typeface="Quicksand Book" panose="02070303000000060000" pitchFamily="18" charset="77"/>
                        <a:ea typeface="AGRESTINGTEACHERFACESOLID" panose="02000603000000000000" pitchFamily="2" charset="0"/>
                      </a:endParaRPr>
                    </a:p>
                  </a:txBody>
                  <a:tcPr anchor="ctr">
                    <a:noFill/>
                  </a:tcPr>
                </a:tc>
                <a:extLst>
                  <a:ext uri="{0D108BD9-81ED-4DB2-BD59-A6C34878D82A}">
                    <a16:rowId xmlns:a16="http://schemas.microsoft.com/office/drawing/2014/main" val="425863865"/>
                  </a:ext>
                </a:extLst>
              </a:tr>
            </a:tbl>
          </a:graphicData>
        </a:graphic>
      </p:graphicFrame>
      <p:sp>
        <p:nvSpPr>
          <p:cNvPr id="28" name="ZoneTexte 27">
            <a:extLst>
              <a:ext uri="{FF2B5EF4-FFF2-40B4-BE49-F238E27FC236}">
                <a16:creationId xmlns:a16="http://schemas.microsoft.com/office/drawing/2014/main" id="{41D3BDB7-F703-A34D-9872-BA24B4378810}"/>
              </a:ext>
            </a:extLst>
          </p:cNvPr>
          <p:cNvSpPr txBox="1"/>
          <p:nvPr/>
        </p:nvSpPr>
        <p:spPr>
          <a:xfrm>
            <a:off x="3478685" y="1340656"/>
            <a:ext cx="886781" cy="577081"/>
          </a:xfrm>
          <a:prstGeom prst="rect">
            <a:avLst/>
          </a:prstGeom>
          <a:noFill/>
        </p:spPr>
        <p:txBody>
          <a:bodyPr wrap="none" rtlCol="0">
            <a:spAutoFit/>
          </a:bodyPr>
          <a:lstStyle/>
          <a:p>
            <a:pPr algn="ctr"/>
            <a:r>
              <a:rPr lang="fr-GP" sz="1050" dirty="0">
                <a:latin typeface="+mj-lt"/>
              </a:rPr>
              <a:t>Cahier</a:t>
            </a:r>
          </a:p>
          <a:p>
            <a:pPr algn="ctr"/>
            <a:r>
              <a:rPr lang="fr-GP" sz="1050" dirty="0">
                <a:latin typeface="+mj-lt"/>
              </a:rPr>
              <a:t>d’anglais</a:t>
            </a:r>
          </a:p>
          <a:p>
            <a:pPr algn="ctr"/>
            <a:r>
              <a:rPr lang="fr-GP" sz="1050" dirty="0">
                <a:latin typeface="+mj-lt"/>
              </a:rPr>
              <a:t>HDA Éd.mus.</a:t>
            </a:r>
          </a:p>
        </p:txBody>
      </p:sp>
      <p:graphicFrame>
        <p:nvGraphicFramePr>
          <p:cNvPr id="46" name="Tableau 45">
            <a:extLst>
              <a:ext uri="{FF2B5EF4-FFF2-40B4-BE49-F238E27FC236}">
                <a16:creationId xmlns:a16="http://schemas.microsoft.com/office/drawing/2014/main" id="{67513A83-2744-2644-83E7-D9647D289ADE}"/>
              </a:ext>
            </a:extLst>
          </p:cNvPr>
          <p:cNvGraphicFramePr>
            <a:graphicFrameLocks noGrp="1"/>
          </p:cNvGraphicFramePr>
          <p:nvPr/>
        </p:nvGraphicFramePr>
        <p:xfrm>
          <a:off x="3735091" y="3220220"/>
          <a:ext cx="3204256" cy="370840"/>
        </p:xfrm>
        <a:graphic>
          <a:graphicData uri="http://schemas.openxmlformats.org/drawingml/2006/table">
            <a:tbl>
              <a:tblPr firstRow="1" bandRow="1">
                <a:tableStyleId>{5C22544A-7EE6-4342-B048-85BDC9FD1C3A}</a:tableStyleId>
              </a:tblPr>
              <a:tblGrid>
                <a:gridCol w="3204256">
                  <a:extLst>
                    <a:ext uri="{9D8B030D-6E8A-4147-A177-3AD203B41FA5}">
                      <a16:colId xmlns:a16="http://schemas.microsoft.com/office/drawing/2014/main" val="2395070650"/>
                    </a:ext>
                  </a:extLst>
                </a:gridCol>
              </a:tblGrid>
              <a:tr h="370840">
                <a:tc>
                  <a:txBody>
                    <a:bodyPr/>
                    <a:lstStyle/>
                    <a:p>
                      <a:r>
                        <a:rPr lang="fr-FR" sz="1600" dirty="0">
                          <a:solidFill>
                            <a:schemeClr val="tx1"/>
                          </a:solidFill>
                          <a:effectLst/>
                          <a:latin typeface="Quicksand Book" panose="02070303000000060000" pitchFamily="18" charset="77"/>
                          <a:ea typeface="AGRESTINGTEACHERFACESOLID" panose="02000603000000000000" pitchFamily="2" charset="0"/>
                        </a:rPr>
                        <a:t>LES DEVOIRS</a:t>
                      </a:r>
                      <a:endParaRPr lang="fr-GP" sz="1600" dirty="0">
                        <a:solidFill>
                          <a:schemeClr val="tx1"/>
                        </a:solidFill>
                        <a:effectLst/>
                        <a:latin typeface="Quicksand Book" panose="02070303000000060000" pitchFamily="18" charset="77"/>
                        <a:ea typeface="AGRESTINGTEACHERFACESOLID" panose="02000603000000000000" pitchFamily="2" charset="0"/>
                      </a:endParaRPr>
                    </a:p>
                  </a:txBody>
                  <a:tcPr anchor="ctr">
                    <a:noFill/>
                  </a:tcPr>
                </a:tc>
                <a:extLst>
                  <a:ext uri="{0D108BD9-81ED-4DB2-BD59-A6C34878D82A}">
                    <a16:rowId xmlns:a16="http://schemas.microsoft.com/office/drawing/2014/main" val="425863865"/>
                  </a:ext>
                </a:extLst>
              </a:tr>
            </a:tbl>
          </a:graphicData>
        </a:graphic>
      </p:graphicFrame>
      <p:sp>
        <p:nvSpPr>
          <p:cNvPr id="47" name="Rectangle 46">
            <a:extLst>
              <a:ext uri="{FF2B5EF4-FFF2-40B4-BE49-F238E27FC236}">
                <a16:creationId xmlns:a16="http://schemas.microsoft.com/office/drawing/2014/main" id="{4706107D-198D-2840-B8DC-6B37C8323B49}"/>
              </a:ext>
            </a:extLst>
          </p:cNvPr>
          <p:cNvSpPr/>
          <p:nvPr/>
        </p:nvSpPr>
        <p:spPr>
          <a:xfrm>
            <a:off x="3741814" y="3600853"/>
            <a:ext cx="3197534" cy="2031325"/>
          </a:xfrm>
          <a:prstGeom prst="rect">
            <a:avLst/>
          </a:prstGeom>
        </p:spPr>
        <p:txBody>
          <a:bodyPr wrap="square">
            <a:spAutoFit/>
          </a:bodyPr>
          <a:lstStyle/>
          <a:p>
            <a:pPr algn="just"/>
            <a:r>
              <a:rPr lang="fr-FR" sz="1200" dirty="0">
                <a:latin typeface="+mj-lt"/>
              </a:rPr>
              <a:t>Les élèves n’auront que des leçons à apprendre ou à revoir les lundis et les jeudis (sauf cas très exceptionnels). Celles-ci s’accompagneront de quelques exercices d’application les mardis et vendredis.</a:t>
            </a:r>
          </a:p>
          <a:p>
            <a:pPr algn="just"/>
            <a:endParaRPr lang="fr-FR" sz="600" dirty="0">
              <a:latin typeface="+mj-lt"/>
            </a:endParaRPr>
          </a:p>
          <a:p>
            <a:pPr algn="just"/>
            <a:r>
              <a:rPr lang="fr-FR" sz="1200" dirty="0">
                <a:latin typeface="+mj-lt"/>
              </a:rPr>
              <a:t>Même en classe de CM2, il est important que les parents vérifient que les leçons sont sues. À ce titre, quelques ressources supplémentaires pourront être distribuées ultérieurement aux parents qui en auraient besoin.</a:t>
            </a:r>
          </a:p>
        </p:txBody>
      </p:sp>
      <p:graphicFrame>
        <p:nvGraphicFramePr>
          <p:cNvPr id="52" name="Tableau 51">
            <a:extLst>
              <a:ext uri="{FF2B5EF4-FFF2-40B4-BE49-F238E27FC236}">
                <a16:creationId xmlns:a16="http://schemas.microsoft.com/office/drawing/2014/main" id="{BA09A510-42E0-D144-8E45-7AD9342C50E5}"/>
              </a:ext>
            </a:extLst>
          </p:cNvPr>
          <p:cNvGraphicFramePr>
            <a:graphicFrameLocks noGrp="1"/>
          </p:cNvGraphicFramePr>
          <p:nvPr/>
        </p:nvGraphicFramePr>
        <p:xfrm>
          <a:off x="3743777" y="5704324"/>
          <a:ext cx="3204256" cy="579120"/>
        </p:xfrm>
        <a:graphic>
          <a:graphicData uri="http://schemas.openxmlformats.org/drawingml/2006/table">
            <a:tbl>
              <a:tblPr firstRow="1" bandRow="1">
                <a:tableStyleId>{5C22544A-7EE6-4342-B048-85BDC9FD1C3A}</a:tableStyleId>
              </a:tblPr>
              <a:tblGrid>
                <a:gridCol w="3204256">
                  <a:extLst>
                    <a:ext uri="{9D8B030D-6E8A-4147-A177-3AD203B41FA5}">
                      <a16:colId xmlns:a16="http://schemas.microsoft.com/office/drawing/2014/main" val="2395070650"/>
                    </a:ext>
                  </a:extLst>
                </a:gridCol>
              </a:tblGrid>
              <a:tr h="370840">
                <a:tc>
                  <a:txBody>
                    <a:bodyPr/>
                    <a:lstStyle/>
                    <a:p>
                      <a:r>
                        <a:rPr lang="fr-FR" sz="1600" dirty="0">
                          <a:solidFill>
                            <a:schemeClr val="tx1"/>
                          </a:solidFill>
                          <a:effectLst/>
                          <a:latin typeface="Quicksand Book" panose="02070303000000060000" pitchFamily="18" charset="77"/>
                          <a:ea typeface="AGRESTINGTEACHERFACESOLID" panose="02000603000000000000" pitchFamily="2" charset="0"/>
                        </a:rPr>
                        <a:t>SIGNALER UNE ABSENCE OU UN RETARD</a:t>
                      </a:r>
                      <a:endParaRPr lang="fr-GP" sz="1600" dirty="0">
                        <a:solidFill>
                          <a:schemeClr val="tx1"/>
                        </a:solidFill>
                        <a:effectLst/>
                        <a:latin typeface="Quicksand Book" panose="02070303000000060000" pitchFamily="18" charset="77"/>
                        <a:ea typeface="AGRESTINGTEACHERFACESOLID" panose="02000603000000000000" pitchFamily="2" charset="0"/>
                      </a:endParaRPr>
                    </a:p>
                  </a:txBody>
                  <a:tcPr anchor="ctr">
                    <a:noFill/>
                  </a:tcPr>
                </a:tc>
                <a:extLst>
                  <a:ext uri="{0D108BD9-81ED-4DB2-BD59-A6C34878D82A}">
                    <a16:rowId xmlns:a16="http://schemas.microsoft.com/office/drawing/2014/main" val="425863865"/>
                  </a:ext>
                </a:extLst>
              </a:tr>
            </a:tbl>
          </a:graphicData>
        </a:graphic>
      </p:graphicFrame>
      <p:graphicFrame>
        <p:nvGraphicFramePr>
          <p:cNvPr id="64" name="Tableau 63">
            <a:extLst>
              <a:ext uri="{FF2B5EF4-FFF2-40B4-BE49-F238E27FC236}">
                <a16:creationId xmlns:a16="http://schemas.microsoft.com/office/drawing/2014/main" id="{04E7F653-C45C-D14F-8EFE-89AB9168DBF9}"/>
              </a:ext>
            </a:extLst>
          </p:cNvPr>
          <p:cNvGraphicFramePr>
            <a:graphicFrameLocks noGrp="1"/>
          </p:cNvGraphicFramePr>
          <p:nvPr/>
        </p:nvGraphicFramePr>
        <p:xfrm>
          <a:off x="7296581" y="268595"/>
          <a:ext cx="3204256" cy="370840"/>
        </p:xfrm>
        <a:graphic>
          <a:graphicData uri="http://schemas.openxmlformats.org/drawingml/2006/table">
            <a:tbl>
              <a:tblPr firstRow="1" bandRow="1">
                <a:tableStyleId>{5C22544A-7EE6-4342-B048-85BDC9FD1C3A}</a:tableStyleId>
              </a:tblPr>
              <a:tblGrid>
                <a:gridCol w="3204256">
                  <a:extLst>
                    <a:ext uri="{9D8B030D-6E8A-4147-A177-3AD203B41FA5}">
                      <a16:colId xmlns:a16="http://schemas.microsoft.com/office/drawing/2014/main" val="2395070650"/>
                    </a:ext>
                  </a:extLst>
                </a:gridCol>
              </a:tblGrid>
              <a:tr h="370840">
                <a:tc>
                  <a:txBody>
                    <a:bodyPr/>
                    <a:lstStyle/>
                    <a:p>
                      <a:r>
                        <a:rPr lang="fr-FR" sz="1600" dirty="0">
                          <a:solidFill>
                            <a:schemeClr val="tx1"/>
                          </a:solidFill>
                          <a:effectLst/>
                          <a:latin typeface="Quicksand Book" panose="02070303000000060000" pitchFamily="18" charset="77"/>
                          <a:ea typeface="AGRESTINGTEACHERFACESOLID" panose="02000603000000000000" pitchFamily="2" charset="0"/>
                        </a:rPr>
                        <a:t>LA LIAISON ÉCOLE-FAMILLE</a:t>
                      </a:r>
                      <a:endParaRPr lang="fr-GP" sz="1600" dirty="0">
                        <a:solidFill>
                          <a:schemeClr val="tx1"/>
                        </a:solidFill>
                        <a:effectLst/>
                        <a:latin typeface="Quicksand Book" panose="02070303000000060000" pitchFamily="18" charset="77"/>
                        <a:ea typeface="AGRESTINGTEACHERFACESOLID" panose="02000603000000000000" pitchFamily="2" charset="0"/>
                      </a:endParaRPr>
                    </a:p>
                  </a:txBody>
                  <a:tcPr anchor="ctr">
                    <a:noFill/>
                  </a:tcPr>
                </a:tc>
                <a:extLst>
                  <a:ext uri="{0D108BD9-81ED-4DB2-BD59-A6C34878D82A}">
                    <a16:rowId xmlns:a16="http://schemas.microsoft.com/office/drawing/2014/main" val="425863865"/>
                  </a:ext>
                </a:extLst>
              </a:tr>
            </a:tbl>
          </a:graphicData>
        </a:graphic>
      </p:graphicFrame>
      <p:sp>
        <p:nvSpPr>
          <p:cNvPr id="65" name="Rectangle 64">
            <a:extLst>
              <a:ext uri="{FF2B5EF4-FFF2-40B4-BE49-F238E27FC236}">
                <a16:creationId xmlns:a16="http://schemas.microsoft.com/office/drawing/2014/main" id="{69C35773-1F23-B74B-B4D6-D39A414DB203}"/>
              </a:ext>
            </a:extLst>
          </p:cNvPr>
          <p:cNvSpPr/>
          <p:nvPr/>
        </p:nvSpPr>
        <p:spPr>
          <a:xfrm>
            <a:off x="7299942" y="3095055"/>
            <a:ext cx="3197534" cy="1661993"/>
          </a:xfrm>
          <a:prstGeom prst="rect">
            <a:avLst/>
          </a:prstGeom>
        </p:spPr>
        <p:txBody>
          <a:bodyPr wrap="square">
            <a:spAutoFit/>
          </a:bodyPr>
          <a:lstStyle/>
          <a:p>
            <a:pPr algn="just"/>
            <a:r>
              <a:rPr lang="fr-FR" sz="1200" dirty="0">
                <a:latin typeface="+mj-lt"/>
              </a:rPr>
              <a:t>- </a:t>
            </a:r>
            <a:r>
              <a:rPr lang="fr-FR" sz="1200" u="sng" dirty="0">
                <a:latin typeface="+mj-lt"/>
              </a:rPr>
              <a:t>les évaluations sommatives</a:t>
            </a:r>
            <a:r>
              <a:rPr lang="fr-FR" sz="1200" dirty="0">
                <a:latin typeface="+mj-lt"/>
              </a:rPr>
              <a:t> : à la fin de chaque séquence, les élèves sont évalués. Cette évaluation prend la forme de 4 à 5 exercices écrits à réaliser dans un temps imparti (30 minutes).</a:t>
            </a:r>
          </a:p>
          <a:p>
            <a:pPr algn="just"/>
            <a:r>
              <a:rPr lang="fr-FR" sz="1200" dirty="0">
                <a:latin typeface="+mj-lt"/>
              </a:rPr>
              <a:t>Le système de notation utilisé précisera qu’une compétence est : dépassée (A), atteinte (B), partiellement atteinte (C) ou non acquise (D)</a:t>
            </a:r>
          </a:p>
          <a:p>
            <a:pPr algn="just"/>
            <a:endParaRPr lang="fr-FR" sz="600" dirty="0">
              <a:latin typeface="+mj-lt"/>
            </a:endParaRPr>
          </a:p>
        </p:txBody>
      </p:sp>
      <p:graphicFrame>
        <p:nvGraphicFramePr>
          <p:cNvPr id="67" name="Tableau 66">
            <a:extLst>
              <a:ext uri="{FF2B5EF4-FFF2-40B4-BE49-F238E27FC236}">
                <a16:creationId xmlns:a16="http://schemas.microsoft.com/office/drawing/2014/main" id="{68FBC8D3-ADC1-7D41-BC5C-4E31E5377AA2}"/>
              </a:ext>
            </a:extLst>
          </p:cNvPr>
          <p:cNvGraphicFramePr>
            <a:graphicFrameLocks noGrp="1"/>
          </p:cNvGraphicFramePr>
          <p:nvPr/>
        </p:nvGraphicFramePr>
        <p:xfrm>
          <a:off x="7299832" y="1887821"/>
          <a:ext cx="3204256" cy="370840"/>
        </p:xfrm>
        <a:graphic>
          <a:graphicData uri="http://schemas.openxmlformats.org/drawingml/2006/table">
            <a:tbl>
              <a:tblPr firstRow="1" bandRow="1">
                <a:tableStyleId>{5C22544A-7EE6-4342-B048-85BDC9FD1C3A}</a:tableStyleId>
              </a:tblPr>
              <a:tblGrid>
                <a:gridCol w="3204256">
                  <a:extLst>
                    <a:ext uri="{9D8B030D-6E8A-4147-A177-3AD203B41FA5}">
                      <a16:colId xmlns:a16="http://schemas.microsoft.com/office/drawing/2014/main" val="2395070650"/>
                    </a:ext>
                  </a:extLst>
                </a:gridCol>
              </a:tblGrid>
              <a:tr h="370840">
                <a:tc>
                  <a:txBody>
                    <a:bodyPr/>
                    <a:lstStyle/>
                    <a:p>
                      <a:r>
                        <a:rPr lang="fr-FR" sz="1600" b="1" dirty="0">
                          <a:solidFill>
                            <a:schemeClr val="tx1"/>
                          </a:solidFill>
                          <a:effectLst/>
                          <a:latin typeface="Quicksand Book" panose="02070303000000060000" pitchFamily="18" charset="77"/>
                          <a:ea typeface="AGRESTINGTEACHERFACESOLID" panose="02000603000000000000" pitchFamily="2" charset="0"/>
                        </a:rPr>
                        <a:t>LES ÉVALUATIONS</a:t>
                      </a:r>
                      <a:endParaRPr lang="fr-GP" sz="1600" b="1" dirty="0">
                        <a:solidFill>
                          <a:schemeClr val="tx1"/>
                        </a:solidFill>
                        <a:effectLst/>
                        <a:latin typeface="Quicksand Book" panose="02070303000000060000" pitchFamily="18" charset="77"/>
                        <a:ea typeface="AGRESTINGTEACHERFACESOLID" panose="02000603000000000000" pitchFamily="2" charset="0"/>
                      </a:endParaRPr>
                    </a:p>
                  </a:txBody>
                  <a:tcPr anchor="ctr">
                    <a:noFill/>
                  </a:tcPr>
                </a:tc>
                <a:extLst>
                  <a:ext uri="{0D108BD9-81ED-4DB2-BD59-A6C34878D82A}">
                    <a16:rowId xmlns:a16="http://schemas.microsoft.com/office/drawing/2014/main" val="425863865"/>
                  </a:ext>
                </a:extLst>
              </a:tr>
            </a:tbl>
          </a:graphicData>
        </a:graphic>
      </p:graphicFrame>
      <p:sp>
        <p:nvSpPr>
          <p:cNvPr id="68" name="Rectangle 67">
            <a:extLst>
              <a:ext uri="{FF2B5EF4-FFF2-40B4-BE49-F238E27FC236}">
                <a16:creationId xmlns:a16="http://schemas.microsoft.com/office/drawing/2014/main" id="{7F9139DD-0688-5140-98C9-3F64DB83AA41}"/>
              </a:ext>
            </a:extLst>
          </p:cNvPr>
          <p:cNvSpPr/>
          <p:nvPr/>
        </p:nvSpPr>
        <p:spPr>
          <a:xfrm>
            <a:off x="7293220" y="4744877"/>
            <a:ext cx="3197534" cy="1569660"/>
          </a:xfrm>
          <a:prstGeom prst="rect">
            <a:avLst/>
          </a:prstGeom>
        </p:spPr>
        <p:txBody>
          <a:bodyPr wrap="square">
            <a:spAutoFit/>
          </a:bodyPr>
          <a:lstStyle/>
          <a:p>
            <a:pPr algn="just"/>
            <a:r>
              <a:rPr lang="fr-FR" sz="1200" dirty="0">
                <a:latin typeface="+mj-lt"/>
              </a:rPr>
              <a:t>- </a:t>
            </a:r>
            <a:r>
              <a:rPr lang="fr-FR" sz="1200" u="sng" dirty="0">
                <a:latin typeface="+mj-lt"/>
              </a:rPr>
              <a:t>les ceintures de compétences</a:t>
            </a:r>
            <a:r>
              <a:rPr lang="fr-FR" sz="1200" dirty="0">
                <a:latin typeface="+mj-lt"/>
              </a:rPr>
              <a:t> : dans certaines disciplines, les élèves progresseront grâce à des ceintures de couleur. Ils s’entrainent, comme au judo, en vue d’obtenir une couleur de ceinture et, quand ils se sentent prêts, passent un test. S’ils le réussissent, ils s’entrainent sur la couleur suivante, sinon ils continuent à s’entrainer, jusqu’à la réussite de cette ceinture. </a:t>
            </a:r>
          </a:p>
        </p:txBody>
      </p:sp>
      <p:sp>
        <p:nvSpPr>
          <p:cNvPr id="2" name="Rectangle 1">
            <a:extLst>
              <a:ext uri="{FF2B5EF4-FFF2-40B4-BE49-F238E27FC236}">
                <a16:creationId xmlns:a16="http://schemas.microsoft.com/office/drawing/2014/main" id="{6983C1F0-E2E1-224F-9AC1-BC0D27037C48}"/>
              </a:ext>
            </a:extLst>
          </p:cNvPr>
          <p:cNvSpPr/>
          <p:nvPr/>
        </p:nvSpPr>
        <p:spPr>
          <a:xfrm>
            <a:off x="7299942" y="2356248"/>
            <a:ext cx="3190812" cy="646331"/>
          </a:xfrm>
          <a:prstGeom prst="rect">
            <a:avLst/>
          </a:prstGeom>
        </p:spPr>
        <p:txBody>
          <a:bodyPr wrap="square">
            <a:spAutoFit/>
          </a:bodyPr>
          <a:lstStyle/>
          <a:p>
            <a:pPr algn="just"/>
            <a:r>
              <a:rPr lang="fr-FR" sz="1200" dirty="0">
                <a:latin typeface="+mj-lt"/>
              </a:rPr>
              <a:t>Cette année scolaire, les élèves seront soumis à un système d’évaluation hybride : les évaluations sommatives et les ceintures de compétences.</a:t>
            </a:r>
          </a:p>
        </p:txBody>
      </p:sp>
      <p:sp>
        <p:nvSpPr>
          <p:cNvPr id="51" name="ZoneTexte 50">
            <a:extLst>
              <a:ext uri="{FF2B5EF4-FFF2-40B4-BE49-F238E27FC236}">
                <a16:creationId xmlns:a16="http://schemas.microsoft.com/office/drawing/2014/main" id="{492192A7-E17E-9247-A4BE-7A7F0F4093DE}"/>
              </a:ext>
            </a:extLst>
          </p:cNvPr>
          <p:cNvSpPr txBox="1"/>
          <p:nvPr/>
        </p:nvSpPr>
        <p:spPr>
          <a:xfrm>
            <a:off x="7295026" y="734440"/>
            <a:ext cx="3204253" cy="1015663"/>
          </a:xfrm>
          <a:prstGeom prst="rect">
            <a:avLst/>
          </a:prstGeom>
          <a:noFill/>
        </p:spPr>
        <p:txBody>
          <a:bodyPr wrap="square" rtlCol="0">
            <a:spAutoFit/>
          </a:bodyPr>
          <a:lstStyle/>
          <a:p>
            <a:pPr algn="just"/>
            <a:r>
              <a:rPr lang="fr-FR" sz="1200" dirty="0">
                <a:latin typeface="+mj-lt"/>
              </a:rPr>
              <a:t>Le cahier de liaison est l’outil indispensable de communication entre l’école et la famille. Il est à consulter tous les jours et doit toujours être dans le cartable de votre enfant. Vous pouvez l’utiliser pour toute prise de rendez-vous à l’écrit. </a:t>
            </a:r>
          </a:p>
        </p:txBody>
      </p:sp>
      <p:sp>
        <p:nvSpPr>
          <p:cNvPr id="57" name="Rectangle 56">
            <a:extLst>
              <a:ext uri="{FF2B5EF4-FFF2-40B4-BE49-F238E27FC236}">
                <a16:creationId xmlns:a16="http://schemas.microsoft.com/office/drawing/2014/main" id="{588CBA31-F84D-8B49-8C64-229B9C3CE76C}"/>
              </a:ext>
            </a:extLst>
          </p:cNvPr>
          <p:cNvSpPr/>
          <p:nvPr/>
        </p:nvSpPr>
        <p:spPr>
          <a:xfrm>
            <a:off x="7293494" y="6417408"/>
            <a:ext cx="3197534" cy="923330"/>
          </a:xfrm>
          <a:prstGeom prst="rect">
            <a:avLst/>
          </a:prstGeom>
        </p:spPr>
        <p:txBody>
          <a:bodyPr wrap="square">
            <a:spAutoFit/>
          </a:bodyPr>
          <a:lstStyle/>
          <a:p>
            <a:pPr algn="just"/>
            <a:r>
              <a:rPr lang="fr-FR" sz="1200" dirty="0">
                <a:latin typeface="+mj-lt"/>
              </a:rPr>
              <a:t>Chaque test de ceinture revalide ce qui a été appris dans les couleurs précédentes, ce qui permet de revoir les notions tout au long de l’année.</a:t>
            </a:r>
          </a:p>
          <a:p>
            <a:pPr algn="just"/>
            <a:endParaRPr lang="fr-FR" sz="600" dirty="0">
              <a:latin typeface="+mj-lt"/>
            </a:endParaRPr>
          </a:p>
        </p:txBody>
      </p:sp>
      <p:sp>
        <p:nvSpPr>
          <p:cNvPr id="54" name="ZoneTexte 53">
            <a:extLst>
              <a:ext uri="{FF2B5EF4-FFF2-40B4-BE49-F238E27FC236}">
                <a16:creationId xmlns:a16="http://schemas.microsoft.com/office/drawing/2014/main" id="{0B577A88-BB32-6246-B2C4-BF666823CDC2}"/>
              </a:ext>
            </a:extLst>
          </p:cNvPr>
          <p:cNvSpPr txBox="1"/>
          <p:nvPr/>
        </p:nvSpPr>
        <p:spPr>
          <a:xfrm>
            <a:off x="3743778" y="6282067"/>
            <a:ext cx="3204253" cy="830997"/>
          </a:xfrm>
          <a:prstGeom prst="rect">
            <a:avLst/>
          </a:prstGeom>
          <a:noFill/>
        </p:spPr>
        <p:txBody>
          <a:bodyPr wrap="square" rtlCol="0">
            <a:spAutoFit/>
          </a:bodyPr>
          <a:lstStyle/>
          <a:p>
            <a:pPr algn="just"/>
            <a:r>
              <a:rPr lang="fr-FR" sz="1200" dirty="0">
                <a:latin typeface="+mj-lt"/>
              </a:rPr>
              <a:t>L’instruction étant obligatoire dès l’âge de 3 ans, il vous sera demandé, en cas d’absence de votre enfant, de prévenir l’école dans les plus brefs délais, via les moyens de communication fournis. </a:t>
            </a:r>
          </a:p>
        </p:txBody>
      </p:sp>
      <p:graphicFrame>
        <p:nvGraphicFramePr>
          <p:cNvPr id="4" name="Tableau 15">
            <a:extLst>
              <a:ext uri="{FF2B5EF4-FFF2-40B4-BE49-F238E27FC236}">
                <a16:creationId xmlns:a16="http://schemas.microsoft.com/office/drawing/2014/main" id="{3B823F77-FBAB-95B2-6DDF-3DE692A39FF5}"/>
              </a:ext>
            </a:extLst>
          </p:cNvPr>
          <p:cNvGraphicFramePr>
            <a:graphicFrameLocks noGrp="1"/>
          </p:cNvGraphicFramePr>
          <p:nvPr/>
        </p:nvGraphicFramePr>
        <p:xfrm>
          <a:off x="168931" y="281853"/>
          <a:ext cx="3204256" cy="370840"/>
        </p:xfrm>
        <a:graphic>
          <a:graphicData uri="http://schemas.openxmlformats.org/drawingml/2006/table">
            <a:tbl>
              <a:tblPr firstRow="1" bandRow="1">
                <a:tableStyleId>{5C22544A-7EE6-4342-B048-85BDC9FD1C3A}</a:tableStyleId>
              </a:tblPr>
              <a:tblGrid>
                <a:gridCol w="3204256">
                  <a:extLst>
                    <a:ext uri="{9D8B030D-6E8A-4147-A177-3AD203B41FA5}">
                      <a16:colId xmlns:a16="http://schemas.microsoft.com/office/drawing/2014/main" val="2395070650"/>
                    </a:ext>
                  </a:extLst>
                </a:gridCol>
              </a:tblGrid>
              <a:tr h="370840">
                <a:tc>
                  <a:txBody>
                    <a:bodyPr/>
                    <a:lstStyle/>
                    <a:p>
                      <a:r>
                        <a:rPr lang="fr-GP" sz="1600" dirty="0">
                          <a:solidFill>
                            <a:schemeClr val="tx1"/>
                          </a:solidFill>
                          <a:effectLst/>
                          <a:latin typeface="Quicksand Book" panose="02070303000000060000" pitchFamily="18" charset="77"/>
                          <a:ea typeface="AGRESTINGTEACHERFACESOLID" panose="02000603000000000000" pitchFamily="2" charset="0"/>
                        </a:rPr>
                        <a:t>LES HORAIRES DE L’ÉCOLE</a:t>
                      </a:r>
                    </a:p>
                  </a:txBody>
                  <a:tcPr anchor="ctr">
                    <a:noFill/>
                  </a:tcPr>
                </a:tc>
                <a:extLst>
                  <a:ext uri="{0D108BD9-81ED-4DB2-BD59-A6C34878D82A}">
                    <a16:rowId xmlns:a16="http://schemas.microsoft.com/office/drawing/2014/main" val="425863865"/>
                  </a:ext>
                </a:extLst>
              </a:tr>
            </a:tbl>
          </a:graphicData>
        </a:graphic>
      </p:graphicFrame>
      <p:sp>
        <p:nvSpPr>
          <p:cNvPr id="11" name="ZoneTexte 10">
            <a:extLst>
              <a:ext uri="{FF2B5EF4-FFF2-40B4-BE49-F238E27FC236}">
                <a16:creationId xmlns:a16="http://schemas.microsoft.com/office/drawing/2014/main" id="{D7419B02-150A-80D3-6476-EBD448EE6B06}"/>
              </a:ext>
            </a:extLst>
          </p:cNvPr>
          <p:cNvSpPr txBox="1"/>
          <p:nvPr/>
        </p:nvSpPr>
        <p:spPr>
          <a:xfrm>
            <a:off x="4642147" y="9526351"/>
            <a:ext cx="3204253" cy="1754326"/>
          </a:xfrm>
          <a:prstGeom prst="rect">
            <a:avLst/>
          </a:prstGeom>
          <a:noFill/>
        </p:spPr>
        <p:txBody>
          <a:bodyPr wrap="square" rtlCol="0">
            <a:spAutoFit/>
          </a:bodyPr>
          <a:lstStyle/>
          <a:p>
            <a:pPr algn="just"/>
            <a:r>
              <a:rPr lang="fr-GP" sz="1200">
                <a:latin typeface="+mj-lt"/>
              </a:rPr>
              <a:t>Voici le calendrier des vacances scolaires pour l’année 2022-2023 : </a:t>
            </a:r>
          </a:p>
          <a:p>
            <a:pPr algn="just"/>
            <a:r>
              <a:rPr lang="fr-GP" sz="1200" u="sng">
                <a:latin typeface="+mj-lt"/>
              </a:rPr>
              <a:t>Toussaint</a:t>
            </a:r>
            <a:r>
              <a:rPr lang="fr-GP" sz="1200">
                <a:latin typeface="+mj-lt"/>
              </a:rPr>
              <a:t> : du 22 octobre au 7 novembre 2022</a:t>
            </a:r>
          </a:p>
          <a:p>
            <a:pPr algn="just"/>
            <a:r>
              <a:rPr lang="fr-GP" sz="1200" u="sng">
                <a:latin typeface="+mj-lt"/>
              </a:rPr>
              <a:t>Noël</a:t>
            </a:r>
            <a:r>
              <a:rPr lang="fr-GP" sz="1200">
                <a:latin typeface="+mj-lt"/>
              </a:rPr>
              <a:t> : du 17 décembre 2022 au 3 janvier 2023</a:t>
            </a:r>
          </a:p>
          <a:p>
            <a:pPr algn="just"/>
            <a:r>
              <a:rPr lang="fr-GP" sz="1200" u="sng">
                <a:latin typeface="+mj-lt"/>
              </a:rPr>
              <a:t>Carnaval</a:t>
            </a:r>
            <a:r>
              <a:rPr lang="fr-GP" sz="1200">
                <a:latin typeface="+mj-lt"/>
              </a:rPr>
              <a:t> : du 11 février 2023 au 27 février 2023</a:t>
            </a:r>
          </a:p>
          <a:p>
            <a:pPr algn="just"/>
            <a:r>
              <a:rPr lang="fr-GP" sz="1200" u="sng">
                <a:latin typeface="+mj-lt"/>
              </a:rPr>
              <a:t>Mi-carême</a:t>
            </a:r>
            <a:r>
              <a:rPr lang="fr-GP" sz="1200">
                <a:latin typeface="+mj-lt"/>
              </a:rPr>
              <a:t> : le 16 mars 2023</a:t>
            </a:r>
          </a:p>
          <a:p>
            <a:pPr algn="just"/>
            <a:r>
              <a:rPr lang="fr-GP" sz="1200" u="sng">
                <a:latin typeface="+mj-lt"/>
              </a:rPr>
              <a:t>Pâques</a:t>
            </a:r>
            <a:r>
              <a:rPr lang="fr-GP" sz="1200">
                <a:latin typeface="+mj-lt"/>
              </a:rPr>
              <a:t> : du 1er avril 2023 au 17 avril 2023</a:t>
            </a:r>
          </a:p>
          <a:p>
            <a:pPr algn="just"/>
            <a:r>
              <a:rPr lang="fr-GP" sz="1200" u="sng">
                <a:latin typeface="+mj-lt"/>
              </a:rPr>
              <a:t>Jours vacqués </a:t>
            </a:r>
            <a:r>
              <a:rPr lang="fr-GP" sz="1200">
                <a:latin typeface="+mj-lt"/>
              </a:rPr>
              <a:t>: 18, 19 et 29 mai 2023</a:t>
            </a:r>
          </a:p>
          <a:p>
            <a:pPr algn="just"/>
            <a:r>
              <a:rPr lang="fr-GP" sz="1200" u="sng">
                <a:latin typeface="+mj-lt"/>
              </a:rPr>
              <a:t>Grandes vacances</a:t>
            </a:r>
            <a:r>
              <a:rPr lang="fr-GP" sz="1200">
                <a:latin typeface="+mj-lt"/>
              </a:rPr>
              <a:t> : le 8 juillet 2023</a:t>
            </a:r>
          </a:p>
        </p:txBody>
      </p:sp>
      <p:pic>
        <p:nvPicPr>
          <p:cNvPr id="18" name="Image 17" descr="Une image contenant texte, capture d’écran, nombre, Police&#10;&#10;Description générée automatiquement">
            <a:extLst>
              <a:ext uri="{FF2B5EF4-FFF2-40B4-BE49-F238E27FC236}">
                <a16:creationId xmlns:a16="http://schemas.microsoft.com/office/drawing/2014/main" id="{FF9AC0D5-7FF4-B4AB-AD2C-91433B84A565}"/>
              </a:ext>
            </a:extLst>
          </p:cNvPr>
          <p:cNvPicPr>
            <a:picLocks noChangeAspect="1"/>
          </p:cNvPicPr>
          <p:nvPr/>
        </p:nvPicPr>
        <p:blipFill>
          <a:blip r:embed="rId2"/>
          <a:stretch>
            <a:fillRect/>
          </a:stretch>
        </p:blipFill>
        <p:spPr>
          <a:xfrm>
            <a:off x="165788" y="692680"/>
            <a:ext cx="3207395" cy="1327036"/>
          </a:xfrm>
          <a:prstGeom prst="rect">
            <a:avLst/>
          </a:prstGeom>
        </p:spPr>
      </p:pic>
      <p:sp>
        <p:nvSpPr>
          <p:cNvPr id="35" name="ZoneTexte 34">
            <a:extLst>
              <a:ext uri="{FF2B5EF4-FFF2-40B4-BE49-F238E27FC236}">
                <a16:creationId xmlns:a16="http://schemas.microsoft.com/office/drawing/2014/main" id="{6EF14FF3-628E-10C6-975D-15B34E9750F7}"/>
              </a:ext>
            </a:extLst>
          </p:cNvPr>
          <p:cNvSpPr txBox="1"/>
          <p:nvPr/>
        </p:nvSpPr>
        <p:spPr>
          <a:xfrm>
            <a:off x="172743" y="3779837"/>
            <a:ext cx="3193484" cy="3340915"/>
          </a:xfrm>
          <a:prstGeom prst="rect">
            <a:avLst/>
          </a:prstGeom>
          <a:noFill/>
        </p:spPr>
        <p:txBody>
          <a:bodyPr wrap="square">
            <a:spAutoFit/>
          </a:bodyPr>
          <a:lstStyle/>
          <a:p>
            <a:pPr>
              <a:spcBef>
                <a:spcPts val="30"/>
              </a:spcBef>
            </a:pPr>
            <a:r>
              <a:rPr lang="fr-FR" sz="1600" b="1" spc="-60" dirty="0">
                <a:latin typeface="Quicksand Book" panose="02070303000000060000" pitchFamily="18" charset="77"/>
                <a:ea typeface="Wingdings" pitchFamily="2" charset="2"/>
                <a:cs typeface="Wingdings" pitchFamily="2" charset="2"/>
              </a:rPr>
              <a:t>LES RÉCRÉATIONS</a:t>
            </a:r>
            <a:endParaRPr lang="fr-GP" sz="1600" spc="-60" dirty="0">
              <a:latin typeface="Quicksand Book" panose="02070303000000060000" pitchFamily="18" charset="77"/>
              <a:ea typeface="Wingdings" pitchFamily="2" charset="2"/>
              <a:cs typeface="Wingdings" pitchFamily="2" charset="2"/>
            </a:endParaRPr>
          </a:p>
          <a:p>
            <a:pPr>
              <a:spcBef>
                <a:spcPts val="30"/>
              </a:spcBef>
            </a:pPr>
            <a:r>
              <a:rPr lang="fr-FR" sz="400" b="1" dirty="0">
                <a:effectLst/>
                <a:latin typeface="Calibri" panose="020F0502020204030204" pitchFamily="34" charset="0"/>
                <a:ea typeface="Calibri" panose="020F0502020204030204" pitchFamily="34" charset="0"/>
              </a:rPr>
              <a:t> </a:t>
            </a:r>
          </a:p>
          <a:p>
            <a:pPr>
              <a:spcBef>
                <a:spcPts val="30"/>
              </a:spcBef>
            </a:pPr>
            <a:endParaRPr lang="fr-GP" sz="400" dirty="0">
              <a:effectLst/>
              <a:latin typeface="Calibri" panose="020F0502020204030204" pitchFamily="34" charset="0"/>
              <a:ea typeface="Calibri" panose="020F0502020204030204" pitchFamily="34" charset="0"/>
            </a:endParaRPr>
          </a:p>
          <a:p>
            <a:pPr marL="9525" indent="-9525" algn="just">
              <a:spcBef>
                <a:spcPts val="5"/>
              </a:spcBef>
              <a:spcAft>
                <a:spcPts val="0"/>
              </a:spcAft>
            </a:pPr>
            <a:r>
              <a:rPr lang="fr-FR" sz="1200" dirty="0">
                <a:effectLst/>
                <a:latin typeface="Calibri" panose="020F0502020204030204" pitchFamily="34" charset="0"/>
                <a:ea typeface="Calibri" panose="020F0502020204030204" pitchFamily="34" charset="0"/>
              </a:rPr>
              <a:t> </a:t>
            </a:r>
            <a:r>
              <a:rPr lang="fr-GP" sz="1200" dirty="0">
                <a:latin typeface="+mj-lt"/>
                <a:ea typeface="Calibri" panose="020F0502020204030204" pitchFamily="34" charset="0"/>
              </a:rPr>
              <a:t>✼ </a:t>
            </a:r>
            <a:r>
              <a:rPr lang="fr-FR" sz="1200" dirty="0">
                <a:latin typeface="+mj-lt"/>
                <a:ea typeface="Calibri" panose="020F0502020204030204" pitchFamily="34" charset="0"/>
              </a:rPr>
              <a:t>de 9h05 à 9h15</a:t>
            </a:r>
            <a:r>
              <a:rPr lang="fr-FR" sz="1200" spc="-10" dirty="0">
                <a:effectLst/>
                <a:latin typeface="+mj-lt"/>
                <a:ea typeface="Calibri" panose="020F0502020204030204" pitchFamily="34" charset="0"/>
              </a:rPr>
              <a:t> </a:t>
            </a:r>
            <a:r>
              <a:rPr lang="fr-FR" sz="1200" dirty="0">
                <a:effectLst/>
                <a:latin typeface="+mj-lt"/>
                <a:ea typeface="Calibri" panose="020F0502020204030204" pitchFamily="34" charset="0"/>
              </a:rPr>
              <a:t>:</a:t>
            </a:r>
            <a:r>
              <a:rPr lang="fr-FR" sz="1200" spc="-15" dirty="0">
                <a:effectLst/>
                <a:latin typeface="+mj-lt"/>
                <a:ea typeface="Calibri" panose="020F0502020204030204" pitchFamily="34" charset="0"/>
              </a:rPr>
              <a:t> </a:t>
            </a:r>
            <a:r>
              <a:rPr lang="fr-FR" sz="1200" dirty="0">
                <a:effectLst/>
                <a:latin typeface="+mj-lt"/>
                <a:ea typeface="Calibri" panose="020F0502020204030204" pitchFamily="34" charset="0"/>
              </a:rPr>
              <a:t>les élèves peuvent prendre une collation, de préférence des fruits et de l’eau, en silence devant leur classe</a:t>
            </a:r>
          </a:p>
          <a:p>
            <a:pPr marL="9525" indent="-9525" algn="just">
              <a:spcBef>
                <a:spcPts val="5"/>
              </a:spcBef>
              <a:spcAft>
                <a:spcPts val="0"/>
              </a:spcAft>
            </a:pPr>
            <a:endParaRPr lang="fr-GP" sz="600" dirty="0">
              <a:latin typeface="+mj-lt"/>
              <a:ea typeface="Calibri" panose="020F0502020204030204" pitchFamily="34" charset="0"/>
            </a:endParaRPr>
          </a:p>
          <a:p>
            <a:pPr marL="11113" indent="-11113" algn="just">
              <a:spcBef>
                <a:spcPts val="40"/>
              </a:spcBef>
            </a:pPr>
            <a:r>
              <a:rPr lang="fr-GP" sz="1200" dirty="0">
                <a:effectLst/>
                <a:latin typeface="+mj-lt"/>
                <a:ea typeface="Calibri" panose="020F0502020204030204" pitchFamily="34" charset="0"/>
              </a:rPr>
              <a:t>	 ✼ </a:t>
            </a:r>
            <a:r>
              <a:rPr lang="fr-FR" sz="1200" dirty="0">
                <a:latin typeface="+mj-lt"/>
                <a:ea typeface="Calibri" panose="020F0502020204030204" pitchFamily="34" charset="0"/>
              </a:rPr>
              <a:t>de 10h20 à 10h30 et de 14h40 à 14h50 : </a:t>
            </a:r>
            <a:r>
              <a:rPr lang="fr-FR" sz="1200" dirty="0">
                <a:effectLst/>
                <a:latin typeface="+mj-lt"/>
                <a:ea typeface="Calibri" panose="020F0502020204030204" pitchFamily="34" charset="0"/>
              </a:rPr>
              <a:t>les enfants jouent. Des zones de surveillance sont prévues et assurées par un enseignant</a:t>
            </a:r>
            <a:endParaRPr lang="fr-FR" sz="1200" spc="-10" dirty="0">
              <a:effectLst/>
              <a:latin typeface="+mj-lt"/>
              <a:ea typeface="Calibri" panose="020F0502020204030204" pitchFamily="34" charset="0"/>
            </a:endParaRPr>
          </a:p>
          <a:p>
            <a:pPr marL="11113" indent="-11113" algn="just">
              <a:lnSpc>
                <a:spcPct val="130000"/>
              </a:lnSpc>
              <a:spcBef>
                <a:spcPts val="40"/>
              </a:spcBef>
            </a:pPr>
            <a:endParaRPr lang="fr-FR" sz="700" dirty="0">
              <a:latin typeface="Calibri Light" panose="020F0302020204030204" pitchFamily="34" charset="0"/>
              <a:ea typeface="Calibri" panose="020F0502020204030204" pitchFamily="34" charset="0"/>
            </a:endParaRPr>
          </a:p>
          <a:p>
            <a:pPr algn="just"/>
            <a:r>
              <a:rPr lang="fr-FR" sz="1200" dirty="0">
                <a:effectLst/>
                <a:latin typeface="+mj-lt"/>
                <a:ea typeface="Calibri" panose="020F0502020204030204" pitchFamily="34" charset="0"/>
                <a:cs typeface="Calibri Light" panose="020F0302020204030204" pitchFamily="34" charset="0"/>
              </a:rPr>
              <a:t>Les jouets personnels sont strictement interdits hormis les cartes à collectionner. Néanmoins, l’équipe enseignante se réserve le droit de les interdire de façon temporaire en cas de problèmes répétés.</a:t>
            </a:r>
          </a:p>
          <a:p>
            <a:pPr algn="just"/>
            <a:endParaRPr lang="fr-GP" sz="1200" dirty="0">
              <a:effectLst/>
              <a:latin typeface="+mj-lt"/>
              <a:ea typeface="Calibri" panose="020F0502020204030204" pitchFamily="34" charset="0"/>
              <a:cs typeface="Times New Roman" panose="02020603050405020304" pitchFamily="18" charset="0"/>
            </a:endParaRPr>
          </a:p>
          <a:p>
            <a:pPr algn="ctr"/>
            <a:r>
              <a:rPr lang="fr-FR" sz="1400" b="1" dirty="0">
                <a:effectLst/>
                <a:latin typeface="+mj-lt"/>
                <a:ea typeface="Calibri" panose="020F0502020204030204" pitchFamily="34" charset="0"/>
                <a:cs typeface="Calibri Light" panose="020F0302020204030204" pitchFamily="34" charset="0"/>
              </a:rPr>
              <a:t>Les parents sont responsables des objets personnels apportés par l’enfant à l’école.</a:t>
            </a:r>
            <a:endParaRPr lang="fr-GP" sz="1400" b="1" dirty="0">
              <a:effectLst/>
              <a:latin typeface="+mj-lt"/>
              <a:ea typeface="Calibri" panose="020F0502020204030204" pitchFamily="34" charset="0"/>
              <a:cs typeface="Times New Roman" panose="02020603050405020304" pitchFamily="18" charset="0"/>
            </a:endParaRPr>
          </a:p>
        </p:txBody>
      </p:sp>
      <p:grpSp>
        <p:nvGrpSpPr>
          <p:cNvPr id="53" name="Groupe 52">
            <a:extLst>
              <a:ext uri="{FF2B5EF4-FFF2-40B4-BE49-F238E27FC236}">
                <a16:creationId xmlns:a16="http://schemas.microsoft.com/office/drawing/2014/main" id="{BB789109-0893-1BB9-3762-6B0248D93622}"/>
              </a:ext>
            </a:extLst>
          </p:cNvPr>
          <p:cNvGrpSpPr/>
          <p:nvPr/>
        </p:nvGrpSpPr>
        <p:grpSpPr>
          <a:xfrm>
            <a:off x="3588129" y="666583"/>
            <a:ext cx="3557105" cy="2478527"/>
            <a:chOff x="3588129" y="666583"/>
            <a:chExt cx="3557105" cy="2478527"/>
          </a:xfrm>
        </p:grpSpPr>
        <p:pic>
          <p:nvPicPr>
            <p:cNvPr id="44" name="Picture 2" descr="Ma pochette de maths CM2 - Les Pochettes Ateliers - Pochette élève - Ed.  2023 - 00- Grand format - Broché | Hachette Éducation - Enseignants">
              <a:extLst>
                <a:ext uri="{FF2B5EF4-FFF2-40B4-BE49-F238E27FC236}">
                  <a16:creationId xmlns:a16="http://schemas.microsoft.com/office/drawing/2014/main" id="{6C534A47-44B7-4786-2EF1-0D74ACDE65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1751" y="1957406"/>
              <a:ext cx="456840" cy="600228"/>
            </a:xfrm>
            <a:prstGeom prst="rect">
              <a:avLst/>
            </a:prstGeom>
            <a:noFill/>
            <a:ln>
              <a:solidFill>
                <a:srgbClr val="DB6E9B"/>
              </a:solidFill>
            </a:ln>
            <a:extLst>
              <a:ext uri="{909E8E84-426E-40DD-AFC4-6F175D3DCCD1}">
                <a14:hiddenFill xmlns:a14="http://schemas.microsoft.com/office/drawing/2010/main">
                  <a:solidFill>
                    <a:srgbClr val="FFFFFF"/>
                  </a:solidFill>
                </a14:hiddenFill>
              </a:ext>
            </a:extLst>
          </p:spPr>
        </p:pic>
        <p:pic>
          <p:nvPicPr>
            <p:cNvPr id="20" name="Image 19">
              <a:extLst>
                <a:ext uri="{FF2B5EF4-FFF2-40B4-BE49-F238E27FC236}">
                  <a16:creationId xmlns:a16="http://schemas.microsoft.com/office/drawing/2014/main" id="{7370BA48-1F5C-7D4E-9923-F191BCA4D57F}"/>
                </a:ext>
              </a:extLst>
            </p:cNvPr>
            <p:cNvPicPr>
              <a:picLocks noChangeAspect="1"/>
            </p:cNvPicPr>
            <p:nvPr/>
          </p:nvPicPr>
          <p:blipFill rotWithShape="1">
            <a:blip r:embed="rId4"/>
            <a:srcRect l="15013" t="6831" r="19687" b="12149"/>
            <a:stretch/>
          </p:blipFill>
          <p:spPr>
            <a:xfrm>
              <a:off x="5041844" y="768863"/>
              <a:ext cx="458625" cy="571793"/>
            </a:xfrm>
            <a:prstGeom prst="rect">
              <a:avLst/>
            </a:prstGeom>
            <a:ln>
              <a:noFill/>
            </a:ln>
          </p:spPr>
        </p:pic>
        <p:pic>
          <p:nvPicPr>
            <p:cNvPr id="22" name="Image 21">
              <a:extLst>
                <a:ext uri="{FF2B5EF4-FFF2-40B4-BE49-F238E27FC236}">
                  <a16:creationId xmlns:a16="http://schemas.microsoft.com/office/drawing/2014/main" id="{F261C1ED-E98B-B141-B77E-75A9A576E490}"/>
                </a:ext>
              </a:extLst>
            </p:cNvPr>
            <p:cNvPicPr>
              <a:picLocks noChangeAspect="1"/>
            </p:cNvPicPr>
            <p:nvPr/>
          </p:nvPicPr>
          <p:blipFill rotWithShape="1">
            <a:blip r:embed="rId5"/>
            <a:srcRect l="18809" t="12501" r="25623" b="19555"/>
            <a:stretch/>
          </p:blipFill>
          <p:spPr>
            <a:xfrm>
              <a:off x="5721751" y="768862"/>
              <a:ext cx="458625" cy="571793"/>
            </a:xfrm>
            <a:prstGeom prst="rect">
              <a:avLst/>
            </a:prstGeom>
            <a:ln>
              <a:noFill/>
            </a:ln>
          </p:spPr>
        </p:pic>
        <p:pic>
          <p:nvPicPr>
            <p:cNvPr id="23" name="Image 22">
              <a:extLst>
                <a:ext uri="{FF2B5EF4-FFF2-40B4-BE49-F238E27FC236}">
                  <a16:creationId xmlns:a16="http://schemas.microsoft.com/office/drawing/2014/main" id="{21CB0D42-570D-A74C-819A-9A25E138FC90}"/>
                </a:ext>
              </a:extLst>
            </p:cNvPr>
            <p:cNvPicPr>
              <a:picLocks noChangeAspect="1"/>
            </p:cNvPicPr>
            <p:nvPr/>
          </p:nvPicPr>
          <p:blipFill rotWithShape="1">
            <a:blip r:embed="rId6"/>
            <a:srcRect l="17018" t="7151" r="19848" b="12175"/>
            <a:stretch/>
          </p:blipFill>
          <p:spPr>
            <a:xfrm flipH="1">
              <a:off x="3695513" y="768863"/>
              <a:ext cx="458625" cy="571793"/>
            </a:xfrm>
            <a:prstGeom prst="rect">
              <a:avLst/>
            </a:prstGeom>
          </p:spPr>
        </p:pic>
        <p:pic>
          <p:nvPicPr>
            <p:cNvPr id="25" name="Image 24">
              <a:extLst>
                <a:ext uri="{FF2B5EF4-FFF2-40B4-BE49-F238E27FC236}">
                  <a16:creationId xmlns:a16="http://schemas.microsoft.com/office/drawing/2014/main" id="{BF6A6766-2B32-3B44-BFE7-22F7CAA84C24}"/>
                </a:ext>
              </a:extLst>
            </p:cNvPr>
            <p:cNvPicPr>
              <a:picLocks noChangeAspect="1"/>
            </p:cNvPicPr>
            <p:nvPr/>
          </p:nvPicPr>
          <p:blipFill rotWithShape="1">
            <a:blip r:embed="rId7"/>
            <a:srcRect l="19529" t="12681" r="25687" b="18018"/>
            <a:stretch/>
          </p:blipFill>
          <p:spPr>
            <a:xfrm flipH="1">
              <a:off x="4365384" y="768863"/>
              <a:ext cx="458625" cy="571793"/>
            </a:xfrm>
            <a:prstGeom prst="rect">
              <a:avLst/>
            </a:prstGeom>
          </p:spPr>
        </p:pic>
        <p:sp>
          <p:nvSpPr>
            <p:cNvPr id="29" name="ZoneTexte 28">
              <a:extLst>
                <a:ext uri="{FF2B5EF4-FFF2-40B4-BE49-F238E27FC236}">
                  <a16:creationId xmlns:a16="http://schemas.microsoft.com/office/drawing/2014/main" id="{5E984E20-D231-DA44-9FCD-C75CA93AA6CD}"/>
                </a:ext>
              </a:extLst>
            </p:cNvPr>
            <p:cNvSpPr txBox="1"/>
            <p:nvPr/>
          </p:nvSpPr>
          <p:spPr>
            <a:xfrm>
              <a:off x="4224794" y="1340656"/>
              <a:ext cx="718465" cy="430887"/>
            </a:xfrm>
            <a:prstGeom prst="rect">
              <a:avLst/>
            </a:prstGeom>
            <a:noFill/>
          </p:spPr>
          <p:txBody>
            <a:bodyPr wrap="none" rtlCol="0">
              <a:spAutoFit/>
            </a:bodyPr>
            <a:lstStyle/>
            <a:p>
              <a:pPr algn="ctr"/>
              <a:r>
                <a:rPr lang="fr-GP" sz="1050" dirty="0">
                  <a:latin typeface="+mj-lt"/>
                </a:rPr>
                <a:t>Cahier</a:t>
              </a:r>
            </a:p>
            <a:p>
              <a:pPr algn="ctr"/>
              <a:r>
                <a:rPr lang="fr-FR" sz="1050" dirty="0">
                  <a:latin typeface="+mj-lt"/>
                </a:rPr>
                <a:t>d</a:t>
              </a:r>
              <a:r>
                <a:rPr lang="fr-GP" sz="1050" dirty="0">
                  <a:latin typeface="+mj-lt"/>
                </a:rPr>
                <a:t>e liaison</a:t>
              </a:r>
            </a:p>
          </p:txBody>
        </p:sp>
        <p:sp>
          <p:nvSpPr>
            <p:cNvPr id="30" name="ZoneTexte 29">
              <a:extLst>
                <a:ext uri="{FF2B5EF4-FFF2-40B4-BE49-F238E27FC236}">
                  <a16:creationId xmlns:a16="http://schemas.microsoft.com/office/drawing/2014/main" id="{F2B2A3DC-2369-2D40-A1CB-30C780E2815F}"/>
                </a:ext>
              </a:extLst>
            </p:cNvPr>
            <p:cNvSpPr txBox="1"/>
            <p:nvPr/>
          </p:nvSpPr>
          <p:spPr>
            <a:xfrm>
              <a:off x="4969408" y="1340656"/>
              <a:ext cx="591829" cy="430887"/>
            </a:xfrm>
            <a:prstGeom prst="rect">
              <a:avLst/>
            </a:prstGeom>
            <a:noFill/>
          </p:spPr>
          <p:txBody>
            <a:bodyPr wrap="none" rtlCol="0">
              <a:spAutoFit/>
            </a:bodyPr>
            <a:lstStyle/>
            <a:p>
              <a:pPr algn="ctr"/>
              <a:r>
                <a:rPr lang="fr-GP" sz="1050" dirty="0">
                  <a:latin typeface="+mj-lt"/>
                </a:rPr>
                <a:t>Cahier</a:t>
              </a:r>
            </a:p>
            <a:p>
              <a:pPr algn="ctr"/>
              <a:r>
                <a:rPr lang="fr-FR" sz="1050" dirty="0">
                  <a:latin typeface="+mj-lt"/>
                </a:rPr>
                <a:t>du jour</a:t>
              </a:r>
              <a:endParaRPr lang="fr-GP" sz="1050" dirty="0">
                <a:latin typeface="+mj-lt"/>
              </a:endParaRPr>
            </a:p>
          </p:txBody>
        </p:sp>
        <p:sp>
          <p:nvSpPr>
            <p:cNvPr id="31" name="ZoneTexte 30">
              <a:extLst>
                <a:ext uri="{FF2B5EF4-FFF2-40B4-BE49-F238E27FC236}">
                  <a16:creationId xmlns:a16="http://schemas.microsoft.com/office/drawing/2014/main" id="{A3B4A2DA-418F-5B46-9750-22896FDF2124}"/>
                </a:ext>
              </a:extLst>
            </p:cNvPr>
            <p:cNvSpPr txBox="1"/>
            <p:nvPr/>
          </p:nvSpPr>
          <p:spPr>
            <a:xfrm>
              <a:off x="5575651" y="1340655"/>
              <a:ext cx="742511" cy="577081"/>
            </a:xfrm>
            <a:prstGeom prst="rect">
              <a:avLst/>
            </a:prstGeom>
            <a:noFill/>
          </p:spPr>
          <p:txBody>
            <a:bodyPr wrap="none" rtlCol="0">
              <a:spAutoFit/>
            </a:bodyPr>
            <a:lstStyle/>
            <a:p>
              <a:pPr algn="ctr"/>
              <a:r>
                <a:rPr lang="fr-GP" sz="1050" dirty="0">
                  <a:latin typeface="+mj-lt"/>
                </a:rPr>
                <a:t>Cahier de</a:t>
              </a:r>
            </a:p>
            <a:p>
              <a:pPr algn="ctr"/>
              <a:r>
                <a:rPr lang="fr-FR" sz="1050" dirty="0">
                  <a:latin typeface="+mj-lt"/>
                </a:rPr>
                <a:t>littérature</a:t>
              </a:r>
            </a:p>
            <a:p>
              <a:pPr algn="ctr"/>
              <a:r>
                <a:rPr lang="fr-FR" sz="1050" dirty="0">
                  <a:latin typeface="+mj-lt"/>
                </a:rPr>
                <a:t>écriture</a:t>
              </a:r>
              <a:endParaRPr lang="fr-GP" sz="1050" dirty="0">
                <a:latin typeface="+mj-lt"/>
              </a:endParaRPr>
            </a:p>
          </p:txBody>
        </p:sp>
        <p:sp>
          <p:nvSpPr>
            <p:cNvPr id="32" name="ZoneTexte 31">
              <a:extLst>
                <a:ext uri="{FF2B5EF4-FFF2-40B4-BE49-F238E27FC236}">
                  <a16:creationId xmlns:a16="http://schemas.microsoft.com/office/drawing/2014/main" id="{304FC2E1-C194-404C-9E6A-D0F27A076F66}"/>
                </a:ext>
              </a:extLst>
            </p:cNvPr>
            <p:cNvSpPr txBox="1"/>
            <p:nvPr/>
          </p:nvSpPr>
          <p:spPr>
            <a:xfrm>
              <a:off x="6171891" y="1340148"/>
              <a:ext cx="973343" cy="577081"/>
            </a:xfrm>
            <a:prstGeom prst="rect">
              <a:avLst/>
            </a:prstGeom>
            <a:noFill/>
          </p:spPr>
          <p:txBody>
            <a:bodyPr wrap="none" rtlCol="0">
              <a:spAutoFit/>
            </a:bodyPr>
            <a:lstStyle/>
            <a:p>
              <a:pPr algn="ctr"/>
              <a:r>
                <a:rPr lang="fr-GP" sz="1050" dirty="0">
                  <a:latin typeface="+mj-lt"/>
                </a:rPr>
                <a:t>Classeur</a:t>
              </a:r>
            </a:p>
            <a:p>
              <a:pPr algn="ctr"/>
              <a:r>
                <a:rPr lang="fr-FR" sz="1050" dirty="0">
                  <a:latin typeface="+mj-lt"/>
                </a:rPr>
                <a:t>hist.-géo, EMC</a:t>
              </a:r>
            </a:p>
            <a:p>
              <a:pPr algn="ctr"/>
              <a:r>
                <a:rPr lang="fr-FR" sz="1050" dirty="0">
                  <a:latin typeface="+mj-lt"/>
                </a:rPr>
                <a:t>sciences</a:t>
              </a:r>
              <a:endParaRPr lang="fr-GP" sz="1050" dirty="0">
                <a:latin typeface="+mj-lt"/>
              </a:endParaRPr>
            </a:p>
          </p:txBody>
        </p:sp>
        <p:sp>
          <p:nvSpPr>
            <p:cNvPr id="40" name="ZoneTexte 39">
              <a:extLst>
                <a:ext uri="{FF2B5EF4-FFF2-40B4-BE49-F238E27FC236}">
                  <a16:creationId xmlns:a16="http://schemas.microsoft.com/office/drawing/2014/main" id="{857CE240-64B4-9046-831C-468FBC74E26B}"/>
                </a:ext>
              </a:extLst>
            </p:cNvPr>
            <p:cNvSpPr txBox="1"/>
            <p:nvPr/>
          </p:nvSpPr>
          <p:spPr>
            <a:xfrm>
              <a:off x="3588129" y="2568029"/>
              <a:ext cx="663964" cy="577081"/>
            </a:xfrm>
            <a:prstGeom prst="rect">
              <a:avLst/>
            </a:prstGeom>
            <a:noFill/>
          </p:spPr>
          <p:txBody>
            <a:bodyPr wrap="none" rtlCol="0">
              <a:spAutoFit/>
            </a:bodyPr>
            <a:lstStyle/>
            <a:p>
              <a:pPr algn="ctr"/>
              <a:r>
                <a:rPr lang="fr-GP" sz="1050" dirty="0">
                  <a:latin typeface="+mj-lt"/>
                </a:rPr>
                <a:t>Leçons</a:t>
              </a:r>
            </a:p>
            <a:p>
              <a:pPr algn="ctr"/>
              <a:r>
                <a:rPr lang="fr-FR" sz="1050" dirty="0">
                  <a:latin typeface="+mj-lt"/>
                </a:rPr>
                <a:t>maths et</a:t>
              </a:r>
            </a:p>
            <a:p>
              <a:pPr algn="ctr"/>
              <a:r>
                <a:rPr lang="fr-FR" sz="1050" dirty="0">
                  <a:latin typeface="+mj-lt"/>
                </a:rPr>
                <a:t>français</a:t>
              </a:r>
              <a:endParaRPr lang="fr-GP" sz="1050" dirty="0">
                <a:latin typeface="+mj-lt"/>
              </a:endParaRPr>
            </a:p>
          </p:txBody>
        </p:sp>
        <p:sp>
          <p:nvSpPr>
            <p:cNvPr id="41" name="ZoneTexte 40">
              <a:extLst>
                <a:ext uri="{FF2B5EF4-FFF2-40B4-BE49-F238E27FC236}">
                  <a16:creationId xmlns:a16="http://schemas.microsoft.com/office/drawing/2014/main" id="{D3948BAF-DF03-424F-8782-D84678D3AB49}"/>
                </a:ext>
              </a:extLst>
            </p:cNvPr>
            <p:cNvSpPr txBox="1"/>
            <p:nvPr/>
          </p:nvSpPr>
          <p:spPr>
            <a:xfrm>
              <a:off x="4263790" y="2565241"/>
              <a:ext cx="649537" cy="415498"/>
            </a:xfrm>
            <a:prstGeom prst="rect">
              <a:avLst/>
            </a:prstGeom>
            <a:noFill/>
          </p:spPr>
          <p:txBody>
            <a:bodyPr wrap="none" rtlCol="0">
              <a:spAutoFit/>
            </a:bodyPr>
            <a:lstStyle/>
            <a:p>
              <a:pPr algn="ctr"/>
              <a:r>
                <a:rPr lang="fr-GP" sz="1050" dirty="0">
                  <a:latin typeface="+mj-lt"/>
                </a:rPr>
                <a:t>Chemise</a:t>
              </a:r>
            </a:p>
            <a:p>
              <a:pPr algn="ctr"/>
              <a:r>
                <a:rPr lang="fr-FR" sz="1050" dirty="0">
                  <a:latin typeface="+mj-lt"/>
                </a:rPr>
                <a:t>à rabats</a:t>
              </a:r>
              <a:endParaRPr lang="fr-GP" sz="1050" dirty="0">
                <a:latin typeface="+mj-lt"/>
              </a:endParaRPr>
            </a:p>
          </p:txBody>
        </p:sp>
        <p:sp>
          <p:nvSpPr>
            <p:cNvPr id="42" name="ZoneTexte 41">
              <a:extLst>
                <a:ext uri="{FF2B5EF4-FFF2-40B4-BE49-F238E27FC236}">
                  <a16:creationId xmlns:a16="http://schemas.microsoft.com/office/drawing/2014/main" id="{ED017F28-D0DA-0C44-88F1-6B733CDAE873}"/>
                </a:ext>
              </a:extLst>
            </p:cNvPr>
            <p:cNvSpPr txBox="1"/>
            <p:nvPr/>
          </p:nvSpPr>
          <p:spPr>
            <a:xfrm>
              <a:off x="4974754" y="2564233"/>
              <a:ext cx="612668" cy="261610"/>
            </a:xfrm>
            <a:prstGeom prst="rect">
              <a:avLst/>
            </a:prstGeom>
            <a:noFill/>
          </p:spPr>
          <p:txBody>
            <a:bodyPr wrap="none" rtlCol="0">
              <a:spAutoFit/>
            </a:bodyPr>
            <a:lstStyle/>
            <a:p>
              <a:pPr algn="ctr"/>
              <a:r>
                <a:rPr lang="fr-FR" sz="1050" dirty="0">
                  <a:latin typeface="+mj-lt"/>
                </a:rPr>
                <a:t>Agenda</a:t>
              </a:r>
              <a:endParaRPr lang="fr-GP" sz="1050" dirty="0">
                <a:latin typeface="+mj-lt"/>
              </a:endParaRPr>
            </a:p>
          </p:txBody>
        </p:sp>
        <p:sp>
          <p:nvSpPr>
            <p:cNvPr id="48" name="ZoneTexte 47">
              <a:extLst>
                <a:ext uri="{FF2B5EF4-FFF2-40B4-BE49-F238E27FC236}">
                  <a16:creationId xmlns:a16="http://schemas.microsoft.com/office/drawing/2014/main" id="{F8C9A45A-3DAD-C64E-8025-F09B811A46A4}"/>
                </a:ext>
              </a:extLst>
            </p:cNvPr>
            <p:cNvSpPr txBox="1"/>
            <p:nvPr/>
          </p:nvSpPr>
          <p:spPr>
            <a:xfrm>
              <a:off x="5599357" y="2561491"/>
              <a:ext cx="712054" cy="430887"/>
            </a:xfrm>
            <a:prstGeom prst="rect">
              <a:avLst/>
            </a:prstGeom>
            <a:noFill/>
          </p:spPr>
          <p:txBody>
            <a:bodyPr wrap="none" rtlCol="0">
              <a:spAutoFit/>
            </a:bodyPr>
            <a:lstStyle/>
            <a:p>
              <a:pPr algn="ctr"/>
              <a:r>
                <a:rPr lang="fr-FR" sz="1050" dirty="0">
                  <a:latin typeface="+mj-lt"/>
                </a:rPr>
                <a:t>Fichier</a:t>
              </a:r>
            </a:p>
            <a:p>
              <a:pPr algn="ctr"/>
              <a:r>
                <a:rPr lang="fr-FR" sz="1050" dirty="0">
                  <a:latin typeface="+mj-lt"/>
                </a:rPr>
                <a:t>de maths</a:t>
              </a:r>
              <a:endParaRPr lang="fr-GP" sz="1050" dirty="0">
                <a:latin typeface="+mj-lt"/>
              </a:endParaRPr>
            </a:p>
          </p:txBody>
        </p:sp>
        <p:sp>
          <p:nvSpPr>
            <p:cNvPr id="50" name="ZoneTexte 49">
              <a:extLst>
                <a:ext uri="{FF2B5EF4-FFF2-40B4-BE49-F238E27FC236}">
                  <a16:creationId xmlns:a16="http://schemas.microsoft.com/office/drawing/2014/main" id="{319130EF-5815-6C41-800D-3655D00623FE}"/>
                </a:ext>
              </a:extLst>
            </p:cNvPr>
            <p:cNvSpPr txBox="1"/>
            <p:nvPr/>
          </p:nvSpPr>
          <p:spPr>
            <a:xfrm>
              <a:off x="6214097" y="2560955"/>
              <a:ext cx="798616" cy="430887"/>
            </a:xfrm>
            <a:prstGeom prst="rect">
              <a:avLst/>
            </a:prstGeom>
            <a:noFill/>
          </p:spPr>
          <p:txBody>
            <a:bodyPr wrap="none" rtlCol="0">
              <a:spAutoFit/>
            </a:bodyPr>
            <a:lstStyle/>
            <a:p>
              <a:pPr algn="ctr"/>
              <a:r>
                <a:rPr lang="fr-FR" sz="1050" dirty="0">
                  <a:latin typeface="+mj-lt"/>
                </a:rPr>
                <a:t>Fichier</a:t>
              </a:r>
            </a:p>
            <a:p>
              <a:pPr algn="ctr"/>
              <a:r>
                <a:rPr lang="fr-FR" sz="1050" dirty="0">
                  <a:latin typeface="+mj-lt"/>
                </a:rPr>
                <a:t>de français</a:t>
              </a:r>
              <a:endParaRPr lang="fr-GP" sz="1050" dirty="0">
                <a:latin typeface="+mj-lt"/>
              </a:endParaRPr>
            </a:p>
          </p:txBody>
        </p:sp>
        <p:pic>
          <p:nvPicPr>
            <p:cNvPr id="36" name="Image 35" descr="Une image contenant Rectangle, capture d’écran, affichage, carré&#10;&#10;Description générée automatiquement">
              <a:extLst>
                <a:ext uri="{FF2B5EF4-FFF2-40B4-BE49-F238E27FC236}">
                  <a16:creationId xmlns:a16="http://schemas.microsoft.com/office/drawing/2014/main" id="{86964BD1-C046-A902-98C8-2308F314015D}"/>
                </a:ext>
              </a:extLst>
            </p:cNvPr>
            <p:cNvPicPr>
              <a:picLocks noChangeAspect="1"/>
            </p:cNvPicPr>
            <p:nvPr/>
          </p:nvPicPr>
          <p:blipFill>
            <a:blip r:embed="rId8"/>
            <a:stretch>
              <a:fillRect/>
            </a:stretch>
          </p:blipFill>
          <p:spPr>
            <a:xfrm>
              <a:off x="6350460" y="666583"/>
              <a:ext cx="616200" cy="780000"/>
            </a:xfrm>
            <a:prstGeom prst="rect">
              <a:avLst/>
            </a:prstGeom>
          </p:spPr>
        </p:pic>
        <p:pic>
          <p:nvPicPr>
            <p:cNvPr id="37" name="Image 36" descr="Une image contenant texte, capture d’écran, Graphique, Rectangle&#10;&#10;Description générée automatiquement">
              <a:extLst>
                <a:ext uri="{FF2B5EF4-FFF2-40B4-BE49-F238E27FC236}">
                  <a16:creationId xmlns:a16="http://schemas.microsoft.com/office/drawing/2014/main" id="{97193D3B-D8C5-8378-38D2-7145851FCFA3}"/>
                </a:ext>
              </a:extLst>
            </p:cNvPr>
            <p:cNvPicPr>
              <a:picLocks noChangeAspect="1"/>
            </p:cNvPicPr>
            <p:nvPr/>
          </p:nvPicPr>
          <p:blipFill rotWithShape="1">
            <a:blip r:embed="rId9">
              <a:duotone>
                <a:schemeClr val="accent1">
                  <a:shade val="45000"/>
                  <a:satMod val="135000"/>
                </a:schemeClr>
                <a:prstClr val="white"/>
              </a:duotone>
              <a:extLst>
                <a:ext uri="{BEBA8EAE-BF5A-486C-A8C5-ECC9F3942E4B}">
                  <a14:imgProps xmlns:a14="http://schemas.microsoft.com/office/drawing/2010/main">
                    <a14:imgLayer r:embed="rId10">
                      <a14:imgEffect>
                        <a14:sharpenSoften amount="50000"/>
                      </a14:imgEffect>
                      <a14:imgEffect>
                        <a14:colorTemperature colorTemp="11200"/>
                      </a14:imgEffect>
                      <a14:imgEffect>
                        <a14:saturation sat="400000"/>
                      </a14:imgEffect>
                    </a14:imgLayer>
                  </a14:imgProps>
                </a:ext>
              </a:extLst>
            </a:blip>
            <a:srcRect l="19393" t="7344" r="26436"/>
            <a:stretch/>
          </p:blipFill>
          <p:spPr>
            <a:xfrm>
              <a:off x="3676737" y="1935495"/>
              <a:ext cx="504120" cy="646331"/>
            </a:xfrm>
            <a:prstGeom prst="rect">
              <a:avLst/>
            </a:prstGeom>
          </p:spPr>
        </p:pic>
        <p:pic>
          <p:nvPicPr>
            <p:cNvPr id="38" name="Image 37">
              <a:extLst>
                <a:ext uri="{FF2B5EF4-FFF2-40B4-BE49-F238E27FC236}">
                  <a16:creationId xmlns:a16="http://schemas.microsoft.com/office/drawing/2014/main" id="{1212B458-0D81-45C5-B002-24FC357F970F}"/>
                </a:ext>
              </a:extLst>
            </p:cNvPr>
            <p:cNvPicPr>
              <a:picLocks noChangeAspect="1"/>
            </p:cNvPicPr>
            <p:nvPr/>
          </p:nvPicPr>
          <p:blipFill rotWithShape="1">
            <a:blip r:embed="rId11">
              <a:alphaModFix amt="82000"/>
              <a:extLst>
                <a:ext uri="{BEBA8EAE-BF5A-486C-A8C5-ECC9F3942E4B}">
                  <a14:imgProps xmlns:a14="http://schemas.microsoft.com/office/drawing/2010/main">
                    <a14:imgLayer r:embed="rId12">
                      <a14:imgEffect>
                        <a14:brightnessContrast contrast="-40000"/>
                      </a14:imgEffect>
                    </a14:imgLayer>
                  </a14:imgProps>
                </a:ext>
              </a:extLst>
            </a:blip>
            <a:srcRect l="21753" t="12276" r="29028" b="2884"/>
            <a:stretch/>
          </p:blipFill>
          <p:spPr>
            <a:xfrm>
              <a:off x="4363234" y="1971180"/>
              <a:ext cx="458001" cy="591777"/>
            </a:xfrm>
            <a:prstGeom prst="rect">
              <a:avLst/>
            </a:prstGeom>
          </p:spPr>
        </p:pic>
        <p:pic>
          <p:nvPicPr>
            <p:cNvPr id="39" name="Image 38" descr="Une image contenant texte, capture d’écran, Police, jaune&#10;&#10;Description générée automatiquement">
              <a:extLst>
                <a:ext uri="{FF2B5EF4-FFF2-40B4-BE49-F238E27FC236}">
                  <a16:creationId xmlns:a16="http://schemas.microsoft.com/office/drawing/2014/main" id="{F6095045-848A-7737-08D4-08C03D984589}"/>
                </a:ext>
              </a:extLst>
            </p:cNvPr>
            <p:cNvPicPr>
              <a:picLocks noChangeAspect="1"/>
            </p:cNvPicPr>
            <p:nvPr/>
          </p:nvPicPr>
          <p:blipFill rotWithShape="1">
            <a:blip r:embed="rId13">
              <a:grayscl/>
            </a:blip>
            <a:srcRect l="11194" t="6800" r="20744" b="11441"/>
            <a:stretch/>
          </p:blipFill>
          <p:spPr>
            <a:xfrm>
              <a:off x="5047790" y="2061175"/>
              <a:ext cx="418499" cy="502724"/>
            </a:xfrm>
            <a:prstGeom prst="rect">
              <a:avLst/>
            </a:prstGeom>
          </p:spPr>
        </p:pic>
        <p:pic>
          <p:nvPicPr>
            <p:cNvPr id="43" name="Picture 2" descr="Ma pochette de français CM2 - Les Pochettes Ateliers - Pochette élève - Ed. 2021">
              <a:extLst>
                <a:ext uri="{FF2B5EF4-FFF2-40B4-BE49-F238E27FC236}">
                  <a16:creationId xmlns:a16="http://schemas.microsoft.com/office/drawing/2014/main" id="{DAA3D5E0-95EC-6D23-5513-9714464A2421}"/>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381319" y="1961710"/>
              <a:ext cx="456074" cy="604858"/>
            </a:xfrm>
            <a:prstGeom prst="rect">
              <a:avLst/>
            </a:prstGeom>
            <a:noFill/>
            <a:ln>
              <a:solidFill>
                <a:srgbClr val="AEDCE4"/>
              </a:solidFill>
            </a:ln>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738819565"/>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ésentation17" id="{EAB6F588-B84D-2145-BA03-1723BE97CE61}" vid="{B77874DE-0466-0248-BB2D-9235F6EF58C7}"/>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Thème Office</Template>
  <TotalTime>0</TotalTime>
  <Words>1250</Words>
  <Application>Microsoft Macintosh PowerPoint</Application>
  <PresentationFormat>Personnalisé</PresentationFormat>
  <Paragraphs>112</Paragraphs>
  <Slides>3</Slides>
  <Notes>2</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3</vt:i4>
      </vt:variant>
    </vt:vector>
  </HeadingPairs>
  <TitlesOfParts>
    <vt:vector size="9" baseType="lpstr">
      <vt:lpstr>Arial</vt:lpstr>
      <vt:lpstr>Calibri</vt:lpstr>
      <vt:lpstr>Calibri Light</vt:lpstr>
      <vt:lpstr>KG Second Chances Solid</vt:lpstr>
      <vt:lpstr>Quicksand Book</vt:lpstr>
      <vt:lpstr>Thème Office</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Marcie AGAPE</dc:creator>
  <cp:lastModifiedBy>Marcie AGAPE</cp:lastModifiedBy>
  <cp:revision>2</cp:revision>
  <dcterms:created xsi:type="dcterms:W3CDTF">2023-08-07T10:50:11Z</dcterms:created>
  <dcterms:modified xsi:type="dcterms:W3CDTF">2023-08-07T10:52:05Z</dcterms:modified>
</cp:coreProperties>
</file>