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80" r:id="rId2"/>
    <p:sldId id="266" r:id="rId3"/>
    <p:sldId id="267" r:id="rId4"/>
    <p:sldId id="268" r:id="rId5"/>
    <p:sldId id="269" r:id="rId6"/>
    <p:sldId id="272" r:id="rId7"/>
    <p:sldId id="276" r:id="rId8"/>
    <p:sldId id="279" r:id="rId9"/>
    <p:sldId id="275" r:id="rId10"/>
    <p:sldId id="278" r:id="rId11"/>
    <p:sldId id="273" r:id="rId12"/>
    <p:sldId id="274" r:id="rId13"/>
    <p:sldId id="256" r:id="rId14"/>
    <p:sldId id="261" r:id="rId15"/>
    <p:sldId id="262" r:id="rId16"/>
    <p:sldId id="263" r:id="rId17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E7"/>
    <a:srgbClr val="FFE5C9"/>
    <a:srgbClr val="EAF4FB"/>
    <a:srgbClr val="3E3E7B"/>
    <a:srgbClr val="E9F3FB"/>
    <a:srgbClr val="EEA0B9"/>
    <a:srgbClr val="FFF6C5"/>
    <a:srgbClr val="F7FBC0"/>
    <a:srgbClr val="E3F5D0"/>
    <a:srgbClr val="ECF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39"/>
    <p:restoredTop sz="92364"/>
  </p:normalViewPr>
  <p:slideViewPr>
    <p:cSldViewPr snapToGrid="0" snapToObjects="1">
      <p:cViewPr>
        <p:scale>
          <a:sx n="80" d="100"/>
          <a:sy n="80" d="100"/>
        </p:scale>
        <p:origin x="760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1385B-749B-7141-A6AB-6C739ECE5B06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GP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FE35A-5905-3D47-9BEF-E6CD68D287F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84818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G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FE35A-5905-3D47-9BEF-E6CD68D287F5}" type="slidenum">
              <a:rPr lang="fr-GP" smtClean="0"/>
              <a:t>1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62094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G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FE35A-5905-3D47-9BEF-E6CD68D287F5}" type="slidenum">
              <a:rPr lang="fr-GP" smtClean="0"/>
              <a:t>6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6426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79639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9071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7783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82572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2738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11338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45360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77097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4985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69474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04237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F3C94-5A22-E24E-B9A3-F14FF364A29A}" type="datetimeFigureOut">
              <a:rPr lang="fr-GP" smtClean="0"/>
              <a:t>27/07/2023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79534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21" Type="http://schemas.openxmlformats.org/officeDocument/2006/relationships/image" Target="../media/image19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7DF72C72-E3F1-FA4F-AFCC-51C5EEE1F49F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E97791-A337-034A-AF48-B00836658925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6F4FB"/>
          </a:solidFill>
          <a:ln>
            <a:solidFill>
              <a:srgbClr val="E6F4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9D2AE36-7470-EB4C-8031-C5E40ABA58D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6F4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15191"/>
              </p:ext>
            </p:extLst>
          </p:nvPr>
        </p:nvGraphicFramePr>
        <p:xfrm>
          <a:off x="384945" y="873347"/>
          <a:ext cx="9921920" cy="6198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2000" b="0" i="0">
                          <a:solidFill>
                            <a:schemeClr val="tx1"/>
                          </a:solidFill>
                          <a:latin typeface="+mj-lt"/>
                        </a:rPr>
                        <a:t>Lecture et compréhension de l’écrit – Culture littéraire et artistique</a:t>
                      </a:r>
                    </a:p>
                    <a:p>
                      <a:pPr algn="ctr"/>
                      <a:endParaRPr lang="fr-GP" sz="500" b="0" i="0">
                        <a:solidFill>
                          <a:schemeClr val="tx1"/>
                        </a:solidFill>
                        <a:latin typeface="WATERMELONFAMILY-LIGHT" panose="02000506000000020004" pitchFamily="2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F3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6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Lire avec fluidité</a:t>
                      </a:r>
                    </a:p>
                  </a:txBody>
                  <a:tcPr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115570" indent="-81915">
                        <a:lnSpc>
                          <a:spcPct val="100000"/>
                        </a:lnSpc>
                        <a:spcBef>
                          <a:spcPts val="16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Entrainement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quotidien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à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lecture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silencieuse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: «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i="1" spc="-5" dirty="0">
                          <a:latin typeface="+mj-lt"/>
                          <a:cs typeface="Calibri Light"/>
                        </a:rPr>
                        <a:t>Silence,</a:t>
                      </a:r>
                      <a:r>
                        <a:rPr lang="fr-FR" sz="1200" i="1" dirty="0">
                          <a:latin typeface="+mj-lt"/>
                          <a:cs typeface="Calibri Light"/>
                        </a:rPr>
                        <a:t> on</a:t>
                      </a:r>
                      <a:r>
                        <a:rPr lang="fr-FR" sz="1200" i="1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i="1" spc="-5" dirty="0">
                          <a:latin typeface="+mj-lt"/>
                          <a:cs typeface="Calibri Light"/>
                        </a:rPr>
                        <a:t>lit! </a:t>
                      </a:r>
                      <a:r>
                        <a:rPr lang="fr-FR" sz="1200" i="1" dirty="0">
                          <a:latin typeface="+mj-lt"/>
                          <a:cs typeface="Calibri Light"/>
                        </a:rPr>
                        <a:t>»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20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minutes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par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jour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ct val="100000"/>
                        </a:lnSpc>
                        <a:spcBef>
                          <a:spcPts val="75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lang="fr-FR" sz="1200" spc="-15" dirty="0">
                          <a:latin typeface="+mj-lt"/>
                          <a:cs typeface="Calibri Light"/>
                        </a:rPr>
                        <a:t>Ateliers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de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fluence pour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élèves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en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difficulté : </a:t>
                      </a:r>
                      <a:r>
                        <a:rPr lang="fr-FR" sz="1200" i="1" spc="-5" dirty="0">
                          <a:latin typeface="+mj-lt"/>
                          <a:cs typeface="Calibri Light"/>
                        </a:rPr>
                        <a:t>Vite…je lis ! </a:t>
                      </a:r>
                      <a:r>
                        <a:rPr lang="fr-FR" sz="1200" i="0" spc="-5" dirty="0">
                          <a:latin typeface="+mj-lt"/>
                          <a:cs typeface="Calibri Light"/>
                        </a:rPr>
                        <a:t>et </a:t>
                      </a:r>
                      <a:r>
                        <a:rPr lang="fr-FR" sz="1200" i="1" spc="-5" dirty="0">
                          <a:latin typeface="+mj-lt"/>
                          <a:cs typeface="Calibri Light"/>
                        </a:rPr>
                        <a:t>MHF Lecture-compréhension CM, </a:t>
                      </a:r>
                      <a:r>
                        <a:rPr lang="fr-FR" sz="1200" i="0" spc="-5" dirty="0">
                          <a:latin typeface="+mj-lt"/>
                          <a:cs typeface="Calibri Light"/>
                        </a:rPr>
                        <a:t>Nathan</a:t>
                      </a:r>
                      <a:endParaRPr lang="fr-FR" sz="1200" i="0" dirty="0">
                        <a:latin typeface="+mj-lt"/>
                        <a:cs typeface="Calibri Light"/>
                      </a:endParaRPr>
                    </a:p>
                  </a:txBody>
                  <a:tcP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00486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33655" indent="0">
                        <a:lnSpc>
                          <a:spcPct val="100000"/>
                        </a:lnSpc>
                        <a:spcBef>
                          <a:spcPts val="75"/>
                        </a:spcBef>
                        <a:buNone/>
                        <a:tabLst>
                          <a:tab pos="116205" algn="l"/>
                        </a:tabLst>
                      </a:pPr>
                      <a:r>
                        <a:rPr lang="fr-FR" sz="1200" b="1" i="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Comprendre un texte littéraire et se l’approprier</a:t>
                      </a:r>
                    </a:p>
                  </a:txBody>
                  <a:tcP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89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HÉROS/HÉROÏNES. SE DÉCOUVRIR, S’AFFIRMER DANS LE RAPPORT AUX AUTRES.</a:t>
                      </a:r>
                    </a:p>
                    <a:p>
                      <a:pPr algn="ctr"/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Ludo, tranches de quartier, </a:t>
                      </a: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P. Bailly, V. </a:t>
                      </a:r>
                      <a:r>
                        <a:rPr lang="fr-FR" sz="1200" b="0" i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Mathy</a:t>
                      </a: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D. </a:t>
                      </a:r>
                      <a:r>
                        <a:rPr lang="fr-FR" sz="1200" b="0" i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Lapière</a:t>
                      </a:r>
                      <a:endParaRPr lang="fr-FR" sz="12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DOCUMENTAIRES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Les aventures botaniques de Jeanne </a:t>
                      </a:r>
                      <a:r>
                        <a:rPr lang="fr-FR" sz="1200" b="0" i="1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Barret</a:t>
                      </a:r>
                      <a:endParaRPr lang="fr-FR" sz="12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Mais qui est Arsène Lupin?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Internet : c’est quoi ?</a:t>
                      </a:r>
                    </a:p>
                    <a:p>
                      <a:pPr algn="ctr"/>
                      <a:endParaRPr lang="fr-FR" sz="12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MORALE EN QUESTIONS.</a:t>
                      </a:r>
                    </a:p>
                    <a:p>
                      <a:pPr algn="ctr"/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L’Avare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Molière</a:t>
                      </a:r>
                    </a:p>
                    <a:p>
                      <a:pPr algn="ctr"/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fables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(Ésope et La Fontaine)</a:t>
                      </a:r>
                    </a:p>
                    <a:p>
                      <a:pPr algn="ctr"/>
                      <a:endParaRPr lang="fr-FR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 DÉCOUVRIR, S’AFFIRMER DANS LE RAPPORT AUX AUTRES. LA MORALE EN QUESTIONS.</a:t>
                      </a:r>
                    </a:p>
                    <a:p>
                      <a:pPr algn="ctr"/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Dix jours sans écran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Sophie Rigal-Goulard</a:t>
                      </a: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HÉROS/HÉROÏNES. VIVRE DES AVENTURES. SE CONFRONTER AU MERVEILLEUX, À L’ÉTRANGE.</a:t>
                      </a:r>
                    </a:p>
                    <a:p>
                      <a:pPr algn="ctr"/>
                      <a:r>
                        <a:rPr lang="fr-FR" sz="1200" b="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Saga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Lorin Walter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fr-FR" sz="12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Comprendre des textes, des documents, des images et les interpréter</a:t>
                      </a:r>
                    </a:p>
                  </a:txBody>
                  <a:tcP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453307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+mj-lt"/>
                          <a:cs typeface="Calibri Light"/>
                        </a:rPr>
                        <a:t>- </a:t>
                      </a:r>
                      <a:r>
                        <a:rPr lang="fr-FR" sz="1200" spc="-15" dirty="0">
                          <a:latin typeface="+mj-lt"/>
                          <a:cs typeface="Calibri Light"/>
                        </a:rPr>
                        <a:t>Ateliers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autonomes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lecture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de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textes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et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documents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variés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: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textes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documentaires,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documents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composites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(associant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textes,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images,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schémas,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tableaux,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graphiques...),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documents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iconographiques,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documents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numériques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5" dirty="0">
                          <a:latin typeface="+mj-lt"/>
                          <a:cs typeface="Calibri Light"/>
                        </a:rPr>
                        <a:t>avec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la </a:t>
                      </a:r>
                      <a:r>
                        <a:rPr lang="fr-FR" sz="1200" i="1" spc="-5" dirty="0">
                          <a:latin typeface="+mj-lt"/>
                          <a:cs typeface="Calibri Light"/>
                        </a:rPr>
                        <a:t>Boite à stratégies niveau 1 MHF Lecture-compréhension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Nathan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</a:txBody>
                  <a:tcP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956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Rallye lecture récits policiers</a:t>
                      </a:r>
                    </a:p>
                  </a:txBody>
                  <a:tcPr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Rallye lecture documentaires</a:t>
                      </a: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Rallye lecture bandes dessinées</a:t>
                      </a:r>
                      <a:endParaRPr lang="fr-FR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Rallye lecture contes traditionnels</a:t>
                      </a: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Rallye lecture fictions réalistes : la vie au collège</a:t>
                      </a:r>
                    </a:p>
                  </a:txBody>
                  <a:tcPr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86249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Contrôler sa compréhension et devenir un lecteur autonome : découvrir et s’approprier des stratégies pour mieux lire et comprendre des textes</a:t>
                      </a:r>
                    </a:p>
                  </a:txBody>
                  <a:tcP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111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15570" indent="-81915">
                        <a:lnSpc>
                          <a:spcPct val="100000"/>
                        </a:lnSpc>
                        <a:spcBef>
                          <a:spcPts val="165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 err="1">
                          <a:latin typeface="+mj-lt"/>
                          <a:cs typeface="Calibri Light"/>
                        </a:rPr>
                        <a:t>Choisir</a:t>
                      </a:r>
                      <a:r>
                        <a:rPr sz="12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son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 coin</a:t>
                      </a:r>
                      <a:r>
                        <a:rPr sz="12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lecture</a:t>
                      </a:r>
                      <a:r>
                        <a:rPr sz="12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idéal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34290" marR="239395">
                        <a:lnSpc>
                          <a:spcPct val="97500"/>
                        </a:lnSpc>
                        <a:spcBef>
                          <a:spcPts val="685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Choisir un livre qui nous correspond</a:t>
                      </a:r>
                    </a:p>
                    <a:p>
                      <a:pPr marL="34290" marR="239395" lvl="0" indent="0" algn="l" defTabSz="1007943" rtl="0" eaLnBrk="1" fontAlgn="auto" latinLnBrk="0" hangingPunct="1">
                        <a:lnSpc>
                          <a:spcPct val="97500"/>
                        </a:lnSpc>
                        <a:spcBef>
                          <a:spcPts val="6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6205" algn="l"/>
                        </a:tabLst>
                        <a:defRPr/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Découvrir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les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genres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fictionnels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et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les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genres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non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fiction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nel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s</a:t>
                      </a:r>
                      <a:endParaRPr lang="fr-FR" sz="1200" spc="-5" dirty="0">
                        <a:latin typeface="+mj-lt"/>
                        <a:cs typeface="Calibri Light"/>
                      </a:endParaRPr>
                    </a:p>
                    <a:p>
                      <a:pPr marL="34290" marR="239395" lvl="0" indent="0" algn="l" defTabSz="1007943" rtl="0" eaLnBrk="1" fontAlgn="auto" latinLnBrk="0" hangingPunct="1">
                        <a:lnSpc>
                          <a:spcPct val="97500"/>
                        </a:lnSpc>
                        <a:spcBef>
                          <a:spcPts val="6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6205" algn="l"/>
                        </a:tabLst>
                        <a:defRPr/>
                      </a:pP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Repérer et comprendre les anaphores</a:t>
                      </a:r>
                    </a:p>
                  </a:txBody>
                  <a:tcPr marL="0" marR="0" marT="20955" marB="0"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 marR="200025">
                        <a:lnSpc>
                          <a:spcPct val="103299"/>
                        </a:lnSpc>
                        <a:spcBef>
                          <a:spcPts val="120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lang="fr-FR" sz="1200" spc="-25" dirty="0">
                          <a:latin typeface="+mj-lt"/>
                          <a:cs typeface="Calibri Light"/>
                        </a:rPr>
                        <a:t> Trouver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des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informations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explicites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sur les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personages</a:t>
                      </a:r>
                      <a:endParaRPr lang="fr-FR" sz="1200" kern="1200" spc="-1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36830" marR="200025">
                        <a:lnSpc>
                          <a:spcPct val="103299"/>
                        </a:lnSpc>
                        <a:spcBef>
                          <a:spcPts val="685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Comprendre les sentiments et les motivations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des </a:t>
                      </a:r>
                      <a:r>
                        <a:rPr lang="fr-FR" sz="1200" kern="1200" spc="-26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personnages</a:t>
                      </a:r>
                    </a:p>
                    <a:p>
                      <a:pPr marL="36830" marR="200025" lvl="0" indent="0" algn="l" defTabSz="1007943" rtl="0" eaLnBrk="1" fontAlgn="auto" latinLnBrk="0" hangingPunct="1">
                        <a:lnSpc>
                          <a:spcPct val="103299"/>
                        </a:lnSpc>
                        <a:spcBef>
                          <a:spcPts val="6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8745" algn="l"/>
                        </a:tabLst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Comprendre le sens d’un mot par le contexte</a:t>
                      </a:r>
                    </a:p>
                    <a:p>
                      <a:pPr marL="36830" marR="200025" lvl="0" indent="0" algn="l" defTabSz="1007943" rtl="0" eaLnBrk="1" fontAlgn="auto" latinLnBrk="0" hangingPunct="1">
                        <a:lnSpc>
                          <a:spcPct val="103299"/>
                        </a:lnSpc>
                        <a:spcBef>
                          <a:spcPts val="6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8745" algn="l"/>
                        </a:tabLst>
                        <a:defRPr/>
                      </a:pP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Faire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des</a:t>
                      </a: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connexions</a:t>
                      </a:r>
                    </a:p>
                  </a:txBody>
                  <a:tcPr marL="0" marR="0" marT="15240" marB="0"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2384" marR="43815">
                        <a:lnSpc>
                          <a:spcPct val="103299"/>
                        </a:lnSpc>
                        <a:spcBef>
                          <a:spcPts val="530"/>
                        </a:spcBef>
                        <a:buChar char="-"/>
                        <a:tabLst>
                          <a:tab pos="113664" algn="l"/>
                        </a:tabLst>
                      </a:pPr>
                      <a:r>
                        <a:rPr lang="fr-FR" sz="1200" spc="-20" dirty="0">
                          <a:latin typeface="+mj-lt"/>
                          <a:cs typeface="Calibri Light"/>
                        </a:rPr>
                        <a:t> Apprécier,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recommander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un </a:t>
                      </a:r>
                      <a:r>
                        <a:rPr lang="fr-FR" sz="12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livre</a:t>
                      </a:r>
                    </a:p>
                    <a:p>
                      <a:pPr marL="118110" indent="-81915">
                        <a:lnSpc>
                          <a:spcPct val="100000"/>
                        </a:lnSpc>
                        <a:spcBef>
                          <a:spcPts val="640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Faire</a:t>
                      </a:r>
                      <a:r>
                        <a:rPr lang="fr-FR" sz="1200" kern="1200" spc="-2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des</a:t>
                      </a:r>
                      <a:r>
                        <a:rPr lang="fr-FR" sz="1200" kern="1200" spc="-2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prédictions</a:t>
                      </a:r>
                    </a:p>
                    <a:p>
                      <a:pPr marL="36195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8745" algn="l"/>
                        </a:tabLst>
                        <a:defRPr/>
                      </a:pP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Se</a:t>
                      </a:r>
                      <a:r>
                        <a:rPr lang="fr-FR" sz="1200" kern="1200" spc="-2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créer</a:t>
                      </a: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une</a:t>
                      </a:r>
                      <a:r>
                        <a:rPr lang="fr-FR" sz="1200" kern="1200" spc="-2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image</a:t>
                      </a:r>
                      <a:r>
                        <a:rPr lang="fr-FR" sz="1200" kern="1200" spc="-2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mentale 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de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ce</a:t>
                      </a: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2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qu’on</a:t>
                      </a:r>
                      <a:r>
                        <a:rPr lang="fr-FR" sz="1200" kern="1200" spc="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lit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15240" marB="0"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 marR="48895">
                        <a:lnSpc>
                          <a:spcPct val="103299"/>
                        </a:lnSpc>
                        <a:spcBef>
                          <a:spcPts val="120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lang="fr-FR" sz="1200" spc="-25" dirty="0">
                          <a:latin typeface="+mj-lt"/>
                          <a:cs typeface="Calibri Light"/>
                        </a:rPr>
                        <a:t> Comprendre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</a:t>
                      </a:r>
                      <a:r>
                        <a:rPr sz="12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sens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d’un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mot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par la morphologie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8110" indent="-81915">
                        <a:lnSpc>
                          <a:spcPct val="100000"/>
                        </a:lnSpc>
                        <a:spcBef>
                          <a:spcPts val="550"/>
                        </a:spcBef>
                        <a:buChar char="-"/>
                        <a:tabLst>
                          <a:tab pos="118745" algn="l"/>
                        </a:tabLst>
                      </a:pPr>
                      <a:r>
                        <a:rPr sz="1200" spc="-15" dirty="0">
                          <a:latin typeface="+mj-lt"/>
                          <a:cs typeface="Calibri Light"/>
                        </a:rPr>
                        <a:t>Faire</a:t>
                      </a:r>
                      <a:r>
                        <a:rPr sz="1200" spc="-3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spc="-2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inferences</a:t>
                      </a:r>
                      <a:endParaRPr lang="fr-FR" sz="1200" spc="-10" dirty="0">
                        <a:latin typeface="+mj-lt"/>
                        <a:cs typeface="Calibri Light"/>
                      </a:endParaRPr>
                    </a:p>
                    <a:p>
                      <a:pPr marL="118110" marR="0" lvl="0" indent="-81915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8745" algn="l"/>
                        </a:tabLst>
                        <a:defRPr/>
                      </a:pPr>
                      <a:r>
                        <a:rPr lang="fr-FR" sz="12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Résumer</a:t>
                      </a:r>
                    </a:p>
                  </a:txBody>
                  <a:tcPr marL="0" marR="0" marT="15240" marB="0"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3030" indent="-81280">
                        <a:lnSpc>
                          <a:spcPct val="100000"/>
                        </a:lnSpc>
                        <a:spcBef>
                          <a:spcPts val="165"/>
                        </a:spcBef>
                        <a:buChar char="-"/>
                        <a:tabLst>
                          <a:tab pos="113664" algn="l"/>
                        </a:tabLst>
                      </a:pPr>
                      <a:r>
                        <a:rPr lang="fr-FR" sz="1200" spc="-25" dirty="0">
                          <a:latin typeface="+mj-lt"/>
                          <a:cs typeface="Calibri Light"/>
                        </a:rPr>
                        <a:t>Trouver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les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idées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essentielles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3030" marR="0" lvl="0" indent="-8128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3664" algn="l"/>
                        </a:tabLst>
                        <a:defRPr/>
                      </a:pPr>
                      <a:r>
                        <a:rPr lang="fr-FR" sz="1200" kern="1200" spc="-1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Reformuler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une</a:t>
                      </a:r>
                      <a:r>
                        <a:rPr lang="fr-FR" sz="1200" kern="1200" spc="-2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kern="1200" spc="-5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idée</a:t>
                      </a:r>
                    </a:p>
                    <a:p>
                      <a:pPr marL="113030" indent="-81280">
                        <a:lnSpc>
                          <a:spcPct val="100000"/>
                        </a:lnSpc>
                        <a:spcBef>
                          <a:spcPts val="650"/>
                        </a:spcBef>
                        <a:buChar char="-"/>
                        <a:tabLst>
                          <a:tab pos="113664" algn="l"/>
                        </a:tabLst>
                      </a:pPr>
                      <a:endParaRPr sz="1200" dirty="0">
                        <a:latin typeface="+mj-lt"/>
                        <a:cs typeface="Calibri Light"/>
                      </a:endParaRPr>
                    </a:p>
                  </a:txBody>
                  <a:tcPr marL="0" marR="0" marT="20955" marB="0">
                    <a:lnL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F3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3044242"/>
                  </a:ext>
                </a:extLst>
              </a:tr>
            </a:tbl>
          </a:graphicData>
        </a:graphic>
      </p:graphicFrame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91129E47-9A8B-3140-AF56-4B8A69010A07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935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399778"/>
              </p:ext>
            </p:extLst>
          </p:nvPr>
        </p:nvGraphicFramePr>
        <p:xfrm>
          <a:off x="384945" y="731811"/>
          <a:ext cx="9921920" cy="6540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8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Enseignement moral et civique</a:t>
                      </a:r>
                    </a:p>
                  </a:txBody>
                  <a:tcPr>
                    <a:lnT w="381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24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RESPECTER AUTRUI : </a:t>
                      </a: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respect d’autrui ; Identifier et exprimer les émotions et les sentiments </a:t>
                      </a:r>
                      <a:endParaRPr lang="fr-FR" sz="1100" b="1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597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émotions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Partager et réguler des émotions, des sentiments dans des situations d’enseignement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Mobiliser le vocabulaire adapté à leur expression</a:t>
                      </a:r>
                    </a:p>
                  </a:txBody>
                  <a:tcPr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harcèlement scolaire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représenter le schéma répétitif d’une situation de harcèlement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représenter le caractère grave d’une situation de cyberharcèlement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Trouver des solutions face au cyberharcèlement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handicap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Comprendre la notion de handicap et les difficultés rencontrées par les personnes handicapées </a:t>
                      </a:r>
                      <a:endParaRPr lang="fr-FR" sz="1100" b="0" dirty="0"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des aménagements propres à compenser les handicaps et proposer des accompagnements humains 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Les stéréotypes 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Repérer certains stéréotypes de la vie quotidienne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Respecter les autres dans leur diversité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100" spc="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ACQUÉRIR ET PARTAGER LES VALEURS DE LA RÉPUBLIQUE : </a:t>
                      </a: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Comprendre que la vie collective implique le respect de règles ; Connaitre les valeurs, principes et symboles de la République française, de l’Union européenne et des sociétés démocratiques ; Identifier et connaitre les cadres d’une société́ démocratique </a:t>
                      </a:r>
                      <a:endParaRPr lang="fr-FR" sz="1100" b="1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732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 marR="15875" algn="ctr">
                        <a:lnSpc>
                          <a:spcPct val="101699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  <a:tabLst>
                          <a:tab pos="93980" algn="l"/>
                        </a:tabLst>
                      </a:pPr>
                      <a:r>
                        <a:rPr lang="fr-FR" sz="1100" b="1" i="1" spc="-10" dirty="0">
                          <a:latin typeface="+mj-lt"/>
                          <a:cs typeface="Calibri Light"/>
                        </a:rPr>
                        <a:t> Les règles, droits et devoirs</a:t>
                      </a:r>
                    </a:p>
                    <a:p>
                      <a:pPr marL="12700" marR="15875" indent="0">
                        <a:lnSpc>
                          <a:spcPct val="1016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93980" algn="l"/>
                        </a:tabLst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- Comprendre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les notions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lang="fr-FR" sz="11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droits,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devoirs et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règles, </a:t>
                      </a:r>
                      <a:r>
                        <a:rPr lang="fr-FR" sz="11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pour les appliquer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et</a:t>
                      </a:r>
                      <a:r>
                        <a:rPr lang="fr-FR" sz="11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les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accepter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dans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la classe</a:t>
                      </a:r>
                      <a:r>
                        <a:rPr lang="fr-FR" sz="1100" spc="0" dirty="0">
                          <a:latin typeface="+mj-lt"/>
                          <a:cs typeface="Calibri Light"/>
                        </a:rPr>
                        <a:t>. </a:t>
                      </a:r>
                    </a:p>
                    <a:p>
                      <a:pPr marL="12700" marR="15875" indent="0">
                        <a:lnSpc>
                          <a:spcPct val="1016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93980" algn="l"/>
                        </a:tabLst>
                      </a:pPr>
                      <a:r>
                        <a:rPr lang="fr-FR" sz="1100" spc="0" dirty="0">
                          <a:latin typeface="+mj-lt"/>
                          <a:cs typeface="Calibri Light"/>
                        </a:rPr>
                        <a:t>-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Aborder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les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droits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et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devoirs</a:t>
                      </a:r>
                      <a:r>
                        <a:rPr lang="fr-FR" sz="11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:</a:t>
                      </a:r>
                      <a:r>
                        <a:rPr lang="fr-FR" sz="11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lang="fr-FR" sz="11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20" dirty="0">
                          <a:latin typeface="+mj-lt"/>
                          <a:cs typeface="Calibri Light"/>
                        </a:rPr>
                        <a:t>l’enfant,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lang="fr-FR" sz="11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l’élève</a:t>
                      </a:r>
                      <a:endParaRPr lang="fr-FR" sz="1100" dirty="0">
                        <a:latin typeface="+mj-lt"/>
                        <a:cs typeface="Calibri Light"/>
                      </a:endParaRPr>
                    </a:p>
                  </a:txBody>
                  <a:tcPr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133350" algn="ctr">
                        <a:lnSpc>
                          <a:spcPct val="101699"/>
                        </a:lnSpc>
                        <a:spcBef>
                          <a:spcPts val="555"/>
                        </a:spcBef>
                        <a:buNone/>
                        <a:tabLst>
                          <a:tab pos="93980" algn="l"/>
                        </a:tabLst>
                      </a:pPr>
                      <a:r>
                        <a:rPr lang="fr-FR" sz="1100" b="1" i="1" spc="-10" dirty="0">
                          <a:latin typeface="+mj-lt"/>
                          <a:cs typeface="Calibri Light"/>
                        </a:rPr>
                        <a:t>La laïcité</a:t>
                      </a:r>
                    </a:p>
                    <a:p>
                      <a:pPr marL="12700" marR="133350" indent="0" algn="l">
                        <a:lnSpc>
                          <a:spcPct val="101699"/>
                        </a:lnSpc>
                        <a:spcBef>
                          <a:spcPts val="555"/>
                        </a:spcBef>
                        <a:buFontTx/>
                        <a:buNone/>
                        <a:tabLst>
                          <a:tab pos="93980" algn="l"/>
                        </a:tabLst>
                      </a:pPr>
                      <a:r>
                        <a:rPr lang="fr-FR" sz="1100" b="0" i="0" spc="-10" dirty="0">
                          <a:latin typeface="+mj-lt"/>
                          <a:cs typeface="Calibri Light"/>
                        </a:rPr>
                        <a:t>- Comprendre que la laïcité accorde à chacun un droit égal à exercer librement son jugement (Charte de la laïcité à l’école)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i="1" spc="20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lang="fr-FR" sz="1100" b="1" i="1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b="1" i="1" spc="10" dirty="0">
                          <a:latin typeface="+mj-lt"/>
                          <a:cs typeface="Calibri Light"/>
                        </a:rPr>
                        <a:t>liberté</a:t>
                      </a:r>
                      <a:r>
                        <a:rPr lang="fr-FR" sz="1100" b="1" i="1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b="1" i="1" spc="5" dirty="0">
                          <a:latin typeface="+mj-lt"/>
                          <a:cs typeface="Calibri Light"/>
                        </a:rPr>
                        <a:t>d’expression</a:t>
                      </a:r>
                      <a:endParaRPr lang="fr-FR" sz="1100" b="1" dirty="0">
                        <a:latin typeface="+mj-lt"/>
                        <a:cs typeface="Calibri Light"/>
                      </a:endParaRPr>
                    </a:p>
                    <a:p>
                      <a:pPr marL="12700" marR="5080" indent="-6731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Savoir respecter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le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 droit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des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autres</a:t>
                      </a:r>
                      <a:r>
                        <a:rPr lang="fr-FR" sz="11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dirty="0">
                          <a:latin typeface="+mj-lt"/>
                          <a:cs typeface="Calibri Light"/>
                        </a:rPr>
                        <a:t>à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 exprimer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leur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opinion</a:t>
                      </a:r>
                      <a:endParaRPr lang="fr-FR" sz="1100" spc="0" dirty="0">
                        <a:latin typeface="+mj-lt"/>
                        <a:cs typeface="Calibri Light"/>
                      </a:endParaRPr>
                    </a:p>
                    <a:p>
                      <a:pPr marL="12700" marR="5080" indent="-6731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Définir</a:t>
                      </a:r>
                      <a:r>
                        <a:rPr lang="fr-FR"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lang="fr-FR" sz="11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liberté</a:t>
                      </a:r>
                      <a:r>
                        <a:rPr lang="fr-FR"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individuelle</a:t>
                      </a:r>
                      <a:endParaRPr lang="fr-FR" sz="1100" dirty="0">
                        <a:latin typeface="+mj-lt"/>
                        <a:cs typeface="Calibri Light"/>
                      </a:endParaRP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spc="-10" dirty="0">
                          <a:latin typeface="+mj-lt"/>
                          <a:cs typeface="Calibri Light"/>
                        </a:rPr>
                        <a:t>Les valeurs de la République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- Comprendre le sens des symboles de la République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- Comprendre les principes et valeurs de la République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- Définir l’égalité en droit, la fraternité et la solidarité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382043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CONSTRUIRE UNE CULTURE CIVIQUE : </a:t>
                      </a: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Comprendre et expérimenter l’engagement dans la classe, dans l’école et dans l’établissement ; Comprendre le sens de l’intérêt général ; Exercer son jugement, construire l’esprit critique </a:t>
                      </a:r>
                      <a:endParaRPr lang="fr-FR" sz="1100" b="1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2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043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conseil d’élèves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Pouvoir expliquer ses choix et ses actes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Savoir participer et prendre sa place dans le groupe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Prendre part à une discussion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Développer le discernement éthique</a:t>
                      </a:r>
                    </a:p>
                  </a:txBody>
                  <a:tcPr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L’éducation au développement durable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Comprendre la notion de bien commun dans l’environnement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Distinguer son intérêt personnel de l’intérêt collectif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Exercer sa capacité à choisir de manière responsable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L’engagement moral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Découvrir la notion d’engagement (promesse et loyauté)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S'engager dans la réalisation d'un projet collectif de classe, d’école</a:t>
                      </a:r>
                      <a:endParaRPr lang="fr-FR" sz="1100" b="0" dirty="0">
                        <a:effectLst/>
                        <a:latin typeface="+mj-lt"/>
                      </a:endParaRPr>
                    </a:p>
                    <a:p>
                      <a:pPr marL="171450" indent="-171450" algn="l">
                        <a:spcAft>
                          <a:spcPts val="600"/>
                        </a:spcAft>
                        <a:buFontTx/>
                        <a:buChar char="-"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Semaine de la presse et des médias à l’école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S’informer rigoureusement : collecter l’information, réfléchir à la confiance à accorder à une source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Distinguer ce qui relève des faits ou de l’expression d’un point de vue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spc="-10" dirty="0">
                          <a:latin typeface="+mj-lt"/>
                          <a:cs typeface="Calibri Light"/>
                        </a:rPr>
                        <a:t>Porter secours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spc="-1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É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viter pour soi, pour les autres, les risques de la vie quotidienne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- Connaitre les mesures de prévention à prendre </a:t>
                      </a:r>
                      <a:endParaRPr lang="fr-FR" sz="1100" spc="-10" dirty="0">
                        <a:latin typeface="+mj-lt"/>
                        <a:cs typeface="Calibri Light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- Formation aux gestes de premier secours</a:t>
                      </a:r>
                    </a:p>
                  </a:txBody>
                  <a:tcPr>
                    <a:lnL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49469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A348EF69-2BC1-F349-8AC2-102D8A92A024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AA80ADD5-38B9-714F-874B-C49EFDC1A496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E5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0C417B4-D18B-5A48-837A-0172D599E6E6}"/>
              </a:ext>
            </a:extLst>
          </p:cNvPr>
          <p:cNvSpPr/>
          <p:nvPr/>
        </p:nvSpPr>
        <p:spPr>
          <a:xfrm>
            <a:off x="-2" y="7153722"/>
            <a:ext cx="10691814" cy="406870"/>
          </a:xfrm>
          <a:prstGeom prst="rect">
            <a:avLst/>
          </a:prstGeom>
          <a:solidFill>
            <a:srgbClr val="FFE5E7"/>
          </a:solidFill>
          <a:ln>
            <a:solidFill>
              <a:srgbClr val="FFE5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F53400E-5B9D-584F-9753-3ACDD4C0FB9F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61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407863"/>
              </p:ext>
            </p:extLst>
          </p:nvPr>
        </p:nvGraphicFramePr>
        <p:xfrm>
          <a:off x="384945" y="823244"/>
          <a:ext cx="992192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i="0" dirty="0">
                          <a:solidFill>
                            <a:schemeClr val="tx1"/>
                          </a:solidFill>
                          <a:latin typeface="+mj-lt"/>
                        </a:rPr>
                        <a:t>Histoire  - Géographie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6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23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6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temps de la République</a:t>
                      </a: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La République s’est-elle imposée facilement en France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Quelles grandes lois sont votées en faveur des idées républicaines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les Républicains parviennent-ils à faire accepter la République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la France pense-t-elle affirmer la grandeur de la République dans le monde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vivaient les peuples colonisés par la France ?</a:t>
                      </a:r>
                    </a:p>
                  </a:txBody>
                  <a:tcPr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L’âge industriel en France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Pourquoi parle-t-on de « révolution industrielle » au XIXème siècle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Qu’apportent ces inventions dans le quotidien des Français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les nouvelles inventions transforment-elles la façon de produire et commercer en France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la révolution industrielle transforme-t-elle les villes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la révolution industrielle modifie-t-elle la vie dans les campagnes ?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Première Guerre mondiale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Quels sont les moments marquants de la PGM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Qui étaient les soldats de la PGM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vivaient les soldats pendant la PGM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vivaient les femmes et les enfants pendant la PGM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Qui sont les personnes « mortes pour la France » pendant la PGM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vit-on en France juste après la PGM ?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Seconde Guerre mondiale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la Seconde Guerre mondiale a-t-elle commencé ?</a:t>
                      </a:r>
                    </a:p>
                    <a:p>
                      <a:pPr marL="0" indent="0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Quand les combats ont-ils commencé ?</a:t>
                      </a:r>
                    </a:p>
                    <a:p>
                      <a:pPr marL="0" indent="0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vivaient les gens sous l’Occupation ?</a:t>
                      </a:r>
                    </a:p>
                    <a:p>
                      <a:pPr marL="0" indent="0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Qu’est-il arrivé aux Juifs ?</a:t>
                      </a:r>
                    </a:p>
                    <a:p>
                      <a:pPr marL="0" indent="0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Quand la guerre s’est-elle terminée ?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La construction européenne</a:t>
                      </a: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fr-FR" sz="1100" spc="-5" dirty="0">
                          <a:latin typeface="Calibri Light"/>
                          <a:cs typeface="Calibri Light"/>
                        </a:rPr>
                        <a:t>- Pourquoi et comment certains pays se sont-ils unis ?</a:t>
                      </a:r>
                      <a:endParaRPr lang="fr-FR" sz="1100" spc="0" dirty="0">
                        <a:latin typeface="Calibri Light"/>
                        <a:cs typeface="Calibri Light"/>
                      </a:endParaRP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spc="-5" dirty="0">
                          <a:latin typeface="Calibri Light"/>
                          <a:cs typeface="Calibri Light"/>
                        </a:rPr>
                        <a:t>- Cette union des pays européens s’est-elle renforcée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spc="-5" dirty="0">
                          <a:latin typeface="Calibri Light"/>
                          <a:cs typeface="Calibri Light"/>
                        </a:rPr>
                        <a:t>- Quels sont les symboles et valeurs de l’Union européenne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spc="-5" dirty="0">
                          <a:latin typeface="Calibri Light"/>
                          <a:cs typeface="Calibri Light"/>
                        </a:rPr>
                        <a:t>- Que nous apporte l’Union européenne au quotidien ?</a:t>
                      </a: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 déplacer au quotidien en France et dans le monde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Pourquoi se déplace-t-on au quotidien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se déplace-t-on au quotidien en France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 Comment se déplace-t-on au quotidien dans une ville développée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Comment se déplace-t-on dans une ville en développement ?</a:t>
                      </a:r>
                    </a:p>
                  </a:txBody>
                  <a:tcPr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 déplacer de ville en ville en France, en Europe et dans le monde</a:t>
                      </a: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Pourquoi se déplace-t-on sur de plus longues distances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se déplace-t-on lors de ces longs trajets ? (1) Le réseau autoroutier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se déplace-t-on lors de ces longs trajets ? (2) Le réseau TGV</a:t>
                      </a: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se déplace-t-on lors de ces longs trajets ? (3) Le réseau aérien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Communiquer d’un bout à l’autre du monde grâce à internet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À quoi internet peut-il servir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internet fonctionne-t-il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Qui a accès à internet dans le monde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Tous les Français ont-ils accès à internet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utiliser internet de façon responsable ?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Mieux habiter (1)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À quoi ressemble le lieu où j’habite ? (</a:t>
                      </a:r>
                      <a:r>
                        <a:rPr lang="fr-FR" sz="11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prog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CM1)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est le lieu de vie des personnes qui habitent dans les grandes villes ? 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intégrer davantage la nature en ville pour mieux y habiter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gérer les déchets pour mieux habiter dans les villes ?</a:t>
                      </a: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1" i="1" spc="-10" dirty="0">
                          <a:latin typeface="+mj-lt"/>
                          <a:cs typeface="Calibri Light"/>
                        </a:rPr>
                        <a:t>Mieux habiter (2)</a:t>
                      </a:r>
                      <a:endParaRPr lang="fr-FR" sz="1100" b="1" i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améliorer l’habitat et le cadre de vie pour mieux habiter dans les villes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Où vivent les citadins où le cadre de vie est le meilleur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ED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958951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08243239-E8DB-9241-B565-2234DA29A97C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6EDFD"/>
          </a:solidFill>
          <a:ln>
            <a:solidFill>
              <a:srgbClr val="E6ED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43F3664B-EC3B-5C4E-90D3-0FCF1979A1C2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3C66615-11EC-5240-8CE4-A083E6A59463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6B3AE43F-4997-D149-81B4-FA8D5FDE8DFD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6EDF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84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D3058A9B-CB18-FA45-A844-F18495A0CB09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E898D32-8078-1341-B296-91930478898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9F3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02FA21C-ECD5-3849-8796-58928EAADB5F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9F3FB"/>
          </a:solidFill>
          <a:ln>
            <a:solidFill>
              <a:srgbClr val="E9F3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F07DC63-1B65-0F46-996F-39CAC8B048EA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graphicFrame>
        <p:nvGraphicFramePr>
          <p:cNvPr id="13" name="Tableau 9">
            <a:extLst>
              <a:ext uri="{FF2B5EF4-FFF2-40B4-BE49-F238E27FC236}">
                <a16:creationId xmlns:a16="http://schemas.microsoft.com/office/drawing/2014/main" id="{7D62EFA0-4A23-5A4B-8555-A657864DA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955943"/>
              </p:ext>
            </p:extLst>
          </p:nvPr>
        </p:nvGraphicFramePr>
        <p:xfrm>
          <a:off x="384945" y="854240"/>
          <a:ext cx="9921920" cy="611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i="0" dirty="0">
                          <a:solidFill>
                            <a:schemeClr val="tx1"/>
                          </a:solidFill>
                          <a:latin typeface="+mj-lt"/>
                        </a:rPr>
                        <a:t>Sciences et technologie</a:t>
                      </a:r>
                    </a:p>
                  </a:txBody>
                  <a:tcPr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6ED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6E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23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4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TERRE, UNE PLANÈTE PEUPLÉE PAR DES ÊTRES VIVANTS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La Terre, une planète singulière et active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Terre, une planète active qui abrite la vie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Qu’est-ce qu’un séisme ? Comment se produit-il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Qu’est-ce qu’une éruption volcanique ? Comment se produit-elle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Quels sont les risques et les dégâts provoqués par les séismes et éruptions volcaniques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Que faire en cas de séisme ou éruption volcanique ?</a:t>
                      </a:r>
                    </a:p>
                  </a:txBody>
                  <a:tcPr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OBJETS TECHNIQUES AU CŒUR DE LA SOCIÉTÉ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Les objets techniques en réponse aux besoins des individus et de la société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Besoin exprimé par l’individu, la société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Qu’est-ce qu’un objet technique et à quoi sert-il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Pourquoi les objets techniques évoluent-ils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endParaRPr lang="fr-FR" sz="8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MATIÈRE, MOUVEMENT, ÉNERGIE, INFORMATION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Signal et information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Électricité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fonctionne la plupart des appareils (objets techniques) qui nous entourent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MATIÈRE, MOUVEMENT, ÉNERGIE, INFORMATION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Signal et information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Électricité (suite)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Quels sont les composants d’un circuit électrique simple ?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fonctionne un circuit électrique simple ? L’exemple de la lampe de poche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Tous les matériaux laissent-ils passer l’électricité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Quelles règles respecter pour un usage de l’électricité en toute sécurité ?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MATIÈRE, MOUVEMENT, ÉNERGIE, INFORMATION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Ressources en énergie et conversion d’énergie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Conversions d’énergie</a:t>
                      </a: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À quoi sert l’énergie au quotidien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Sous quelles formes l’énergie se manifeste-t-elle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repérer la transformation ou la conversion d’énergie ? 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endParaRPr lang="fr-FR" sz="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OBJETS TECHNIQUES AU CŒUR DE LA SOCIÉTÉ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Démarche de conception et de réalisation d’un objet technique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Fabriquons un objet technique convertissant des énergies rayonnante, cinétique, chimique, électrique…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VIVANT, SA DIVERSITÉ ET LES FONCTIONS QUI LE CARACTÉRISENT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Cycle de vie et reproduction des êtres vivants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Reproduction et sexualité humaine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Qu’est-ce qui change à la puberté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 quoi ces changements permettent-ils à l’homme et la femme de se reproduire ?</a:t>
                      </a:r>
                    </a:p>
                    <a:p>
                      <a:pPr marL="0" indent="0" algn="l">
                        <a:spcAft>
                          <a:spcPts val="400"/>
                        </a:spcAft>
                        <a:buFontTx/>
                        <a:buNone/>
                      </a:pPr>
                      <a:endParaRPr lang="fr-FR" sz="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TERRE, UNE PLANÈTE PEUPLÉE PAR DES ÊTRES VIVANTS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Écosystème : structure, fonctionnement et dynamique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Écosystème : la mangrove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décrire les mangroves ?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Quelles espèces animales vivent dans les mangroves ?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Quelles espèces végétales vivent dans les mangroves ?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Comment les êtres vivants de la mangrove interagissent-ils ensemble et avec leur milieu ?</a:t>
                      </a:r>
                    </a:p>
                  </a:txBody>
                  <a:tcPr>
                    <a:lnL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F4F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160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537017"/>
              </p:ext>
            </p:extLst>
          </p:nvPr>
        </p:nvGraphicFramePr>
        <p:xfrm>
          <a:off x="384945" y="984583"/>
          <a:ext cx="992192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Nombres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B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GP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Utiliser et représenter les grands nombres entiers, des fractions simples, les nombres décimaux</a:t>
                      </a:r>
                    </a:p>
                  </a:txBody>
                  <a:tcPr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entiers jusqu’au milliard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endParaRPr lang="fr-FR" sz="600" b="1" dirty="0">
                        <a:effectLst/>
                        <a:latin typeface="+mj-lt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Comprendre et appliquer les règles de la numération </a:t>
                      </a:r>
                      <a:endParaRPr lang="fr-FR" sz="6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la désignation orale et la désignation écrite 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entier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Composer et décomposer des nombres entiers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nombres entiers sur une demi-droite graduée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Arrondir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entiers supérieurs au milliard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endParaRPr lang="fr-FR" sz="6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Comprendre et appliquer les règles de la numération </a:t>
                      </a:r>
                      <a:endParaRPr lang="fr-FR" sz="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la désignation orale et la désignation écrite 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entier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Composer et décomposer des nombres entiers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nombres entiers sur une demi-droite graduée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entiers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entiers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des nombres entiers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Arrondir des nombres entiers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fractions simples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et nommer des fractions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Écrire des fractions en lettres ou en chiffres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Représenter des fractions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fractions pour mesurer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fractions pour partager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fractions entre elles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fractions avec 1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fractions</a:t>
                      </a:r>
                      <a:b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fractions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fractions sur une demi-droite graduée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des fractions entre deux entiers consécutifs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fractions décimales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fractions décimales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Désigner des fractions décimales en chiffres et en lettres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fractions décimales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Passer d’une fraction décimale à un nombre décimal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 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la désignation orale et la désignation écrite des nombres décimaux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décimal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Composer et décomposer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Arrondir et encadrer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Intercaler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nombres décimaux sur une demi-droite graduée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ABEC162-0C4B-774E-A003-BAF7D5C31E66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BF9F4"/>
          </a:solidFill>
          <a:ln>
            <a:solidFill>
              <a:srgbClr val="EBF9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49D8020-B9AF-D141-9328-3E1D7150ABAD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16D2F57-E439-2F4B-BA3A-305EA213193F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0A1A63A0-1956-6141-9581-3F541CE0C5D3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BF9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11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351515"/>
              </p:ext>
            </p:extLst>
          </p:nvPr>
        </p:nvGraphicFramePr>
        <p:xfrm>
          <a:off x="384945" y="849637"/>
          <a:ext cx="992192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Calculs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3F5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3F5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3F5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3F5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3F5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GP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Calculer avec des nombres entiers et des nombres décimaux</a:t>
                      </a:r>
                    </a:p>
                  </a:txBody>
                  <a:tcPr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additions et soustractions avec des nombres entiers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l’ordre de grandeur d’une addition ou d’une soustraction </a:t>
                      </a:r>
                      <a:endParaRPr lang="fr-FR" sz="1200" b="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additions et des soustractions avec des nombres entiers </a:t>
                      </a:r>
                      <a:endParaRPr lang="fr-FR" sz="1200" b="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additions et des soustractions avec des nombres entiers </a:t>
                      </a:r>
                      <a:endParaRPr lang="fr-FR" sz="1200" b="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multiplications avec des nombres entiers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l’ordre de grandeur d’une multiplication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multiplications avec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multiplications avec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Multiples et diviseurs </a:t>
                      </a:r>
                      <a:endParaRPr lang="fr-FR" sz="1200" b="1" i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multiples et les diviseurs d’un nombre </a:t>
                      </a: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critères de divisibilité d’un nombre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divisions avec des nombres entiers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divisions avec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divisions avec des nombres entiers (1 chiffre au diviseur)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divisions avec des nombres entiers (2 chiffres au diviseur)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additions et soustractions avec des nombres décimaux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l’ordre de grandeur d’une addition ou soustraction avec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additions et des soustractions avec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additions et des soustractions avec des nombres décimaux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multiplications et divisions avec un nombre décimal</a:t>
                      </a:r>
                    </a:p>
                    <a:p>
                      <a:pPr algn="ctr"/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l’ordre de grandeur d’une multiplication avec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multiplications et divisions d’un nombre décimal par un nombre entier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multiplications et divisions d’un nombre décimal par un nombre entier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Résoudre des problèmes en utilisant des fractions, des nombres décimaux et le calcul</a:t>
                      </a:r>
                    </a:p>
                  </a:txBody>
                  <a:tcP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013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Résoudre des problèmes de composition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Résoudre des problèmes de transformation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et comprendre des tableaux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Produire des tableaux organisant des données numériques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Résoudre des problèmes de comparaison (1)</a:t>
                      </a: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et comprendre un graphique simple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Produire des graphiques simples organisant des données numériques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effectLst/>
                          <a:latin typeface="+mj-lt"/>
                        </a:rPr>
                        <a:t>- Résoudre des problèmes de configuration rectangulaire et produit cartésien</a:t>
                      </a: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GP" sz="1200" dirty="0">
                          <a:latin typeface="+mj-lt"/>
                        </a:rPr>
                        <a:t>- Résoudre des problèmes de multiplication</a:t>
                      </a: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situations de proportionnalité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Résoudre des problèmes de proportionnalité par la propriété de linéarité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 Résoudre des problèmes de division-quotition, division-partition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dirty="0">
                        <a:effectLst/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Résoudre des problèmes de proportionnalité par le passage à l’unité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fr-FR" sz="600" dirty="0">
                        <a:effectLst/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Résoudre des problèmes de proportionnalité par la règle de trois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3F5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1651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A08C8EF-8980-E441-B6CD-DCCAC01D8B3F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3F5D0"/>
          </a:solidFill>
          <a:ln>
            <a:solidFill>
              <a:srgbClr val="E3F5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933D64C-CB1A-D847-84B3-A2CC321A1551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19716B2-38DB-AD45-9A09-AD05B03D5B5A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23F8C759-8ABF-2D49-89EA-D3C18E8518A4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3F5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032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3188"/>
              </p:ext>
            </p:extLst>
          </p:nvPr>
        </p:nvGraphicFramePr>
        <p:xfrm>
          <a:off x="384945" y="846277"/>
          <a:ext cx="992192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Espace et géométrie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7FB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7FB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7FB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7FB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7FB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Reconnaitre, nommer, décrire, reproduire, représenter, construire quelques solides et figures géométriques </a:t>
                      </a: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vocabulaire et les outils de la géométrie </a:t>
                      </a:r>
                    </a:p>
                    <a:p>
                      <a:pPr algn="ctr"/>
                      <a:endParaRPr lang="fr-FR" sz="600" dirty="0">
                        <a:effectLst/>
                        <a:latin typeface="+mj-lt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vocabulaire de la géométrie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codage de la géométrie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outils de la géométrie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polygones </a:t>
                      </a:r>
                    </a:p>
                    <a:p>
                      <a:pPr algn="ctr"/>
                      <a:endParaRPr lang="fr-FR" sz="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polygones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familles de polygones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Décrire des polygones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des polygones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triangles particuliers </a:t>
                      </a:r>
                      <a:endParaRPr lang="fr-FR" sz="12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triangles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les propriétés des </a:t>
                      </a: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triangles particuliers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des triangles particuliers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des triangles particuliers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quadrilatères particuliers </a:t>
                      </a:r>
                      <a:endParaRPr lang="fr-FR" sz="12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quadrilatères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les propriétés des quadrilatères particuliers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des quadrilatères particuliers : carré, losange, rectangle </a:t>
                      </a: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cercles </a:t>
                      </a:r>
                      <a:endParaRPr lang="fr-FR" sz="12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vocabulaire associé aux cercles : cercle, diamètre, rayon, centre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Décrire des cercles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et construire des cercles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figures complexes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figures complexes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des figures complexes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programmes de construction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une figure et un programme de construction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Suivre un programme de construction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Compléter ou rédiger un programme de construction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Reconnaitre et utiliser quelques relations géométriques </a:t>
                      </a: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312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droites perpendiculaires et parallèles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droites perpendiculaires et parallèles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des droites perpendiculaires et parallèles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symétrie axiale </a:t>
                      </a:r>
                      <a:endParaRPr lang="fr-FR" sz="12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l’axe de symétrie d’une figure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l’axe de symétrie d’une figure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le symétrique d’une figure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GP" sz="120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7FB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101602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AA5C0D8D-92FA-9D46-B14F-02987789EEE6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7E8BB7B-8261-294B-A132-6A64CE117665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7FB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214AFAF2-6FC3-994B-9205-466C770D46A4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7FBC0"/>
          </a:solidFill>
          <a:ln>
            <a:solidFill>
              <a:srgbClr val="F7FB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29F50BF5-0330-3245-AF31-75B4B48683A2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563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871536"/>
              </p:ext>
            </p:extLst>
          </p:nvPr>
        </p:nvGraphicFramePr>
        <p:xfrm>
          <a:off x="384945" y="919469"/>
          <a:ext cx="992192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Grandeurs et mesures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HELLOHAPPY" panose="02000603000000000000" pitchFamily="2" charset="0"/>
                          <a:ea typeface="HELLOHAPPY" panose="02000603000000000000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6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Comparer, estimer, mesurer des grandeurs géométriques avec des nombres entiers et des nombres décimaux : longueur (périmètre), aire, volume, angle. Utiliser le lexique, les unités, les instruments de mesures spécifiques de ces grandeurs </a:t>
                      </a: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mesures de longueurs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unités de longueurs et leurs équivalences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Estimer les unités de longueurs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avec des longueurs</a:t>
                      </a:r>
                      <a:b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Convertir des longueurs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6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longueurs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algn="ctr"/>
                      <a:endParaRPr lang="fr-FR" sz="6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périmètres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Mesurer et calculer des périmètres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périmètres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des polygones en fonction de leur périmètre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formules pour calculer le périmètre du carré et du rectangle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mesures de durées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unités de durées et leurs équivalences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l’heure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Convertir les unités de durées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avec des durées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un instant à partir de la connaissance d’un instant et d’une durée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la durée écoulée entre deux instants donnés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angles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angles dans une figure géométrique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Estimer puis vérifier, en utilisant l’équerre, qu'un angle est droit, aigu ou obtus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angles en ayant recours ou non à leur mesure par superposition avec un calque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des angles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2550"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fr-FR" sz="1200" b="1" i="1" spc="1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lang="fr-FR" sz="1200" b="1" i="1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b="1" i="1" spc="15" dirty="0">
                          <a:latin typeface="+mj-lt"/>
                          <a:cs typeface="Calibri Light"/>
                        </a:rPr>
                        <a:t>mesures</a:t>
                      </a:r>
                      <a:r>
                        <a:rPr lang="fr-FR" sz="1200" b="1" i="1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b="1" i="1" spc="2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lang="fr-FR" sz="1200" b="1" i="1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b="1" i="1" spc="15" dirty="0">
                          <a:latin typeface="+mj-lt"/>
                          <a:cs typeface="Calibri Light"/>
                        </a:rPr>
                        <a:t>contenances</a:t>
                      </a:r>
                      <a:endParaRPr lang="fr-FR" sz="1200" b="1" dirty="0">
                        <a:latin typeface="+mj-lt"/>
                        <a:cs typeface="Calibri Light"/>
                      </a:endParaRPr>
                    </a:p>
                    <a:p>
                      <a:pPr marL="12700" marR="448945">
                        <a:lnSpc>
                          <a:spcPts val="1390"/>
                        </a:lnSpc>
                        <a:spcBef>
                          <a:spcPts val="57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Estimer</a:t>
                      </a:r>
                      <a:r>
                        <a:rPr lang="fr-FR" sz="1200" spc="-3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lang="fr-FR" sz="1200" spc="-3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unités</a:t>
                      </a:r>
                      <a:r>
                        <a:rPr lang="fr-FR" sz="1200" spc="-3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lang="fr-FR" sz="1200" spc="-254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contenance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marL="93345" indent="-81280">
                        <a:lnSpc>
                          <a:spcPct val="100000"/>
                        </a:lnSpc>
                        <a:spcBef>
                          <a:spcPts val="325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Mesurer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 contenances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marL="93345" indent="-81280">
                        <a:lnSpc>
                          <a:spcPct val="100000"/>
                        </a:lnSpc>
                        <a:spcBef>
                          <a:spcPts val="455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Convertir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 contenances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marL="93345" indent="-81280">
                        <a:lnSpc>
                          <a:spcPct val="100000"/>
                        </a:lnSpc>
                        <a:spcBef>
                          <a:spcPts val="36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Comparer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des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contenances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marL="12700" marR="665480">
                        <a:lnSpc>
                          <a:spcPts val="1420"/>
                        </a:lnSpc>
                        <a:spcBef>
                          <a:spcPts val="52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 Calculer</a:t>
                      </a:r>
                      <a:r>
                        <a:rPr lang="fr-FR" sz="1200" spc="-3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5" dirty="0">
                          <a:latin typeface="+mj-lt"/>
                          <a:cs typeface="Calibri Light"/>
                        </a:rPr>
                        <a:t>avec</a:t>
                      </a:r>
                      <a:r>
                        <a:rPr lang="fr-FR" sz="1200" spc="-3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des </a:t>
                      </a:r>
                      <a:r>
                        <a:rPr lang="fr-FR" sz="12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contenances</a:t>
                      </a:r>
                      <a:endParaRPr lang="fr-FR" sz="1200" dirty="0">
                        <a:latin typeface="+mj-lt"/>
                        <a:cs typeface="Calibri Ligh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5750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lang="fr-FR" sz="1200" b="1" i="1" spc="1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lang="fr-FR" sz="1200" b="1" i="1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b="1" i="1" spc="15" dirty="0">
                          <a:latin typeface="+mj-lt"/>
                          <a:cs typeface="Calibri Light"/>
                        </a:rPr>
                        <a:t>mesures</a:t>
                      </a:r>
                      <a:r>
                        <a:rPr lang="fr-FR" sz="1200" b="1" i="1" dirty="0">
                          <a:latin typeface="+mj-lt"/>
                          <a:cs typeface="Calibri Light"/>
                        </a:rPr>
                        <a:t> d’aires</a:t>
                      </a:r>
                      <a:endParaRPr lang="fr-FR" sz="1200" b="1" dirty="0">
                        <a:latin typeface="+mj-lt"/>
                        <a:cs typeface="Calibri Light"/>
                      </a:endParaRPr>
                    </a:p>
                    <a:p>
                      <a:pPr marL="12700" marR="337185" algn="l">
                        <a:lnSpc>
                          <a:spcPts val="1390"/>
                        </a:lnSpc>
                        <a:spcBef>
                          <a:spcPts val="57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 Distinguer 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l’aire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et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le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périmètre</a:t>
                      </a:r>
                      <a:endParaRPr lang="fr-FR" sz="1200" dirty="0">
                        <a:latin typeface="Calibri Light"/>
                        <a:cs typeface="Calibri Light"/>
                      </a:endParaRPr>
                    </a:p>
                    <a:p>
                      <a:pPr marL="12700" marR="60960" algn="l">
                        <a:lnSpc>
                          <a:spcPct val="105000"/>
                        </a:lnSpc>
                        <a:spcBef>
                          <a:spcPts val="254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 Déterminer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la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mesure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l’aire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 d’une surface</a:t>
                      </a:r>
                      <a:endParaRPr lang="fr-FR" sz="1200" dirty="0">
                        <a:latin typeface="Calibri Light"/>
                        <a:cs typeface="Calibri Light"/>
                      </a:endParaRPr>
                    </a:p>
                    <a:p>
                      <a:pPr marL="12700" marR="51435" algn="l">
                        <a:lnSpc>
                          <a:spcPct val="100800"/>
                        </a:lnSpc>
                        <a:spcBef>
                          <a:spcPts val="32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20" dirty="0">
                          <a:latin typeface="Calibri Light"/>
                          <a:cs typeface="Calibri Light"/>
                        </a:rPr>
                        <a:t> Comparer, 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ranger,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classer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des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 surfaces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suivant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leurs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aires</a:t>
                      </a:r>
                      <a:endParaRPr lang="fr-FR" sz="1200" dirty="0">
                        <a:latin typeface="Calibri Light"/>
                        <a:cs typeface="Calibri Light"/>
                      </a:endParaRPr>
                    </a:p>
                    <a:p>
                      <a:pPr marL="12700" marR="5080" algn="l">
                        <a:lnSpc>
                          <a:spcPct val="100800"/>
                        </a:lnSpc>
                        <a:spcBef>
                          <a:spcPts val="350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 Utiliser des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formules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pour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calculer 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l’aire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d’un carré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ou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d’un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rectangle</a:t>
                      </a:r>
                      <a:endParaRPr lang="fr-FR" sz="1200" dirty="0">
                        <a:latin typeface="Calibri Light"/>
                        <a:cs typeface="Calibri Light"/>
                      </a:endParaRPr>
                    </a:p>
                    <a:p>
                      <a:pPr marL="93345" indent="-81280" algn="l">
                        <a:lnSpc>
                          <a:spcPct val="100000"/>
                        </a:lnSpc>
                        <a:spcBef>
                          <a:spcPts val="455"/>
                        </a:spcBef>
                        <a:buChar char="-"/>
                        <a:tabLst>
                          <a:tab pos="93980" algn="l"/>
                        </a:tabLst>
                      </a:pP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Convertir</a:t>
                      </a:r>
                      <a:r>
                        <a:rPr lang="fr-FR"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des</a:t>
                      </a:r>
                      <a:r>
                        <a:rPr lang="fr-FR"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aires</a:t>
                      </a:r>
                      <a:endParaRPr lang="fr-FR" sz="1200" dirty="0">
                        <a:latin typeface="Calibri Light"/>
                        <a:cs typeface="Calibri Ligh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0CF3DA6D-BCCE-9544-8A54-81A8BA565BA4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3DD2BC7F-7FC3-2E40-83ED-2B2E3BBB0FC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F6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4735DFB-70E3-4044-A24E-F5857DFBF130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F6C5"/>
          </a:solidFill>
          <a:ln>
            <a:solidFill>
              <a:srgbClr val="FFF6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81B2ECA6-B8CB-8D42-B8B2-210F1CE8DAFE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82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85B1277E-2B1B-6540-B5F5-0A974481C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118437"/>
              </p:ext>
            </p:extLst>
          </p:nvPr>
        </p:nvGraphicFramePr>
        <p:xfrm>
          <a:off x="245586" y="916701"/>
          <a:ext cx="10200637" cy="59169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0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3311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fr-FR" sz="2000" b="0" i="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Écriture</a:t>
                      </a:r>
                      <a:endParaRPr lang="fr-FR" sz="1800" b="0" i="0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500" b="0" i="0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3619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150">
                        <a:latin typeface="Calibri Light"/>
                        <a:cs typeface="Calibri Light"/>
                      </a:endParaRPr>
                    </a:p>
                  </a:txBody>
                  <a:tcPr marL="0" marR="0" marT="3619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0D2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150">
                        <a:latin typeface="Calibri Light"/>
                        <a:cs typeface="Calibri Light"/>
                      </a:endParaRPr>
                    </a:p>
                  </a:txBody>
                  <a:tcPr marL="0" marR="0" marT="3619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0D2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150">
                        <a:latin typeface="Calibri Light"/>
                        <a:cs typeface="Calibri Light"/>
                      </a:endParaRPr>
                    </a:p>
                  </a:txBody>
                  <a:tcPr marL="0" marR="0" marT="3619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0D2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150" dirty="0">
                        <a:latin typeface="Calibri Light"/>
                        <a:cs typeface="Calibri Light"/>
                      </a:endParaRPr>
                    </a:p>
                  </a:txBody>
                  <a:tcPr marL="0" marR="0" marT="3619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B0D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760057"/>
                  </a:ext>
                </a:extLst>
              </a:tr>
              <a:tr h="2738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15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15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15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1</a:t>
                      </a:r>
                      <a:endParaRPr sz="115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619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15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15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15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2</a:t>
                      </a:r>
                      <a:endParaRPr sz="115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15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15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15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3</a:t>
                      </a:r>
                      <a:endParaRPr sz="115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15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15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15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4</a:t>
                      </a:r>
                      <a:endParaRPr sz="115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F9F4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15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15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15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5</a:t>
                      </a:r>
                      <a:endParaRPr sz="115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619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F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Écrire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manière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fluide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et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efficace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.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Maitriser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bases 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l’écriture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au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clavier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77">
                <a:tc gridSpan="5">
                  <a:txBody>
                    <a:bodyPr/>
                    <a:lstStyle/>
                    <a:p>
                      <a:pPr marL="115570" indent="-81915">
                        <a:lnSpc>
                          <a:spcPct val="100000"/>
                        </a:lnSpc>
                        <a:spcBef>
                          <a:spcPts val="5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10" dirty="0" err="1">
                          <a:latin typeface="+mj-lt"/>
                          <a:cs typeface="Calibri Light"/>
                        </a:rPr>
                        <a:t>Entrainement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 err="1">
                          <a:latin typeface="+mj-lt"/>
                          <a:cs typeface="Calibri Light"/>
                        </a:rPr>
                        <a:t>à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copie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développer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rapidité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et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efficacité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 : rallye-copie</a:t>
                      </a:r>
                    </a:p>
                    <a:p>
                      <a:pPr marL="115570" marR="0" lvl="0" indent="-81915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16205" algn="l"/>
                        </a:tabLst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Copie, transcription et mise en page de textes sur l'ordinateur (périodes 1 et 4)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Recourir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à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l’écriture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réfléchir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et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apprendre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023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i="1" spc="10" dirty="0" err="1">
                          <a:latin typeface="+mj-lt"/>
                          <a:cs typeface="Calibri Light"/>
                        </a:rPr>
                        <a:t>Écrits</a:t>
                      </a:r>
                      <a:r>
                        <a:rPr sz="1200" i="1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i="1" spc="2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i="1" spc="15" dirty="0">
                          <a:latin typeface="+mj-lt"/>
                          <a:cs typeface="Calibri Light"/>
                        </a:rPr>
                        <a:t> travail </a:t>
                      </a:r>
                      <a:r>
                        <a:rPr lang="fr-FR" sz="1200" i="1" spc="15" dirty="0">
                          <a:latin typeface="+mj-lt"/>
                          <a:cs typeface="Calibri Light"/>
                        </a:rPr>
                        <a:t>et écrits réflexifs </a:t>
                      </a:r>
                      <a:r>
                        <a:rPr lang="fr-FR" sz="1200" i="1" spc="20" dirty="0">
                          <a:latin typeface="+mj-lt"/>
                          <a:cs typeface="Calibri Light"/>
                        </a:rPr>
                        <a:t>en lecture, littérature, </a:t>
                      </a:r>
                      <a:r>
                        <a:rPr sz="1200" i="1" spc="15" dirty="0">
                          <a:latin typeface="+mj-lt"/>
                          <a:cs typeface="Calibri Light"/>
                        </a:rPr>
                        <a:t>sciences,</a:t>
                      </a:r>
                      <a:r>
                        <a:rPr sz="1200" i="1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i="1" spc="15" dirty="0" err="1">
                          <a:latin typeface="+mj-lt"/>
                          <a:cs typeface="Calibri Light"/>
                        </a:rPr>
                        <a:t>histoire</a:t>
                      </a:r>
                      <a:r>
                        <a:rPr lang="fr-FR" sz="1200" i="1" spc="15" dirty="0">
                          <a:latin typeface="+mj-lt"/>
                          <a:cs typeface="Calibri Light"/>
                        </a:rPr>
                        <a:t> et </a:t>
                      </a:r>
                      <a:r>
                        <a:rPr sz="1200" i="1" spc="15" dirty="0" err="1">
                          <a:latin typeface="+mj-lt"/>
                          <a:cs typeface="Calibri Light"/>
                        </a:rPr>
                        <a:t>géographie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415"/>
                        </a:lnSpc>
                        <a:spcBef>
                          <a:spcPts val="10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10" dirty="0" err="1">
                          <a:latin typeface="+mj-lt"/>
                          <a:cs typeface="Calibri Light"/>
                        </a:rPr>
                        <a:t>Formuler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impressions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lecture,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émettre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hypothèses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articuler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idées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hiérarchiser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…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390"/>
                        </a:lnSpc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20" dirty="0" err="1">
                          <a:latin typeface="+mj-lt"/>
                          <a:cs typeface="Calibri Light"/>
                        </a:rPr>
                        <a:t>Reformuler</a:t>
                      </a:r>
                      <a:r>
                        <a:rPr sz="1200" spc="-2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produire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conclusions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provisoires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des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résumés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415"/>
                        </a:lnSpc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 err="1">
                          <a:latin typeface="+mj-lt"/>
                          <a:cs typeface="Calibri Light"/>
                        </a:rPr>
                        <a:t>Expliquer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 err="1">
                          <a:latin typeface="+mj-lt"/>
                          <a:cs typeface="Calibri Light"/>
                        </a:rPr>
                        <a:t>une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démarche justifier </a:t>
                      </a:r>
                      <a:r>
                        <a:rPr sz="1200" dirty="0" err="1">
                          <a:latin typeface="+mj-lt"/>
                          <a:cs typeface="Calibri Light"/>
                        </a:rPr>
                        <a:t>une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réponse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argumenter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Rédiger</a:t>
                      </a:r>
                      <a:r>
                        <a:rPr sz="1200" b="1" spc="-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écrits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variés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220">
                <a:tc gridSpan="5">
                  <a:txBody>
                    <a:bodyPr/>
                    <a:lstStyle/>
                    <a:p>
                      <a:pPr marL="115570" indent="-81915">
                        <a:lnSpc>
                          <a:spcPts val="1415"/>
                        </a:lnSpc>
                        <a:spcBef>
                          <a:spcPts val="10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>
                          <a:latin typeface="+mj-lt"/>
                          <a:cs typeface="Calibri Light"/>
                        </a:rPr>
                        <a:t>Joggings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d’écriture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: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sujets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 err="1">
                          <a:latin typeface="+mj-lt"/>
                          <a:cs typeface="Calibri Light"/>
                        </a:rPr>
                        <a:t>à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visée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narrative,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descriptive,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injonctive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explicative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ou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argumentative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410"/>
                        </a:lnSpc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>
                          <a:latin typeface="+mj-lt"/>
                          <a:cs typeface="Calibri Light"/>
                        </a:rPr>
                        <a:t>Jeux</a:t>
                      </a:r>
                      <a:r>
                        <a:rPr sz="1200" spc="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d’écriture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oulipiens</a:t>
                      </a:r>
                      <a:r>
                        <a:rPr sz="1200" spc="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:</a:t>
                      </a:r>
                      <a:r>
                        <a:rPr sz="1200" spc="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charades,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lipogrammes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tautogrammes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anagrammes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acrostiches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métagrammes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portraits</a:t>
                      </a:r>
                      <a:r>
                        <a:rPr sz="1200" spc="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chinois…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ct val="100000"/>
                        </a:lnSpc>
                        <a:spcBef>
                          <a:spcPts val="10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 err="1">
                          <a:latin typeface="+mj-lt"/>
                          <a:cs typeface="Calibri Light"/>
                        </a:rPr>
                        <a:t>Utilisation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albums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sans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texte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la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collection </a:t>
                      </a:r>
                      <a:r>
                        <a:rPr sz="1200" i="1" spc="-10" dirty="0" err="1">
                          <a:latin typeface="+mj-lt"/>
                          <a:cs typeface="Calibri Light"/>
                        </a:rPr>
                        <a:t>Histoires</a:t>
                      </a:r>
                      <a:r>
                        <a:rPr sz="1200" i="1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i="1" dirty="0" err="1">
                          <a:latin typeface="+mj-lt"/>
                          <a:cs typeface="Calibri Light"/>
                        </a:rPr>
                        <a:t>à</a:t>
                      </a:r>
                      <a:r>
                        <a:rPr sz="1200" i="1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i="1" spc="-10" dirty="0" err="1">
                          <a:latin typeface="+mj-lt"/>
                          <a:cs typeface="Calibri Light"/>
                        </a:rPr>
                        <a:t>écrire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RETZ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7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ÉCRITS COURTS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- mini fichier </a:t>
                      </a:r>
                      <a:r>
                        <a:rPr lang="fr-FR" sz="120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Copix</a:t>
                      </a:r>
                      <a:r>
                        <a:rPr lang="fr-FR" sz="12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, MHF,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CM2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- joggings d’écriture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ÉCRIT LONG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33655" algn="ctr">
                        <a:lnSpc>
                          <a:spcPts val="1415"/>
                        </a:lnSpc>
                        <a:spcBef>
                          <a:spcPts val="50"/>
                        </a:spcBef>
                      </a:pPr>
                      <a:r>
                        <a:rPr lang="fr-FR" sz="1200" b="0" i="1" spc="-5" dirty="0">
                          <a:latin typeface="+mj-lt"/>
                          <a:cs typeface="Calibri Light"/>
                        </a:rPr>
                        <a:t>Une</a:t>
                      </a:r>
                      <a:r>
                        <a:rPr lang="fr-FR" sz="1200" b="0" i="1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b="0" i="1" spc="-10" dirty="0">
                          <a:latin typeface="+mj-lt"/>
                          <a:cs typeface="Calibri Light"/>
                        </a:rPr>
                        <a:t>mystérieuse</a:t>
                      </a:r>
                      <a:r>
                        <a:rPr lang="fr-FR" sz="1200" b="0" i="1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b="0" i="1" spc="-5" dirty="0">
                          <a:latin typeface="+mj-lt"/>
                          <a:cs typeface="Calibri Light"/>
                        </a:rPr>
                        <a:t>disparition,</a:t>
                      </a:r>
                      <a:r>
                        <a:rPr lang="fr-FR" sz="1200" b="0" i="1" dirty="0">
                          <a:latin typeface="+mj-lt"/>
                          <a:cs typeface="Calibri Light"/>
                        </a:rPr>
                        <a:t> </a:t>
                      </a:r>
                      <a:endParaRPr lang="fr-FR" sz="1200" b="0" dirty="0">
                        <a:latin typeface="+mj-lt"/>
                        <a:cs typeface="Calibri Light"/>
                      </a:endParaRPr>
                    </a:p>
                    <a:p>
                      <a:pPr marL="635" algn="ctr">
                        <a:lnSpc>
                          <a:spcPts val="1415"/>
                        </a:lnSpc>
                      </a:pPr>
                      <a:r>
                        <a:rPr lang="fr-FR" sz="1200" b="0" spc="-5" dirty="0">
                          <a:latin typeface="+mj-lt"/>
                          <a:cs typeface="Calibri Light"/>
                        </a:rPr>
                        <a:t>Histoire à écrire, Éditions</a:t>
                      </a:r>
                      <a:r>
                        <a:rPr lang="fr-FR" sz="1200" b="0" spc="-3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b="0" spc="-5" dirty="0">
                          <a:latin typeface="+mj-lt"/>
                          <a:cs typeface="Calibri Light"/>
                        </a:rPr>
                        <a:t>RETZ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0955" marB="0"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endParaRPr lang="fr-FR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A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fr-FR" sz="1200" b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ÉCRIT LONG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1270" algn="ctr">
                        <a:lnSpc>
                          <a:spcPts val="1415"/>
                        </a:lnSpc>
                        <a:spcBef>
                          <a:spcPts val="50"/>
                        </a:spcBef>
                      </a:pPr>
                      <a:r>
                        <a:rPr lang="fr-FR" sz="1200" b="0" i="1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Il</a:t>
                      </a:r>
                      <a:r>
                        <a:rPr lang="fr-FR" sz="1200" b="0" i="1" kern="1200" spc="-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était</a:t>
                      </a:r>
                      <a:r>
                        <a:rPr lang="fr-FR" sz="1200" b="0" i="1" kern="1200" spc="-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une</a:t>
                      </a:r>
                      <a:r>
                        <a:rPr lang="fr-FR" sz="1200" b="0" i="1" kern="1200" spc="-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sorcière, </a:t>
                      </a:r>
                      <a:r>
                        <a:rPr lang="fr-FR" sz="1200" b="0" i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Histoire à écrire</a:t>
                      </a:r>
                      <a:r>
                        <a:rPr lang="fr-FR" sz="1200" b="0" i="0" kern="1200" spc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, </a:t>
                      </a:r>
                      <a:r>
                        <a:rPr lang="fr-FR" sz="1200" b="0" i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</a:t>
                      </a:r>
                      <a:r>
                        <a:rPr lang="fr-FR" sz="1200" b="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ditions RETZ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0955" marB="0"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dirty="0">
                          <a:latin typeface="+mj-lt"/>
                          <a:cs typeface="Times New Roman"/>
                        </a:rPr>
                        <a:t>ÉCRITS COURTS</a:t>
                      </a:r>
                    </a:p>
                    <a:p>
                      <a:pPr marL="49213" indent="0" algn="l">
                        <a:lnSpc>
                          <a:spcPct val="100000"/>
                        </a:lnSpc>
                        <a:tabLst/>
                      </a:pPr>
                      <a:r>
                        <a:rPr lang="fr-FR" sz="1200" dirty="0">
                          <a:latin typeface="+mj-lt"/>
                          <a:cs typeface="Times New Roman"/>
                        </a:rPr>
                        <a:t>- jeux oulipiens : portraits chinois, tautogrammes…</a:t>
                      </a:r>
                      <a:endParaRPr sz="1200" dirty="0">
                        <a:latin typeface="+mj-lt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Réécrire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à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partir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nouvelles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consignes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ou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faire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évoluer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son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texte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0023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spc="-10" dirty="0" err="1">
                          <a:latin typeface="+mj-lt"/>
                          <a:cs typeface="Calibri Light"/>
                        </a:rPr>
                        <a:t>Réécrire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premiers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jets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des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textes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courts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ou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longs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produits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en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classe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:</a:t>
                      </a:r>
                    </a:p>
                    <a:p>
                      <a:pPr marL="115570" indent="-81915">
                        <a:lnSpc>
                          <a:spcPts val="1430"/>
                        </a:lnSpc>
                        <a:spcBef>
                          <a:spcPts val="50"/>
                        </a:spcBef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>
                          <a:latin typeface="+mj-lt"/>
                          <a:cs typeface="Calibri Light"/>
                        </a:rPr>
                        <a:t>par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reprise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: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redonner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même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consigne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d’écriture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sans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redonner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premier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jet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405"/>
                        </a:lnSpc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>
                          <a:latin typeface="+mj-lt"/>
                          <a:cs typeface="Calibri Light"/>
                        </a:rPr>
                        <a:t>par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variation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: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réécrire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le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premier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jet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en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changeant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 </a:t>
                      </a:r>
                      <a:r>
                        <a:rPr sz="1200" spc="-20" dirty="0" err="1">
                          <a:latin typeface="+mj-lt"/>
                          <a:cs typeface="Calibri Light"/>
                        </a:rPr>
                        <a:t>narrateur</a:t>
                      </a:r>
                      <a:r>
                        <a:rPr sz="1200" spc="-2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 point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 err="1">
                          <a:latin typeface="+mj-lt"/>
                          <a:cs typeface="Calibri Light"/>
                        </a:rPr>
                        <a:t>vue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  <a:p>
                      <a:pPr marL="115570" indent="-81915">
                        <a:lnSpc>
                          <a:spcPts val="1415"/>
                        </a:lnSpc>
                        <a:buChar char="-"/>
                        <a:tabLst>
                          <a:tab pos="116205" algn="l"/>
                        </a:tabLst>
                      </a:pPr>
                      <a:r>
                        <a:rPr sz="1200" spc="-5" dirty="0">
                          <a:latin typeface="+mj-lt"/>
                          <a:cs typeface="Calibri Light"/>
                        </a:rPr>
                        <a:t>par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la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réécriture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d’un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aspect</a:t>
                      </a:r>
                      <a:r>
                        <a:rPr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du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texte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: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sentiments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d’un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10" dirty="0" err="1">
                          <a:latin typeface="+mj-lt"/>
                          <a:cs typeface="Calibri Light"/>
                        </a:rPr>
                        <a:t>personnage</a:t>
                      </a:r>
                      <a:r>
                        <a:rPr sz="1200" spc="-10" dirty="0"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+mj-lt"/>
                          <a:cs typeface="Calibri Light"/>
                        </a:rPr>
                        <a:t>le lieu…</a:t>
                      </a:r>
                      <a:endParaRPr sz="1200" dirty="0">
                        <a:latin typeface="+mj-lt"/>
                        <a:cs typeface="Calibri Light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Prendre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en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compte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normes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l’écrit</a:t>
                      </a:r>
                      <a:r>
                        <a:rPr sz="1200" b="1" spc="3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formuler</a:t>
                      </a:r>
                      <a:r>
                        <a:rPr sz="1200" b="1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transcrire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et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réviser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Réviser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textes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courts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ou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longs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produits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en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classe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en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5" dirty="0">
                          <a:latin typeface="+mj-lt"/>
                          <a:cs typeface="Calibri Light"/>
                        </a:rPr>
                        <a:t>repérant</a:t>
                      </a:r>
                      <a:r>
                        <a:rPr lang="fr-FR" sz="1200" spc="15" dirty="0">
                          <a:latin typeface="+mj-lt"/>
                          <a:cs typeface="Calibri Light"/>
                        </a:rPr>
                        <a:t> :</a:t>
                      </a:r>
                    </a:p>
                    <a:p>
                      <a:pPr marL="1270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FontTx/>
                        <a:buNone/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- les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dysfonctionnements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portant</a:t>
                      </a:r>
                      <a:r>
                        <a:rPr lang="fr-FR"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sur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la c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ohérence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texte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(connecteurs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logiques,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temporels,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reprises</a:t>
                      </a:r>
                      <a:r>
                        <a:rPr lang="fr-FR" sz="1200" spc="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anaphoriques,</a:t>
                      </a:r>
                      <a:r>
                        <a:rPr lang="fr-FR" sz="1200" spc="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temps</a:t>
                      </a:r>
                      <a:r>
                        <a:rPr lang="fr-FR" sz="1200" spc="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verbaux) : révision des écrits longs</a:t>
                      </a:r>
                    </a:p>
                    <a:p>
                      <a:pPr marL="1270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FontTx/>
                        <a:buNone/>
                      </a:pP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- la ponctuation</a:t>
                      </a:r>
                      <a:r>
                        <a:rPr lang="fr-FR" sz="1200" spc="-20" dirty="0">
                          <a:latin typeface="+mj-lt"/>
                          <a:cs typeface="Calibri Light"/>
                        </a:rPr>
                        <a:t>/syntaxe, l’o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rthographe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grammaticale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(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accords,</a:t>
                      </a:r>
                      <a:r>
                        <a:rPr lang="fr-FR" sz="120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morphologie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verbale)</a:t>
                      </a:r>
                      <a:r>
                        <a:rPr lang="fr-FR" sz="1200" spc="0" dirty="0">
                          <a:latin typeface="+mj-lt"/>
                          <a:cs typeface="Calibri Light"/>
                        </a:rPr>
                        <a:t> et l’o</a:t>
                      </a:r>
                      <a:r>
                        <a:rPr lang="fr-FR" sz="1200" spc="-5" dirty="0">
                          <a:latin typeface="+mj-lt"/>
                          <a:cs typeface="Calibri Light"/>
                        </a:rPr>
                        <a:t>rthographe</a:t>
                      </a:r>
                      <a:r>
                        <a:rPr lang="fr-FR" sz="1200" spc="-4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+mj-lt"/>
                          <a:cs typeface="Calibri Light"/>
                        </a:rPr>
                        <a:t>lexicale : les dictées détectives (1 par semaine)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lang="fr-FR" sz="300" dirty="0">
                        <a:latin typeface="+mj-lt"/>
                        <a:cs typeface="Calibri Light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9F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51182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0EF86B6E-FC75-3444-A075-CAC18D5BF0A8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98EA6E3-28CD-2540-A8FF-8DD3381EAF58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CFA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2EE63F6-F46A-9740-B5AC-C4258402DA83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CFAF4"/>
          </a:solidFill>
          <a:ln>
            <a:solidFill>
              <a:srgbClr val="ECFA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42CE31B8-D1C0-624C-A6D6-F96C35D16948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42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343645"/>
              </p:ext>
            </p:extLst>
          </p:nvPr>
        </p:nvGraphicFramePr>
        <p:xfrm>
          <a:off x="384945" y="720066"/>
          <a:ext cx="9921920" cy="647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2000" b="0">
                          <a:solidFill>
                            <a:schemeClr val="tx1"/>
                          </a:solidFill>
                          <a:latin typeface="+mj-lt"/>
                        </a:rPr>
                        <a:t>Étude de la langue : grammaire, orthographe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F5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F5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F5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F5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2F5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Identifier les constituants d’une phrase simple</a:t>
                      </a:r>
                    </a:p>
                  </a:txBody>
                  <a:tcPr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0463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types de phrases et les formes de phrases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les différents types de phrases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phrases à la forme négative et à la forme affirmative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Utiliser les marques de la négation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Distinguer les phrases simples et les phrases complexes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groupe nominal minimal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les différents types de déterminants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Distinguer les noms propres et les noms communs</a:t>
                      </a:r>
                    </a:p>
                  </a:txBody>
                  <a:tcPr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sujet du verbe conjugué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un groupe sujet dans une phrase simple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la classe grammaticale d’un groupe sujet dans une phrase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groupe nominal élargi (1) : les adjectifs épithètes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adjectifs dans le GN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Enrichir des GN minimaux à l’aide d’adjectifs</a:t>
                      </a: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groupe nominal élargi (2) : le groupe prépositionnel complément du nom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compléments du nom dans des GN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Enrichir des GN à l’aide de compléments du nom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la classe grammaticale d’un complément du nom</a:t>
                      </a: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L’attribut du sujet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Repérer les attributs du sujet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la nature d’un attribut du sujet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Compléter une phrase simple à l’aide d’un attribut du sujet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COD et les COI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Repérer des COD et des COI dans une phrase simple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Compléter une phrase à l’aide d’un COD ou COI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la classe grammaticale d’un COD ou COI</a:t>
                      </a: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compléments circonstanciels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Repérer les compléments circonstanciels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Indiquer la nature de l’information apportée par un complément circonstanciel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Enrichir une phrase à l’aide d’un complément circonstanciel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Manipuler des compléments circonstanciels</a:t>
                      </a: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328593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Maitriser les relations entre l’oral et l’écrit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450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effectLst/>
                          <a:latin typeface="+mj-lt"/>
                        </a:rPr>
                        <a:t>Les phonèmes et graphèmes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 Connaitre la valeur sonore des lettres c, s et g selon leur contexte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 Choisir la graphie pour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[s], [k], [g] ou [Ʒ] selon le contexte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effectLst/>
                          <a:latin typeface="+mj-lt"/>
                        </a:rPr>
                        <a:t>La lettre finale muette d’un nom ou d’un adjectif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Écrire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sans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erreur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des noms,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des adjectifs se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terminant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par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une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consonne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 muette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2F5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2A75DB41-6D9E-E64D-A33E-4CD126002761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170602EE-72B6-2940-81B4-39348A626980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E3F5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54E9E96-7FC3-0646-AD5D-065013108BAD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E3F5CF"/>
          </a:solidFill>
          <a:ln>
            <a:solidFill>
              <a:srgbClr val="E3F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2A541DD1-E457-974E-9955-EA19DA27DC95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14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12680"/>
              </p:ext>
            </p:extLst>
          </p:nvPr>
        </p:nvGraphicFramePr>
        <p:xfrm>
          <a:off x="384945" y="1004233"/>
          <a:ext cx="9921920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2000" b="0" u="none">
                          <a:solidFill>
                            <a:schemeClr val="tx1"/>
                          </a:solidFill>
                          <a:latin typeface="+mj-lt"/>
                        </a:rPr>
                        <a:t>Étude de la langue : grammaire, orthographe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u="none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A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u="none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A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u="none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A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u="none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A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u="none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A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FR" sz="1200" b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Acquérir l’orthographe grammaticale</a:t>
                      </a:r>
                    </a:p>
                  </a:txBody>
                  <a:tcPr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79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homophones grammaticaux (1)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a/à ; est/es/est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on/ont ; sont/son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verbe : infinitif et groupes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verbes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Donner l’infinitif d’un verbe conjugué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Connaitre les trois groupes de verbe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présent de l’indicatif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verbes conjugués au présent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Mémoriser le présent pour les verbes être, avoir, des 1</a:t>
                      </a:r>
                      <a:r>
                        <a:rPr lang="fr-FR" sz="1200" b="0" i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er</a:t>
                      </a: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et 2</a:t>
                      </a:r>
                      <a:r>
                        <a:rPr lang="fr-FR" sz="1200" b="0" i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groupes, des verbes irréguliers du 3</a:t>
                      </a:r>
                      <a:r>
                        <a:rPr lang="fr-FR" sz="1200" b="0" i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 : faire, dire, aller, prendre, venir, pouvoir, voir, vouloir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Transposer au présent</a:t>
                      </a:r>
                    </a:p>
                  </a:txBody>
                  <a:tcPr>
                    <a:lnR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ses/ces/s’est/c’est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se/ce ; sa/ça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accords dans le groupe nominal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Maitriser la variation et les marques morphologiques du genre et du nombre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Connaitre la notion de groupe nominal et d’accord au sein du groupe nominal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L’imparfait de l’indicatif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verbes conjugués à l’imparfait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Mémoriser l’imparfait pour les verbes être, avoir, des 1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er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et 2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groupes, des verbes irréguliers du 3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 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Transposer à l’imparfait</a:t>
                      </a:r>
                    </a:p>
                  </a:txBody>
                  <a:tcPr>
                    <a:lnL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(3)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ou/où ; mes/mais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L’accord sujet-verbe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Choisir un groupe-sujet correspondant à un verbe conjugué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Maitriser l’accord du verbe avec son sujet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futur simple de l’indicatif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verbes conjugués au futur simple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Mémoriser le futur pour les verbes être, avoir, des 1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er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et 2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groupes, des verbes irréguliers du 3</a:t>
                      </a:r>
                      <a:r>
                        <a:rPr lang="fr-FR" sz="1200" b="0" u="none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ème</a:t>
                      </a: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groupe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Transposer au futur</a:t>
                      </a:r>
                    </a:p>
                  </a:txBody>
                  <a:tcPr>
                    <a:lnL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homophones grammaticaux (4)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leur/leurs ; sen/sans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participe passé « -é » et l’infinitif « -er »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Distinguer le participe passé et l’infinitif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Employer des verbes à l’infinitif ou des participes passés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passé composé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Identifier des verbes conjugués au passé composé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Mémoriser le passé composé pour les verbes être, avoir, des 1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2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groupes, des verbes irréguliers du 3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L’accord du participe passé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Maitriser l’accord du participe passé avec ÊTRE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Transposer des phrases au passé composé</a:t>
                      </a:r>
                      <a:endParaRPr lang="fr-FR" sz="1200" b="0" i="0" u="non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homophones grammaticaux (5)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la/l’a/l’as/là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quel(s)/quelle(s)/qu’elle(s)</a:t>
                      </a:r>
                    </a:p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1" i="1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passé simple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verbes conjugués au passé simple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Mémoriser le passé simple pour les verbes être, avoir, des 1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2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groupes, des verbes irréguliers du 3</a:t>
                      </a:r>
                      <a:r>
                        <a:rPr lang="fr-FR" sz="1200" b="0" i="0" u="none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0" i="0" u="non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groupe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Tx/>
                        <a:buChar char="-"/>
                      </a:pPr>
                      <a:endParaRPr lang="fr-FR" sz="1200" b="0" u="non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6FA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D234369-4A17-3140-8DB2-517F48954DDC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6FAC0"/>
          </a:solidFill>
          <a:ln>
            <a:solidFill>
              <a:srgbClr val="F6FA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AD9863F-C79E-E244-988F-0C9D28185F7B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065734E-F1DE-3643-B055-F30E00C566DB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31A080D4-A351-474E-954E-414F7C7C0A7C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6FA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47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123561"/>
              </p:ext>
            </p:extLst>
          </p:nvPr>
        </p:nvGraphicFramePr>
        <p:xfrm>
          <a:off x="384945" y="969323"/>
          <a:ext cx="992192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2000" b="0" dirty="0">
                          <a:solidFill>
                            <a:schemeClr val="tx1"/>
                          </a:solidFill>
                          <a:latin typeface="+mj-lt"/>
                        </a:rPr>
                        <a:t>Étude de la langue : lexique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6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Enrichir le lexique</a:t>
                      </a:r>
                    </a:p>
                  </a:txBody>
                  <a:tcPr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79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 dictionnaire et la polysémie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Comprendre un article de dictionnaire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Comprendre les sens multiples d’un mot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sens propre et le sens figuré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sens propre et figuré d’un mot 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le sens propre et le sens figuré d’un mot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sens d’expressions figurées</a:t>
                      </a:r>
                    </a:p>
                    <a:p>
                      <a:pPr marL="171450" indent="-171450" algn="l">
                        <a:spcAft>
                          <a:spcPts val="600"/>
                        </a:spcAft>
                        <a:buFontTx/>
                        <a:buChar char="-"/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synonymes et les antonymes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les synonymes et l’antonyme d’un mot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Trouver le synonyme et l’antonyme d’un mot donné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l’antonyme d’un mot à l’aide d’un préfixe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familles de mots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mots appartenant à une même famille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le radical commun dans une famille de mots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Former une famille de mots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Compléter une famille de mots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préfixes et les suffixes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et classer des mots selon le sens du préfixe ou du suffixe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Écrire des mots contenant un préfixe ou suffixe donné</a:t>
                      </a: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registres de langue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- Identifier le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registre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lang="fr-FR"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langue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d'un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simple mot ou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d'une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 phrase</a:t>
                      </a:r>
                      <a:endParaRPr lang="fr-FR" sz="1200" spc="0" dirty="0">
                        <a:latin typeface="Calibri Light"/>
                        <a:cs typeface="Calibri Light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- Utiliser le bon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niveau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langage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i="1" spc="15" dirty="0">
                          <a:latin typeface="Calibri Light"/>
                          <a:cs typeface="Calibri Light"/>
                        </a:rPr>
                        <a:t>Le</a:t>
                      </a:r>
                      <a:r>
                        <a:rPr lang="fr-FR" sz="1200" b="1" i="1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b="1" i="1" spc="25" dirty="0">
                          <a:latin typeface="Calibri Light"/>
                          <a:cs typeface="Calibri Light"/>
                        </a:rPr>
                        <a:t>champ</a:t>
                      </a:r>
                      <a:r>
                        <a:rPr lang="fr-FR" sz="1200" b="1" i="1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b="1" i="1" spc="5" dirty="0">
                          <a:latin typeface="Calibri Light"/>
                          <a:cs typeface="Calibri Light"/>
                        </a:rPr>
                        <a:t>lexical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- Identifier les mots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appartenant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à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un</a:t>
                      </a:r>
                      <a:r>
                        <a:rPr lang="fr-FR"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même </a:t>
                      </a:r>
                      <a:r>
                        <a:rPr lang="fr-FR" sz="1200" spc="-25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thème</a:t>
                      </a:r>
                      <a:endParaRPr lang="fr-FR" sz="1200" spc="0" dirty="0">
                        <a:latin typeface="Calibri Light"/>
                        <a:cs typeface="Calibri Light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- Identifier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le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thème</a:t>
                      </a:r>
                      <a:endParaRPr lang="fr-FR" sz="1200" spc="0" dirty="0">
                        <a:latin typeface="Calibri Light"/>
                        <a:cs typeface="Calibri Light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- Regrouper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des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mots</a:t>
                      </a:r>
                      <a:r>
                        <a:rPr lang="fr-FR"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autour </a:t>
                      </a:r>
                      <a:r>
                        <a:rPr lang="fr-FR"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d’un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thème</a:t>
                      </a:r>
                      <a:endParaRPr lang="fr-FR" sz="1200" spc="0" dirty="0">
                        <a:latin typeface="Calibri Light"/>
                        <a:cs typeface="Calibri Light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- Compléter </a:t>
                      </a:r>
                      <a:r>
                        <a:rPr lang="fr-FR" sz="1200" dirty="0">
                          <a:latin typeface="Calibri Light"/>
                          <a:cs typeface="Calibri Light"/>
                        </a:rPr>
                        <a:t>une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corolle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lexicale</a:t>
                      </a:r>
                      <a:r>
                        <a:rPr lang="fr-FR"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autour</a:t>
                      </a:r>
                      <a:r>
                        <a:rPr lang="fr-FR"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10" dirty="0">
                          <a:latin typeface="Calibri Light"/>
                          <a:cs typeface="Calibri Light"/>
                        </a:rPr>
                        <a:t>d’un</a:t>
                      </a:r>
                      <a:r>
                        <a:rPr lang="fr-FR"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lang="fr-FR" sz="1200" spc="-5" dirty="0">
                          <a:latin typeface="Calibri Light"/>
                          <a:cs typeface="Calibri Light"/>
                        </a:rPr>
                        <a:t>thème</a:t>
                      </a:r>
                      <a:endParaRPr lang="fr-FR" sz="120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6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177AC5BF-9686-994C-8E36-C12CCEA2B56B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A4E8565B-F647-9C4C-B2EF-448BBCEC4BF8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F6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051DFE9-DE29-B04E-A4DD-EA99D72FF9ED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F6C5"/>
          </a:solidFill>
          <a:ln>
            <a:solidFill>
              <a:srgbClr val="FFF6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45851F30-5347-BA4C-9E84-279CA7642E1E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028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7D1753A-BEBA-4D49-A58E-728F8E833782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EFC7"/>
          </a:solidFill>
          <a:ln>
            <a:solidFill>
              <a:srgbClr val="FFEF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6C02911A-B9F9-624A-9DD8-4BD64C46AD28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8C94E99D-42F5-8346-84FA-5E1EEF620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808362"/>
              </p:ext>
            </p:extLst>
          </p:nvPr>
        </p:nvGraphicFramePr>
        <p:xfrm>
          <a:off x="384945" y="1016070"/>
          <a:ext cx="9921919" cy="61896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4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38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20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20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1</a:t>
                      </a: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19050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20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20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2</a:t>
                      </a: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20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20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3</a:t>
                      </a: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0" i="0" spc="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</a:t>
                      </a:r>
                      <a:r>
                        <a:rPr sz="1200" b="0" i="0" spc="-2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 </a:t>
                      </a:r>
                      <a:r>
                        <a:rPr sz="1200" b="0" i="0" spc="25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4</a:t>
                      </a: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  <a:cs typeface="Calibri Light"/>
                        </a:rPr>
                        <a:t>PÉRIODE 5</a:t>
                      </a:r>
                      <a:endParaRPr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  <a:cs typeface="Calibri Light"/>
                      </a:endParaRPr>
                    </a:p>
                  </a:txBody>
                  <a:tcPr marL="0" marR="0" marT="3746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noFill/>
                      <a:prstDash val="solid"/>
                    </a:lnR>
                    <a:lnT w="190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Projet / tâche finale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922264"/>
                  </a:ext>
                </a:extLst>
              </a:tr>
              <a:tr h="252305">
                <a:tc>
                  <a:txBody>
                    <a:bodyPr/>
                    <a:lstStyle/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- Présenter ses affaires scolaires à la manière des Youtubeurs</a:t>
                      </a:r>
                      <a:endParaRPr sz="1100" b="0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- Participer à un spelling bee contest</a:t>
                      </a: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805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Une page du scrapbook : </a:t>
                      </a:r>
                      <a:r>
                        <a:rPr lang="fr-FR" sz="105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« This </a:t>
                      </a:r>
                      <a:r>
                        <a:rPr lang="fr-FR" sz="105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is</a:t>
                      </a:r>
                      <a:r>
                        <a:rPr lang="fr-FR" sz="105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what I like » </a:t>
                      </a:r>
                      <a:r>
                        <a:rPr lang="fr-FR" sz="105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et le présenter à l’oral</a:t>
                      </a: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tabLst/>
                      </a:pPr>
                      <a:r>
                        <a:rPr lang="fr-FR" sz="1100" b="0" dirty="0">
                          <a:latin typeface="+mj-lt"/>
                          <a:cs typeface="Calibri Light"/>
                        </a:rPr>
                        <a:t>- Participer à un escape game en anglais : </a:t>
                      </a:r>
                      <a:r>
                        <a:rPr lang="fr-FR" sz="1100" b="0" i="1" dirty="0">
                          <a:latin typeface="+mj-lt"/>
                          <a:cs typeface="Calibri Light"/>
                        </a:rPr>
                        <a:t>The</a:t>
                      </a:r>
                      <a:r>
                        <a:rPr lang="fr-FR" sz="1100" b="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b="0" i="1" dirty="0">
                          <a:latin typeface="+mj-lt"/>
                          <a:cs typeface="Calibri Light"/>
                        </a:rPr>
                        <a:t>Easter bilby egg hunt</a:t>
                      </a:r>
                      <a:endParaRPr sz="1100" b="0" i="1" dirty="0">
                        <a:latin typeface="+mj-lt"/>
                        <a:cs typeface="Calibri Light"/>
                      </a:endParaRP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Une page du scrapbook </a:t>
                      </a:r>
                      <a:r>
                        <a:rPr lang="fr-FR" sz="10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« This </a:t>
                      </a:r>
                      <a:r>
                        <a:rPr lang="fr-FR" sz="1000" b="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is</a:t>
                      </a:r>
                      <a:r>
                        <a:rPr lang="fr-FR" sz="10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my best friend » </a:t>
                      </a:r>
                      <a:r>
                        <a:rPr lang="fr-FR" sz="10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dessiner pour décrire</a:t>
                      </a: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506358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Entrées littéraires</a:t>
                      </a: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43549"/>
                  </a:ext>
                </a:extLst>
              </a:tr>
              <a:tr h="248990"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100" b="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100" b="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852246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Rituels d’entrée en classe d’anglais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/ Warm up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186">
                <a:tc>
                  <a:txBody>
                    <a:bodyPr/>
                    <a:lstStyle/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Snapdragon sur le thème « se présenter » - Flashcards numbers, school things</a:t>
                      </a: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Calendar</a:t>
                      </a:r>
                    </a:p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The weather forecast</a:t>
                      </a:r>
                    </a:p>
                    <a:p>
                      <a:pPr marL="49213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Today’s schedule</a:t>
                      </a: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212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Today’s menu</a:t>
                      </a:r>
                    </a:p>
                    <a:p>
                      <a:pPr marL="49212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Favourite spinner</a:t>
                      </a:r>
                    </a:p>
                    <a:p>
                      <a:pPr marL="49212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The hangman</a:t>
                      </a: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Question BOX</a:t>
                      </a:r>
                    </a:p>
                    <a:p>
                      <a:pPr marL="5397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La roue des rituels</a:t>
                      </a:r>
                    </a:p>
                    <a:p>
                      <a:pPr marL="5397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/>
                      </a:pPr>
                      <a:endParaRPr lang="fr-FR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Flashcards clothes</a:t>
                      </a:r>
                    </a:p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True or false (with flashcards)</a:t>
                      </a:r>
                    </a:p>
                    <a:p>
                      <a:pPr marL="3429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Who’s who ? Guess my monster</a:t>
                      </a: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661604"/>
                  </a:ext>
                </a:extLst>
              </a:tr>
              <a:tr h="242207">
                <a:tc gridSpan="5">
                  <a:txBody>
                    <a:bodyPr/>
                    <a:lstStyle/>
                    <a:p>
                      <a:pPr marL="9017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2720" algn="l"/>
                        </a:tabLst>
                        <a:defRPr/>
                      </a:pP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Éléments </a:t>
                      </a: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culturels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et</a:t>
                      </a:r>
                      <a:r>
                        <a:rPr lang="fr-FR" sz="1200" b="1" kern="1200" spc="2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linguistiques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: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découvrir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les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aspects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culturels</a:t>
                      </a:r>
                      <a:r>
                        <a:rPr lang="fr-FR" sz="1200" b="1" kern="1200" spc="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200" b="1" kern="1200" spc="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d’une langue </a:t>
                      </a:r>
                      <a:r>
                        <a:rPr lang="fr-FR" sz="1200" b="1" kern="1200" spc="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vivante étrangère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31750" marB="0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31750" marB="0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0805" marR="18859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172720" algn="l"/>
                        </a:tabLst>
                      </a:pPr>
                      <a:endParaRPr sz="900" dirty="0">
                        <a:latin typeface="+mj-lt"/>
                        <a:cs typeface="Calibri Light"/>
                      </a:endParaRPr>
                    </a:p>
                  </a:txBody>
                  <a:tcPr marL="0" marR="0" marT="26034" marB="0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endParaRPr lang="fr-FR" sz="1100" spc="-5" dirty="0">
                        <a:latin typeface="+mj-lt"/>
                        <a:cs typeface="Calibri Light"/>
                      </a:endParaRPr>
                    </a:p>
                  </a:txBody>
                  <a:tcPr marL="0" marR="0" marT="31750" marB="0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153342"/>
                  </a:ext>
                </a:extLst>
              </a:tr>
              <a:tr h="565276">
                <a:tc>
                  <a:txBody>
                    <a:bodyPr/>
                    <a:lstStyle/>
                    <a:p>
                      <a:pPr marL="46038" indent="4762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principaux pays et iles anglophones, Halloween</a:t>
                      </a:r>
                    </a:p>
                    <a:p>
                      <a:pPr marL="46038" marR="0" lvl="0" indent="47625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spc="-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Journée européenne des langues 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038" indent="4762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0" spc="-5" dirty="0">
                          <a:latin typeface="+mj-lt"/>
                          <a:cs typeface="Calibri Light"/>
                        </a:rPr>
                        <a:t> The alphabet song</a:t>
                      </a:r>
                      <a:endParaRPr sz="1100" i="0" dirty="0">
                        <a:latin typeface="+mj-lt"/>
                        <a:cs typeface="Calibri Light"/>
                      </a:endParaRPr>
                    </a:p>
                    <a:p>
                      <a:pPr marL="46038" indent="4762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Thanksgiving, Christmas, </a:t>
                      </a:r>
                      <a:r>
                        <a:rPr lang="fr-FR" sz="1100" spc="-5" dirty="0" err="1">
                          <a:latin typeface="+mj-lt"/>
                          <a:cs typeface="Calibri Light"/>
                        </a:rPr>
                        <a:t>Grinch</a:t>
                      </a:r>
                      <a:endParaRPr lang="fr-FR" sz="1100" spc="-5" dirty="0">
                        <a:latin typeface="+mj-lt"/>
                        <a:cs typeface="Calibri Light"/>
                      </a:endParaRPr>
                    </a:p>
                    <a:p>
                      <a:pPr marL="46038" marR="0" lvl="0" indent="47625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spc="-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Day of reconciliation : S. Africa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indent="-14288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petits déjeuners à travers les pays anglophones (USA, UK)</a:t>
                      </a:r>
                    </a:p>
                    <a:p>
                      <a:pPr marL="49212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171450" algn="l"/>
                        </a:tabLs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Black history month</a:t>
                      </a: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Découvrir la famille royale (UK.)</a:t>
                      </a:r>
                    </a:p>
                    <a:p>
                      <a:pPr marL="46038" marR="188595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Saint Patrick’s day</a:t>
                      </a:r>
                    </a:p>
                    <a:p>
                      <a:pPr marL="49213" marR="188595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National read across America</a:t>
                      </a:r>
                    </a:p>
                  </a:txBody>
                  <a:tcPr marL="0" marR="0" marT="2603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038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17145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- </a:t>
                      </a:r>
                      <a:r>
                        <a:rPr lang="fr-FR" sz="1100" spc="-5" dirty="0" err="1">
                          <a:latin typeface="+mj-lt"/>
                          <a:cs typeface="Calibri Light"/>
                        </a:rPr>
                        <a:t>Barbados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 err="1">
                          <a:latin typeface="+mj-lt"/>
                          <a:cs typeface="Calibri Light"/>
                        </a:rPr>
                        <a:t>crop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over</a:t>
                      </a:r>
                    </a:p>
                    <a:p>
                      <a:pPr marL="46038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17145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- NAIDOC </a:t>
                      </a:r>
                      <a:r>
                        <a:rPr lang="fr-FR" sz="1100" spc="-5" dirty="0" err="1">
                          <a:latin typeface="+mj-lt"/>
                          <a:cs typeface="Calibri Light"/>
                        </a:rPr>
                        <a:t>Week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(Australie)</a:t>
                      </a:r>
                    </a:p>
                  </a:txBody>
                  <a:tcPr marL="0" marR="0" marT="31750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52429"/>
                  </a:ext>
                </a:extLst>
              </a:tr>
              <a:tr h="252305">
                <a:tc gridSpan="5"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Objectifs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langagiers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: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écouter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comprendre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lire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pour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comprendre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réagir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et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dialoguer,</a:t>
                      </a:r>
                      <a:r>
                        <a:rPr sz="1200" b="1" spc="2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parler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en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continu</a:t>
                      </a: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,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écrire</a:t>
                      </a:r>
                      <a:r>
                        <a:rPr sz="1200" b="1" spc="1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2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en</a:t>
                      </a:r>
                      <a:r>
                        <a:rPr sz="1200" b="1" spc="20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anglais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369">
                <a:tc>
                  <a:txBody>
                    <a:bodyPr/>
                    <a:lstStyle/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 err="1">
                          <a:latin typeface="+mj-lt"/>
                          <a:cs typeface="Calibri Light"/>
                        </a:rPr>
                        <a:t>Saluer</a:t>
                      </a:r>
                      <a:r>
                        <a:rPr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10" dirty="0">
                          <a:latin typeface="+mj-lt"/>
                          <a:cs typeface="Calibri Light"/>
                        </a:rPr>
                        <a:t>et </a:t>
                      </a:r>
                      <a:r>
                        <a:rPr sz="1100" spc="-5" dirty="0">
                          <a:latin typeface="+mj-lt"/>
                          <a:cs typeface="Calibri Light"/>
                        </a:rPr>
                        <a:t>se</a:t>
                      </a:r>
                      <a:r>
                        <a:rPr sz="1100" spc="-2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10" dirty="0" err="1">
                          <a:latin typeface="+mj-lt"/>
                          <a:cs typeface="Calibri Light"/>
                        </a:rPr>
                        <a:t>présenter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47625" marR="18478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 Revoir</a:t>
                      </a:r>
                      <a:r>
                        <a:rPr sz="11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>
                          <a:latin typeface="+mj-lt"/>
                          <a:cs typeface="Calibri Light"/>
                        </a:rPr>
                        <a:t>les </a:t>
                      </a:r>
                      <a:r>
                        <a:rPr sz="1100" spc="-10" dirty="0" err="1">
                          <a:latin typeface="+mj-lt"/>
                          <a:cs typeface="Calibri Light"/>
                        </a:rPr>
                        <a:t>consignes</a:t>
                      </a:r>
                      <a:r>
                        <a:rPr sz="1100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dirty="0">
                          <a:latin typeface="+mj-lt"/>
                          <a:cs typeface="Calibri Light"/>
                        </a:rPr>
                        <a:t>de </a:t>
                      </a:r>
                      <a:r>
                        <a:rPr sz="1100" spc="-26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classe</a:t>
                      </a:r>
                    </a:p>
                    <a:p>
                      <a:pPr marL="47625" marR="18478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Revoir le matériel scolaire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805" marR="23114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100" dirty="0">
                          <a:latin typeface="+mj-lt"/>
                          <a:cs typeface="Calibri Light"/>
                        </a:rPr>
                        <a:t>- 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Dire la date, épeler un mot</a:t>
                      </a:r>
                    </a:p>
                    <a:p>
                      <a:pPr marL="90805" marR="23114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- Parler du temps qu’il fait</a:t>
                      </a:r>
                    </a:p>
                    <a:p>
                      <a:pPr marL="90805" marR="23114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- Dire comment on va</a:t>
                      </a:r>
                    </a:p>
                  </a:txBody>
                  <a:tcPr marL="0" marR="0" marT="2984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marR="106045" lvl="0" indent="42863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Exprimer ses goûts alimentaires</a:t>
                      </a:r>
                    </a:p>
                    <a:p>
                      <a:pPr marL="47625" marR="106045" lvl="0" indent="42863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spc="-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Parler de ses loisirs et hobbies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3111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038" marR="10604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Parler de sa famille</a:t>
                      </a:r>
                    </a:p>
                    <a:p>
                      <a:pPr marL="46038" marR="10604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Parler de ses animaux de compagnie</a:t>
                      </a:r>
                    </a:p>
                  </a:txBody>
                  <a:tcPr marL="0" marR="0" marT="2476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9213" marR="106045" indent="-4763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Décrire ce que l’on porte</a:t>
                      </a:r>
                    </a:p>
                    <a:p>
                      <a:pPr marL="44450" marR="106045" lvl="0" indent="46038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171450" algn="l"/>
                        </a:tabLst>
                        <a:defRPr/>
                      </a:pPr>
                      <a:r>
                        <a:rPr lang="fr-FR" sz="1100" kern="1200" spc="-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Se décrire physiquement</a:t>
                      </a:r>
                      <a:endParaRPr lang="fr-FR" sz="1100" kern="1200" spc="-1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3111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858">
                <a:tc gridSpan="5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1" spc="1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Structures</a:t>
                      </a:r>
                      <a:r>
                        <a:rPr sz="1200" b="1" spc="-5" dirty="0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 </a:t>
                      </a:r>
                      <a:r>
                        <a:rPr sz="1200" b="1" spc="10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langagières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2535">
                <a:tc>
                  <a:txBody>
                    <a:bodyPr/>
                    <a:lstStyle/>
                    <a:p>
                      <a:pPr marL="47625" marR="37020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What’s </a:t>
                      </a:r>
                      <a:r>
                        <a:rPr sz="1100" i="1" spc="-5" dirty="0">
                          <a:latin typeface="+mj-lt"/>
                          <a:cs typeface="Calibri Light"/>
                        </a:rPr>
                        <a:t>your name 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? 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dirty="0">
                          <a:latin typeface="+mj-lt"/>
                          <a:cs typeface="Calibri Light"/>
                        </a:rPr>
                        <a:t> How old are you ? I am …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dirty="0">
                          <a:latin typeface="+mj-lt"/>
                          <a:cs typeface="Calibri Light"/>
                        </a:rPr>
                        <a:t> When is your birthday ?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dirty="0">
                          <a:latin typeface="+mj-lt"/>
                          <a:cs typeface="Calibri Light"/>
                        </a:rPr>
                        <a:t> Where are you from ?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dirty="0">
                          <a:latin typeface="+mj-lt"/>
                          <a:cs typeface="Calibri Light"/>
                        </a:rPr>
                        <a:t> Where do you live 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i="1" spc="-10" dirty="0">
                          <a:latin typeface="+mj-lt"/>
                          <a:cs typeface="Calibri Light"/>
                        </a:rPr>
                        <a:t>How</a:t>
                      </a:r>
                      <a:r>
                        <a:rPr sz="1100" i="1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spc="-5" dirty="0">
                          <a:latin typeface="+mj-lt"/>
                          <a:cs typeface="Calibri Light"/>
                        </a:rPr>
                        <a:t>are</a:t>
                      </a:r>
                      <a:r>
                        <a:rPr sz="1100" i="1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you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lang="fr-FR" sz="1100" i="1" dirty="0">
                          <a:latin typeface="+mj-lt"/>
                          <a:cs typeface="Calibri Light"/>
                        </a:rPr>
                        <a:t>What do you do on …?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i="1" spc="-10" dirty="0">
                          <a:latin typeface="+mj-lt"/>
                          <a:cs typeface="Calibri Light"/>
                        </a:rPr>
                        <a:t>What’s</a:t>
                      </a:r>
                      <a:r>
                        <a:rPr sz="1100" i="1" spc="-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the</a:t>
                      </a:r>
                      <a:r>
                        <a:rPr sz="1100" i="1" spc="-5" dirty="0">
                          <a:latin typeface="+mj-lt"/>
                          <a:cs typeface="Calibri Light"/>
                        </a:rPr>
                        <a:t> day/date today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 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i="1" spc="-10" dirty="0">
                          <a:latin typeface="+mj-lt"/>
                          <a:cs typeface="Calibri Light"/>
                        </a:rPr>
                        <a:t>What’s 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the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spc="-5" dirty="0">
                          <a:latin typeface="+mj-lt"/>
                          <a:cs typeface="Calibri Light"/>
                        </a:rPr>
                        <a:t>weather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spc="-15" dirty="0">
                          <a:latin typeface="+mj-lt"/>
                          <a:cs typeface="Calibri Light"/>
                        </a:rPr>
                        <a:t>like</a:t>
                      </a:r>
                      <a:r>
                        <a:rPr sz="1100" i="1" spc="-1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i="1" dirty="0">
                          <a:latin typeface="+mj-lt"/>
                          <a:cs typeface="Calibri Light"/>
                        </a:rPr>
                        <a:t>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lang="fr-FR" sz="1100" i="1" spc="-5" dirty="0">
                          <a:latin typeface="+mj-lt"/>
                          <a:cs typeface="Calibri Light"/>
                        </a:rPr>
                        <a:t>Can you spell …?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2984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What’s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your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favourite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… ?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171450" algn="l"/>
                        </a:tabLst>
                      </a:pP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What do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you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play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? …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171450" algn="l"/>
                        </a:tabLst>
                      </a:pP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- Do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you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like … ? 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I like…-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ing</a:t>
                      </a:r>
                      <a:endParaRPr lang="fr-FR" sz="110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4445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How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much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is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it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?</a:t>
                      </a:r>
                    </a:p>
                  </a:txBody>
                  <a:tcPr marL="0" marR="0" marT="2984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0" indent="46038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Have you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got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/Do you have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brothers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and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sisters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?</a:t>
                      </a:r>
                    </a:p>
                    <a:p>
                      <a:pPr marL="44450" indent="46038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Have you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got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/Do you have a pet ?</a:t>
                      </a:r>
                    </a:p>
                  </a:txBody>
                  <a:tcPr marL="0" marR="0" marT="2984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What</a:t>
                      </a:r>
                      <a:r>
                        <a:rPr lang="fr-FR" sz="1100" i="1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are</a:t>
                      </a:r>
                      <a:r>
                        <a:rPr lang="fr-FR" sz="1100" i="1" kern="1200" spc="-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you</a:t>
                      </a:r>
                      <a:r>
                        <a:rPr lang="fr-FR" sz="1100" i="1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wearing</a:t>
                      </a:r>
                      <a:r>
                        <a:rPr lang="fr-FR" sz="1100" i="1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?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4445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I</a:t>
                      </a:r>
                      <a:r>
                        <a:rPr lang="fr-FR" sz="1100" i="1" kern="1200" spc="-2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am</a:t>
                      </a:r>
                      <a:r>
                        <a:rPr lang="fr-FR" sz="1100" i="1" kern="1200" spc="-2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wearing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…/He/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She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…</a:t>
                      </a:r>
                    </a:p>
                    <a:p>
                      <a:pPr marL="4445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I have black </a:t>
                      </a:r>
                      <a:r>
                        <a:rPr lang="fr-FR" sz="1100" i="1" kern="1200" spc="-5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hair</a:t>
                      </a:r>
                      <a:r>
                        <a:rPr lang="fr-FR" sz="1100" i="1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…</a:t>
                      </a:r>
                    </a:p>
                  </a:txBody>
                  <a:tcPr marL="0" marR="0" marT="29845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858">
                <a:tc gridSpan="5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1" spc="15" dirty="0" err="1">
                          <a:solidFill>
                            <a:schemeClr val="tx1"/>
                          </a:solidFill>
                          <a:latin typeface="+mj-lt"/>
                          <a:cs typeface="Calibri Light"/>
                        </a:rPr>
                        <a:t>Lexique</a:t>
                      </a:r>
                      <a:endParaRPr sz="1200" b="1" dirty="0">
                        <a:solidFill>
                          <a:schemeClr val="tx1"/>
                        </a:solidFill>
                        <a:latin typeface="+mj-lt"/>
                        <a:cs typeface="Calibri Ligh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305">
                <a:tc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100" spc="-4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>
                          <a:latin typeface="+mj-lt"/>
                          <a:cs typeface="Calibri Light"/>
                        </a:rPr>
                        <a:t>salutations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, les nombres 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 err="1">
                          <a:latin typeface="+mj-lt"/>
                          <a:cs typeface="Calibri Light"/>
                        </a:rPr>
                        <a:t>consignes</a:t>
                      </a:r>
                      <a:r>
                        <a:rPr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sz="1100" spc="-2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 err="1">
                          <a:latin typeface="+mj-lt"/>
                          <a:cs typeface="Calibri Light"/>
                        </a:rPr>
                        <a:t>classe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spc="-5" dirty="0">
                          <a:latin typeface="+mj-lt"/>
                          <a:cs typeface="Calibri Light"/>
                        </a:rPr>
                        <a:t>le</a:t>
                      </a:r>
                      <a:r>
                        <a:rPr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10" dirty="0">
                          <a:latin typeface="+mj-lt"/>
                          <a:cs typeface="Calibri Light"/>
                        </a:rPr>
                        <a:t>matériel</a:t>
                      </a:r>
                      <a:r>
                        <a:rPr sz="1100" spc="-15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dirty="0">
                          <a:latin typeface="+mj-lt"/>
                          <a:cs typeface="Calibri Light"/>
                        </a:rPr>
                        <a:t>de</a:t>
                      </a:r>
                      <a:r>
                        <a:rPr lang="fr-FR" sz="1100" spc="-20" dirty="0">
                          <a:latin typeface="+mj-lt"/>
                          <a:cs typeface="Calibri Light"/>
                        </a:rPr>
                        <a:t> classe, les couleurs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sz="11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sz="1100" spc="-20" dirty="0">
                          <a:latin typeface="+mj-lt"/>
                          <a:cs typeface="Calibri Light"/>
                        </a:rPr>
                        <a:t> </a:t>
                      </a:r>
                      <a:r>
                        <a:rPr sz="1100" spc="-5" dirty="0" err="1">
                          <a:latin typeface="+mj-lt"/>
                          <a:cs typeface="Calibri Light"/>
                        </a:rPr>
                        <a:t>émotions</a:t>
                      </a:r>
                      <a:r>
                        <a:rPr lang="fr-FR" sz="1100" spc="0" dirty="0">
                          <a:latin typeface="+mj-lt"/>
                          <a:cs typeface="Calibri Light"/>
                        </a:rPr>
                        <a:t>, </a:t>
                      </a:r>
                      <a:r>
                        <a:rPr sz="1100" spc="-5" dirty="0">
                          <a:latin typeface="+mj-lt"/>
                          <a:cs typeface="Calibri Light"/>
                        </a:rPr>
                        <a:t>les</a:t>
                      </a: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 jours</a:t>
                      </a:r>
                      <a:r>
                        <a:rPr lang="fr-FR" sz="1100" spc="-10" dirty="0">
                          <a:latin typeface="+mj-lt"/>
                          <a:cs typeface="Calibri Light"/>
                        </a:rPr>
                        <a:t>, les mois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la météo, l’alphabet</a:t>
                      </a:r>
                    </a:p>
                    <a:p>
                      <a:pPr marL="172085" indent="-8191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2720" algn="l"/>
                        </a:tabLst>
                      </a:pPr>
                      <a:r>
                        <a:rPr lang="fr-FR" sz="1100" spc="-5" dirty="0">
                          <a:latin typeface="+mj-lt"/>
                          <a:cs typeface="Calibri Light"/>
                        </a:rPr>
                        <a:t>les disciplines scolaires</a:t>
                      </a:r>
                      <a:endParaRPr sz="1100" dirty="0">
                        <a:latin typeface="+mj-lt"/>
                        <a:cs typeface="Calibri Light"/>
                      </a:endParaRPr>
                    </a:p>
                  </a:txBody>
                  <a:tcPr marL="0" marR="0" marT="2984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indent="-3810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la nourriture, les boissons</a:t>
                      </a:r>
                    </a:p>
                    <a:p>
                      <a:pPr marL="47625" indent="4127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loisirs, les hobbies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82550" indent="-3810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sports</a:t>
                      </a: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</a:p>
                  </a:txBody>
                  <a:tcPr marL="0" marR="0" marT="2984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la</a:t>
                      </a:r>
                      <a:r>
                        <a:rPr lang="fr-FR" sz="1100" kern="1200" spc="-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famille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1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métiers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 animaux de compagnie</a:t>
                      </a:r>
                    </a:p>
                  </a:txBody>
                  <a:tcPr marL="0" marR="0" marT="2984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25" indent="4127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 corps humain</a:t>
                      </a:r>
                    </a:p>
                    <a:p>
                      <a:pPr marL="47625" indent="4127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les</a:t>
                      </a:r>
                      <a:r>
                        <a:rPr lang="fr-FR" sz="1100" kern="1200" spc="-35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</a:t>
                      </a:r>
                      <a:r>
                        <a:rPr lang="fr-FR" sz="1100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vêtements</a:t>
                      </a:r>
                    </a:p>
                    <a:p>
                      <a:pPr marL="47625" indent="41275">
                        <a:lnSpc>
                          <a:spcPct val="100000"/>
                        </a:lnSpc>
                        <a:spcBef>
                          <a:spcPts val="0"/>
                        </a:spcBef>
                        <a:buChar char="-"/>
                        <a:tabLst>
                          <a:tab pos="171450" algn="l"/>
                        </a:tabLst>
                      </a:pPr>
                      <a:r>
                        <a:rPr lang="fr-FR" sz="1100" kern="1200" spc="-1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 Light"/>
                        </a:rPr>
                        <a:t> la description physique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 marL="0" marR="0" marT="29844" marB="0">
                    <a:lnL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F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026" name="Picture 2" descr="Father Christmas Needs a Wee : Allan, Nicholas, Buswell, Sue: Amazon.fr:  Livres">
            <a:extLst>
              <a:ext uri="{FF2B5EF4-FFF2-40B4-BE49-F238E27FC236}">
                <a16:creationId xmlns:a16="http://schemas.microsoft.com/office/drawing/2014/main" id="{61C6F43F-9A8A-4142-8B66-295E9CEEF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405" y="2208075"/>
            <a:ext cx="530724" cy="442269"/>
          </a:xfrm>
          <a:prstGeom prst="rect">
            <a:avLst/>
          </a:prstGeom>
          <a:noFill/>
          <a:ln w="3175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mazon.fr - La maitresse dit hello - Di Giacomo, Kris - Livres">
            <a:extLst>
              <a:ext uri="{FF2B5EF4-FFF2-40B4-BE49-F238E27FC236}">
                <a16:creationId xmlns:a16="http://schemas.microsoft.com/office/drawing/2014/main" id="{6141ED4A-6E48-6F4C-970A-146B6DF0F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53" y="2204044"/>
            <a:ext cx="479024" cy="43968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at and Mouse: Let ' s go shopping!. : Husar, Stéphane, Méhée, Loïc:  Amazon.fr: Livres">
            <a:extLst>
              <a:ext uri="{FF2B5EF4-FFF2-40B4-BE49-F238E27FC236}">
                <a16:creationId xmlns:a16="http://schemas.microsoft.com/office/drawing/2014/main" id="{8BA44C22-A41B-B64B-8C18-D54C9A6DF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690" y="2201393"/>
            <a:ext cx="428072" cy="43532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onsters Love School">
            <a:extLst>
              <a:ext uri="{FF2B5EF4-FFF2-40B4-BE49-F238E27FC236}">
                <a16:creationId xmlns:a16="http://schemas.microsoft.com/office/drawing/2014/main" id="{BEBAB92A-BBED-7A4A-AB9F-1A993AE97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694" y="2208075"/>
            <a:ext cx="443275" cy="448886"/>
          </a:xfrm>
          <a:prstGeom prst="rect">
            <a:avLst/>
          </a:prstGeom>
          <a:noFill/>
          <a:ln w="3175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oom on the Broom de Julia Donaldson, album pour Halloween Cycle 2 et cycle 3 exploitation">
            <a:extLst>
              <a:ext uri="{FF2B5EF4-FFF2-40B4-BE49-F238E27FC236}">
                <a16:creationId xmlns:a16="http://schemas.microsoft.com/office/drawing/2014/main" id="{39AC1940-D46E-D845-9CA7-AA7CE3A25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289" y="2204044"/>
            <a:ext cx="499738" cy="44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Cat and Mouse Go to School de Stéphane Husar">
            <a:extLst>
              <a:ext uri="{FF2B5EF4-FFF2-40B4-BE49-F238E27FC236}">
                <a16:creationId xmlns:a16="http://schemas.microsoft.com/office/drawing/2014/main" id="{A5EC532E-726A-4F46-BE39-B68FCB1C0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60" y="2201458"/>
            <a:ext cx="434899" cy="44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FF165ED9-9021-C948-85D9-0C6118C65A6E}"/>
              </a:ext>
            </a:extLst>
          </p:cNvPr>
          <p:cNvGrpSpPr/>
          <p:nvPr/>
        </p:nvGrpSpPr>
        <p:grpSpPr>
          <a:xfrm>
            <a:off x="4435869" y="2201393"/>
            <a:ext cx="874565" cy="448951"/>
            <a:chOff x="4410111" y="2033753"/>
            <a:chExt cx="874565" cy="448951"/>
          </a:xfrm>
        </p:grpSpPr>
        <p:pic>
          <p:nvPicPr>
            <p:cNvPr id="1032" name="Picture 8" descr="Mr Wolf's Pancakes : Fearnley, Jan: Amazon.fr: Livres">
              <a:extLst>
                <a:ext uri="{FF2B5EF4-FFF2-40B4-BE49-F238E27FC236}">
                  <a16:creationId xmlns:a16="http://schemas.microsoft.com/office/drawing/2014/main" id="{72A22202-138F-964A-9654-08F4AD1CC7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0111" y="2034894"/>
              <a:ext cx="399657" cy="447810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0" name="Picture 46">
              <a:extLst>
                <a:ext uri="{FF2B5EF4-FFF2-40B4-BE49-F238E27FC236}">
                  <a16:creationId xmlns:a16="http://schemas.microsoft.com/office/drawing/2014/main" id="{F582502B-3CF0-C648-8806-E3F8BE4728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3444" y="2033753"/>
              <a:ext cx="441232" cy="442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80" name="Picture 56" descr="My Brother : Browne, Anthony: Amazon.fr: Livres">
            <a:extLst>
              <a:ext uri="{FF2B5EF4-FFF2-40B4-BE49-F238E27FC236}">
                <a16:creationId xmlns:a16="http://schemas.microsoft.com/office/drawing/2014/main" id="{60D66CC8-7EBF-9B46-8D04-8EF59152D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088" y="2201393"/>
            <a:ext cx="367418" cy="44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91524D31-6C13-2045-B305-F5F7066848FB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D31EF48B-4FCA-C946-A746-EBAA62B51168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168211"/>
            <a:ext cx="0" cy="10181731"/>
          </a:xfrm>
          <a:prstGeom prst="line">
            <a:avLst/>
          </a:prstGeom>
          <a:ln w="60325">
            <a:solidFill>
              <a:srgbClr val="FFEF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CCD3EC60-784D-8848-94DC-A1C7DEBD38CC}"/>
              </a:ext>
            </a:extLst>
          </p:cNvPr>
          <p:cNvSpPr txBox="1"/>
          <p:nvPr/>
        </p:nvSpPr>
        <p:spPr>
          <a:xfrm>
            <a:off x="8918647" y="170821"/>
            <a:ext cx="1356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GP" sz="3200" dirty="0">
                <a:latin typeface="+mj-lt"/>
              </a:rPr>
              <a:t>Anglais</a:t>
            </a:r>
          </a:p>
        </p:txBody>
      </p:sp>
      <p:pic>
        <p:nvPicPr>
          <p:cNvPr id="12" name="Picture 6" descr="Amazon.fr - LEARN ENGLISH WITH CAT AND MOUSE - MEET MY FAMILY - Husar,  Stéphane, Méhée, Loïc - Livres">
            <a:extLst>
              <a:ext uri="{FF2B5EF4-FFF2-40B4-BE49-F238E27FC236}">
                <a16:creationId xmlns:a16="http://schemas.microsoft.com/office/drawing/2014/main" id="{4F188C31-4CE0-A845-AF57-4D05C3C88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158" y="2203985"/>
            <a:ext cx="441232" cy="44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A50E0D37-00EE-664A-A2C8-81C1F16B0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694" y="2208075"/>
            <a:ext cx="436435" cy="44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AT &amp; MOUSE FEELINGS - ABC MELODY Éditions">
            <a:extLst>
              <a:ext uri="{FF2B5EF4-FFF2-40B4-BE49-F238E27FC236}">
                <a16:creationId xmlns:a16="http://schemas.microsoft.com/office/drawing/2014/main" id="{D6624FC1-BFB8-4547-9120-30610DF38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504" y="2214692"/>
            <a:ext cx="442269" cy="44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mazon.fr - Learn english with cat and mouse - feelings - Husar, Stéphane,  Méhée, Loïc - Livres">
            <a:extLst>
              <a:ext uri="{FF2B5EF4-FFF2-40B4-BE49-F238E27FC236}">
                <a16:creationId xmlns:a16="http://schemas.microsoft.com/office/drawing/2014/main" id="{D7B0E3A8-D9E5-ED40-BDCB-33C45C5B0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022" y="2201394"/>
            <a:ext cx="442040" cy="44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Spot goes to school - 1">
            <a:extLst>
              <a:ext uri="{FF2B5EF4-FFF2-40B4-BE49-F238E27FC236}">
                <a16:creationId xmlns:a16="http://schemas.microsoft.com/office/drawing/2014/main" id="{345D847A-A592-A348-831C-4B64BD80C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604" y="2208075"/>
            <a:ext cx="436450" cy="435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Go to London - Cat and Mouse - 1">
            <a:extLst>
              <a:ext uri="{FF2B5EF4-FFF2-40B4-BE49-F238E27FC236}">
                <a16:creationId xmlns:a16="http://schemas.microsoft.com/office/drawing/2014/main" id="{3284FCFD-3B80-0A4F-9D3E-3D27B6932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58" y="2201075"/>
            <a:ext cx="442359" cy="44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6" descr="Ketchup on Your Cornflakes? : Sharratt, Nick, Sharratt, Nick: Amazon.fr:  Livres">
            <a:extLst>
              <a:ext uri="{FF2B5EF4-FFF2-40B4-BE49-F238E27FC236}">
                <a16:creationId xmlns:a16="http://schemas.microsoft.com/office/drawing/2014/main" id="{5F01D3A1-2F4B-8A43-ABF4-395111F38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507" y="2199928"/>
            <a:ext cx="461686" cy="44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9CC9575B-094E-4D41-9A76-4297F97BF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778" y="2199928"/>
            <a:ext cx="351930" cy="438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6" descr="My Brother : Browne, Anthony: Amazon.fr: Livres">
            <a:extLst>
              <a:ext uri="{FF2B5EF4-FFF2-40B4-BE49-F238E27FC236}">
                <a16:creationId xmlns:a16="http://schemas.microsoft.com/office/drawing/2014/main" id="{4B7B997F-02F7-6F4C-B0E1-DB0A1C069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460" y="2195819"/>
            <a:ext cx="367418" cy="44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The Smartest Giant in Town">
            <a:extLst>
              <a:ext uri="{FF2B5EF4-FFF2-40B4-BE49-F238E27FC236}">
                <a16:creationId xmlns:a16="http://schemas.microsoft.com/office/drawing/2014/main" id="{706236A1-5635-1740-A799-1E5BC32B5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3647" y="2195819"/>
            <a:ext cx="352050" cy="44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Royal Baby's Big Red Bus Tour of London (Royal Baby 4) (English Edition) par [Martha Mumford, Ada Grey]">
            <a:extLst>
              <a:ext uri="{FF2B5EF4-FFF2-40B4-BE49-F238E27FC236}">
                <a16:creationId xmlns:a16="http://schemas.microsoft.com/office/drawing/2014/main" id="{E8A3E9C3-3ECB-F84B-9640-55E20A4D2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402" y="2201075"/>
            <a:ext cx="394584" cy="44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175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808290"/>
              </p:ext>
            </p:extLst>
          </p:nvPr>
        </p:nvGraphicFramePr>
        <p:xfrm>
          <a:off x="384945" y="810581"/>
          <a:ext cx="992192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Éducation musicale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67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Chanter et interpréter</a:t>
                      </a: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597079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Échauffement de la voix - Échauffement du corps – Respiration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</a:t>
                      </a:r>
                      <a:r>
                        <a:rPr lang="fr-FR" sz="11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ostures corporelles pour chanter. Jeux vocaux, jeux de respiration et de décontraction à ritualiser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583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 vlé aprann 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(version créole de 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Je veux apprendre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C’est Nonoël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Minikeums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Traditionnel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Negro spiritual :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O </a:t>
                      </a:r>
                      <a:r>
                        <a:rPr lang="fr-FR" sz="1100" b="0" i="1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freedom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 » 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(musique-</a:t>
                      </a:r>
                      <a:r>
                        <a:rPr lang="fr-FR" sz="11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ecole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Ti </a:t>
                      </a:r>
                      <a:r>
                        <a:rPr lang="fr-FR" sz="1100" b="0" i="1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Gwadloupéyen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SOFT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Écouter, comparer et commenter. Échanger, partager et argumenter 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(Support :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Écoute THE Cinema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, Sylvie Hanot et Christine Hanot)</a:t>
                      </a:r>
                    </a:p>
                  </a:txBody>
                  <a:tcP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732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Caractère, pulsation et tempo d’une musique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Rocky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, Bill Conti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L’étrange Noël de M. Jack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, Danny Elfman</a:t>
                      </a:r>
                    </a:p>
                  </a:txBody>
                  <a:tcPr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Hauteur, intensité et mélodie d’une musique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Star Wars, Imperial March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John Williams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Harry Potter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John Williams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Jazz, comédies musicales et voix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</a:t>
                      </a:r>
                      <a:r>
                        <a:rPr lang="fr-FR" sz="1100" i="1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Le livre de la jungle, le Roi Louis</a:t>
                      </a:r>
                      <a:r>
                        <a:rPr lang="fr-FR" sz="110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, Disney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i="0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- </a:t>
                      </a:r>
                      <a:r>
                        <a:rPr lang="fr-FR" sz="1100" i="1" kern="1200" spc="-1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Calibri Light"/>
                        </a:rPr>
                        <a:t>The Lion King, The musical</a:t>
                      </a:r>
                      <a:endParaRPr lang="fr-FR" sz="1100" i="0" kern="1200" spc="-1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Thème, orchestre symphonique, familles d’instruments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Mission impossible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Danny </a:t>
                      </a:r>
                      <a:r>
                        <a:rPr lang="fr-FR" sz="11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Elfman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Indiana Jones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John Williams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Instruments de musique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The Avengers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Alan Silvestri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Pirates des Caraïbes</a:t>
                      </a: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Hans Zimmer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382043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Explorer, imaginer et créer</a:t>
                      </a:r>
                    </a:p>
                  </a:txBody>
                  <a:tcP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100" i="0" spc="-10" dirty="0">
                        <a:latin typeface="+mj-lt"/>
                        <a:cs typeface="Calibri Light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117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Travail sur le rythme : varier la vitesse de la pulsation avec les mains ou avec des instruments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Varier l’intensité de la pulsation avec les mains ou avec des instruments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Jeux de clusters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Faire de la musique avec des éléments de notre environnement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Jeux d’accumulation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Percussions corporelles et instrumentales : Les comptines de Pauline,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 je pars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685246"/>
                  </a:ext>
                </a:extLst>
              </a:tr>
            </a:tbl>
          </a:graphicData>
        </a:graphic>
      </p:graphicFrame>
      <p:graphicFrame>
        <p:nvGraphicFramePr>
          <p:cNvPr id="7" name="Tableau 9">
            <a:extLst>
              <a:ext uri="{FF2B5EF4-FFF2-40B4-BE49-F238E27FC236}">
                <a16:creationId xmlns:a16="http://schemas.microsoft.com/office/drawing/2014/main" id="{D11CF9DF-A4FB-E748-8AE9-0907512BE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042799"/>
              </p:ext>
            </p:extLst>
          </p:nvPr>
        </p:nvGraphicFramePr>
        <p:xfrm>
          <a:off x="384945" y="4831452"/>
          <a:ext cx="992192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Histoire des arts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287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Donner un avis argumenté sur ce que représente ou exprime une œuvre d’art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Dégager d’une œuvre d’art, par l’observation ou l’écoute, ses principales caractéristiques techniques et formelles</a:t>
                      </a:r>
                      <a:endParaRPr lang="fr-FR" sz="1100" b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Relier des caractéristiques d’une œuvre d’art à des usages, ainsi qu’au contexte historique et culturel de sa création</a:t>
                      </a:r>
                    </a:p>
                  </a:txBody>
                  <a:tcPr>
                    <a:lnL w="12700" cmpd="sng">
                      <a:noFill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highlight>
                          <a:srgbClr val="DDEFB8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fr-FR" sz="1200" spc="-10" dirty="0">
                        <a:latin typeface="Calibri Light"/>
                        <a:cs typeface="Calibri Light"/>
                      </a:endParaRPr>
                    </a:p>
                  </a:txBody>
                  <a:tcPr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3124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763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visuel</a:t>
                      </a:r>
                    </a:p>
                    <a:p>
                      <a:pPr marL="4763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Les sculptures du Boulevard des Héros aux Abymes</a:t>
                      </a:r>
                    </a:p>
                    <a:p>
                      <a:pPr marL="4763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langage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Les contes créoles de Benzo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952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de l’espace</a:t>
                      </a:r>
                    </a:p>
                    <a:p>
                      <a:pPr marL="7938" lvl="0" indent="-11113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 maison créole Guadeloupe</a:t>
                      </a: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952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de l’espace</a:t>
                      </a:r>
                    </a:p>
                    <a:p>
                      <a:pPr marL="0" lvl="0" indent="-3175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L’architecture industrielle : l’Opéra Garnier, la Tour Eiffel…</a:t>
                      </a:r>
                    </a:p>
                    <a:p>
                      <a:pPr marL="4763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spectacle vivant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 carnaval en Guadeloupe</a:t>
                      </a: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763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son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 chant traditionnel créole :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Réabilitasyon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Lovtans’, PSE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• Chants pour enfants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indent="-9525" algn="ctr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quotidien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Les jeux et jouets d’antan en Guadeloupe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Tx/>
                        <a:buChar char="-"/>
                        <a:tabLst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spectacle vivant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 cirque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indent="-9525" algn="ctr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son</a:t>
                      </a:r>
                    </a:p>
                    <a:p>
                      <a:pPr marL="9525" indent="-9525" algn="l"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L’hymne à la joie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Beethoven, 9</a:t>
                      </a:r>
                      <a:r>
                        <a:rPr lang="fr-FR" sz="1100" b="0" i="0" kern="1200" baseline="30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symphonie</a:t>
                      </a:r>
                    </a:p>
                    <a:p>
                      <a:pPr marL="0" indent="-952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endParaRPr lang="fr-FR" sz="400" b="0" i="0" kern="1200" dirty="0">
                        <a:solidFill>
                          <a:schemeClr val="tx1"/>
                        </a:solidFill>
                        <a:effectLst/>
                        <a:latin typeface="HELLOHAPPY" panose="02000603000000000000" pitchFamily="2" charset="0"/>
                        <a:ea typeface="HELLOHAPPY" panose="02000603000000000000" pitchFamily="2" charset="0"/>
                        <a:cs typeface="+mn-cs"/>
                      </a:endParaRPr>
                    </a:p>
                    <a:p>
                      <a:pPr marL="0" indent="-952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HELLOHAPPY" panose="02000603000000000000" pitchFamily="2" charset="0"/>
                          <a:ea typeface="HELLOHAPPY" panose="02000603000000000000" pitchFamily="2" charset="0"/>
                          <a:cs typeface="+mn-cs"/>
                        </a:rPr>
                        <a:t>* Arts du langage</a:t>
                      </a:r>
                    </a:p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/>
                      </a:pPr>
                      <a:r>
                        <a:rPr lang="fr-FR" sz="110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Le Petit Prince</a:t>
                      </a: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Saint-Exupéry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9E00CF32-D884-EB47-951A-D39F17366195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316028B-E880-B845-96D6-6FCBE3C10BC4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E5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E614F14-4421-D541-88D1-A5DABD73471A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E5C9"/>
          </a:solidFill>
          <a:ln>
            <a:solidFill>
              <a:srgbClr val="FFE5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4E2C676-8D11-2747-8C40-2CD250861804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656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48320"/>
              </p:ext>
            </p:extLst>
          </p:nvPr>
        </p:nvGraphicFramePr>
        <p:xfrm>
          <a:off x="384945" y="785132"/>
          <a:ext cx="9921920" cy="318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Arts plastiques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67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5C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1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représentation plastique et les dispositifs de présentation : La ressemblance – L’autonomie du geste graphique, pictural, sculptural – Les différentes catégories d’images, leurs procédés de fabrication, leurs transformations – La narration visuelle – La mise en regard et en espace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1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1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1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1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149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22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Nuit et jour</a:t>
                      </a:r>
                      <a:endParaRPr lang="fr-FR" sz="10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sng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67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Visage expressionniste</a:t>
                      </a:r>
                      <a:endParaRPr lang="fr-FR" sz="11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59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Questions de style</a:t>
                      </a:r>
                      <a:endParaRPr lang="fr-FR" sz="1000" b="0" i="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sng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36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Avant/après</a:t>
                      </a:r>
                      <a:endParaRPr lang="fr-FR" sz="14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12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Cônes </a:t>
                      </a:r>
                      <a:endParaRPr lang="fr-FR" sz="1100" b="0" i="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9342101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fabrications et la relation entre l’objet et l’espace : L’hétérogénéité et la cohérence plastiques – L’invention, la fabrication, les détournements, les mises en scène des objets – L’espace en trois dimensions </a:t>
                      </a:r>
                    </a:p>
                  </a:txBody>
                  <a:tcP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4306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sng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31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Pop art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Décorations de Noël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938" marR="0" lvl="0" indent="-7938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sng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35</a:t>
                      </a:r>
                    </a:p>
                    <a:p>
                      <a:pPr marL="7938" marR="0" lvl="0" indent="-7938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Perspective frontale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42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Empreintes, frottages</a:t>
                      </a: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013661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matérialité́ de la production plastique et la sensibilité́ aux constituants de l’œuvre : La réalité concrète d’une production ou d’une œuvre – Les qualités physiques des matériaux – Les effets du geste et de l’instrument – La matérialité et la qualité de la couleur</a:t>
                      </a:r>
                      <a:endParaRPr lang="fr-FR" sz="1100" i="1" dirty="0"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5339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i="1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i="1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1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5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6658467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741E8B26-D42B-B246-9E81-6EE2673324D3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E5C9"/>
          </a:solidFill>
          <a:ln>
            <a:solidFill>
              <a:srgbClr val="FFE5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DE410D9-41B9-004C-9547-8EA99E340550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99D5153-F54D-6C4B-A732-881E7586D1F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E5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D95EDD83-E6D4-B340-A728-0FDC08F85106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281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9">
            <a:extLst>
              <a:ext uri="{FF2B5EF4-FFF2-40B4-BE49-F238E27FC236}">
                <a16:creationId xmlns:a16="http://schemas.microsoft.com/office/drawing/2014/main" id="{51B9BE58-3B16-B441-9D38-C2792A251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018558"/>
              </p:ext>
            </p:extLst>
          </p:nvPr>
        </p:nvGraphicFramePr>
        <p:xfrm>
          <a:off x="384946" y="802404"/>
          <a:ext cx="992192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i="0" dirty="0">
                          <a:solidFill>
                            <a:schemeClr val="tx1"/>
                          </a:solidFill>
                          <a:latin typeface="+mj-lt"/>
                        </a:rPr>
                        <a:t>Éducation physique et sportive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0" i="0" dirty="0">
                        <a:solidFill>
                          <a:schemeClr val="tx1"/>
                        </a:solidFill>
                        <a:latin typeface="WATERMELONFAMILY-THIN" panose="02000506000000020004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735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E4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0" i="0" dirty="0">
                          <a:solidFill>
                            <a:schemeClr val="tx1"/>
                          </a:solidFill>
                          <a:latin typeface="WATERMELONFAMILY-THIN" panose="02000506000000020004" pitchFamily="2" charset="0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E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HELLOHAPPY" panose="02000603000000000000" pitchFamily="2" charset="0"/>
                          <a:cs typeface="+mn-cs"/>
                        </a:rPr>
                        <a:t>Conduire et maitriser un affrontement collectif ou interindividuel </a:t>
                      </a:r>
                    </a:p>
                    <a:p>
                      <a:pPr marL="0" marR="0" lvl="0" indent="0" algn="l" defTabSz="100794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HELLOHAPPY" panose="02000603000000000000" pitchFamily="2" charset="0"/>
                          <a:cs typeface="+mn-cs"/>
                        </a:rPr>
                        <a:t>S’</a:t>
                      </a: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HELLOHAPPY" panose="02000603000000000000" pitchFamily="2" charset="0"/>
                          <a:cs typeface="+mn-cs"/>
                        </a:rPr>
                        <a:t>exprimer devant les autres par une prestation artistique et/ou acrobatique </a:t>
                      </a:r>
                    </a:p>
                    <a:p>
                      <a:pPr marL="0" marR="0" lvl="0" indent="0" algn="l" defTabSz="100794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Produire une performance maximale, mesurable à</a:t>
                      </a:r>
                      <a:r>
                        <a:rPr lang="fr-GP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une échéance donnée </a:t>
                      </a:r>
                    </a:p>
                    <a:p>
                      <a:pPr marL="0" marR="0" lvl="0" indent="0" algn="l" defTabSz="1007943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Adapter ses déplacements à</a:t>
                      </a:r>
                      <a:r>
                        <a:rPr lang="fr-GP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des environnements variés</a:t>
                      </a:r>
                    </a:p>
                  </a:txBody>
                  <a:tcPr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fontAlgn="base">
                        <a:spcAft>
                          <a:spcPts val="600"/>
                        </a:spcAft>
                      </a:pPr>
                      <a:endParaRPr lang="fr-FR" sz="1100" b="0" i="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fr-FR" sz="11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55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Jeux traditionnels : la thèque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/ recevoir la balle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Courir vite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Observer la position des adversaires et leurs actions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S’organiser en équipe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buFontTx/>
                        <a:buNone/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Frapper la balle</a:t>
                      </a:r>
                    </a:p>
                    <a:p>
                      <a:pPr marL="9525" indent="-9525" fontAlgn="base">
                        <a:spcAft>
                          <a:spcPts val="600"/>
                        </a:spcAft>
                        <a:buFontTx/>
                        <a:buNone/>
                        <a:tabLst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Découvrir les différents rôles : lanceurs et trimeurs</a:t>
                      </a:r>
                    </a:p>
                    <a:p>
                      <a:pPr marL="0" indent="0" fontAlgn="base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Arbitrer</a:t>
                      </a:r>
                    </a:p>
                  </a:txBody>
                  <a:tcPr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Basketball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Tirer au panier. Passer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Dribbler, tirer au panier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Passer, défendre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Passer, se démarquer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reconnaitre attaquant / défenseur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Coopérer pour attaquer et défendre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Accepter de tenir des rôles simples d’arbitre et d’observateur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Course d’orientation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situer, utiliser un plan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Évaluer la distance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Trouver un itinéraire. Dessiner et tracer un parcours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Conduire un déplacement en toute sécurité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Adapter son déplacement aux différents milieux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Gérer son effort pour pouvoir revenir au point de départ</a:t>
                      </a:r>
                      <a:endParaRPr lang="fr-FR" sz="1100" b="1" kern="1200" dirty="0">
                        <a:solidFill>
                          <a:srgbClr val="A6A6A6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Danse traditionnelle </a:t>
                      </a:r>
                      <a:r>
                        <a:rPr lang="fr-FR" sz="1100" b="1" i="1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gwoka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le pouvoir expressif du corps de différentes façons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Enrichir son répertoire d’actions afin de communiquer une intention ou une émotion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S’engager dans des actions artistiques ou acrobatiques destinées à être présentées aux autres en maitrisant les risques et ses émotions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Mobiliser son imaginaire pour créer du sens et de l’émotion, dans des prestations collectives 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Escrime bouteille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Découvrir les déplacements et les gestes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déplacer en suivant les ordres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S’entrainer à l’assaut 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mettre en garde, se déplacer en marche, se déplacer en retraite, se fendre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Esquiver, parer, riposter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6952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Course en aérobie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Courir en un temps donné la plus grande distance possible ou une distance donnée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Courir une distance donnée dans le moins de temps possible ou en un temps donné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Battre son record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Développer sa condition physique</a:t>
                      </a:r>
                      <a:endParaRPr lang="fr-FR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Course de relais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Courir en équipe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Améliorer le passage du témoin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Courir de plus en plus vite en relais</a:t>
                      </a:r>
                      <a:endParaRPr lang="fr-FR" sz="11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Lancers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fort et loin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loin à bras cassé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un objet lourd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en rotation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Cirque (à confirmer)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Lancer et attraper avec précision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Enchainer et diversifier les actions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Se tenir debout sur les engins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S’équilibrer sur un engin. S’équilibrer en évoluant et se déplaçant sur l’engin</a:t>
                      </a:r>
                      <a:endParaRPr lang="fr-FR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Gymnastique rythmique</a:t>
                      </a:r>
                    </a:p>
                    <a:p>
                      <a:pPr fontAlgn="base">
                        <a:spcAft>
                          <a:spcPts val="600"/>
                        </a:spcAft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Faire danser un ruban pendant la durée d’une musique sans faire de nœuds + quelques figures</a:t>
                      </a:r>
                    </a:p>
                    <a:p>
                      <a:pPr fontAlgn="base">
                        <a:spcAft>
                          <a:spcPts val="600"/>
                        </a:spcAft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Faire rouler le cerceau, passer au travers d’un cerceau, savoir faire une rotation </a:t>
                      </a:r>
                    </a:p>
                    <a:p>
                      <a:pPr fontAlgn="base">
                        <a:spcAft>
                          <a:spcPts val="600"/>
                        </a:spcAft>
                      </a:pPr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Faire des échanges à deux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667236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00F5199C-3270-A448-B378-33810F0B9B37}"/>
              </a:ext>
            </a:extLst>
          </p:cNvPr>
          <p:cNvSpPr txBox="1"/>
          <p:nvPr/>
        </p:nvSpPr>
        <p:spPr>
          <a:xfrm>
            <a:off x="229615" y="94518"/>
            <a:ext cx="7824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Mes programmations annuelles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014ABA9-0FA1-E44A-BAF2-468247582C8B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FFE4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556BDFA-CC27-1F4A-9753-92B39B2F6844}"/>
              </a:ext>
            </a:extLst>
          </p:cNvPr>
          <p:cNvSpPr/>
          <p:nvPr/>
        </p:nvSpPr>
        <p:spPr>
          <a:xfrm>
            <a:off x="0" y="7152805"/>
            <a:ext cx="10691814" cy="406870"/>
          </a:xfrm>
          <a:prstGeom prst="rect">
            <a:avLst/>
          </a:prstGeom>
          <a:solidFill>
            <a:srgbClr val="FFE4F5"/>
          </a:solidFill>
          <a:ln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C0BB8C45-8AEA-FA48-98EA-287391E02904}"/>
              </a:ext>
            </a:extLst>
          </p:cNvPr>
          <p:cNvSpPr/>
          <p:nvPr/>
        </p:nvSpPr>
        <p:spPr>
          <a:xfrm rot="5400000">
            <a:off x="1029285" y="6344384"/>
            <a:ext cx="216000" cy="202554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planification annuelle</a:t>
            </a:r>
            <a:endParaRPr lang="fr-GP" sz="120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5874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181735</TotalTime>
  <Words>6176</Words>
  <Application>Microsoft Macintosh PowerPoint</Application>
  <PresentationFormat>Personnalisé</PresentationFormat>
  <Paragraphs>973</Paragraphs>
  <Slides>16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HELLOHAPPY</vt:lpstr>
      <vt:lpstr>WATERMELONFAMILY-LIGHT</vt:lpstr>
      <vt:lpstr>WATERMELONFAMILY-THIN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184</cp:revision>
  <cp:lastPrinted>2022-08-04T12:19:52Z</cp:lastPrinted>
  <dcterms:created xsi:type="dcterms:W3CDTF">2022-04-26T06:03:12Z</dcterms:created>
  <dcterms:modified xsi:type="dcterms:W3CDTF">2023-08-01T07:59:27Z</dcterms:modified>
</cp:coreProperties>
</file>