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973" r:id="rId2"/>
    <p:sldId id="974" r:id="rId3"/>
    <p:sldId id="975" r:id="rId4"/>
    <p:sldId id="976" r:id="rId5"/>
    <p:sldId id="977" r:id="rId6"/>
    <p:sldId id="978" r:id="rId7"/>
    <p:sldId id="979" r:id="rId8"/>
    <p:sldId id="980" r:id="rId9"/>
    <p:sldId id="981" r:id="rId10"/>
    <p:sldId id="982" r:id="rId11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840"/>
  </p:normalViewPr>
  <p:slideViewPr>
    <p:cSldViewPr snapToGrid="0" snapToObjects="1">
      <p:cViewPr>
        <p:scale>
          <a:sx n="78" d="100"/>
          <a:sy n="78" d="100"/>
        </p:scale>
        <p:origin x="23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EAF382"/>
          </a:solidFill>
          <a:ln>
            <a:solidFill>
              <a:srgbClr val="EAF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EBF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5082"/>
              </p:ext>
            </p:extLst>
          </p:nvPr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1,2,3 Parcours EDL, page 56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EPS (œufs, plans)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Évaluation homophones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24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E7E8"/>
          </a:solidFill>
          <a:ln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7E8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83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EAF283"/>
          </a:solidFill>
          <a:ln>
            <a:solidFill>
              <a:srgbClr val="EAF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EBF482"/>
          </a:solidFill>
          <a:ln w="25400">
            <a:solidFill>
              <a:srgbClr val="EBF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55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EEE8A"/>
          </a:solidFill>
          <a:ln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EEE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34783"/>
              </p:ext>
            </p:extLst>
          </p:nvPr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E8A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E8A"/>
                          </a:solidFill>
                          <a:latin typeface="+mj-lt"/>
                        </a:rPr>
                        <a:t>◼︎</a:t>
                      </a:r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1,2,3 Parcours EDL, page 56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E8A"/>
                          </a:solidFill>
                          <a:latin typeface="+mj-lt"/>
                        </a:rPr>
                        <a:t>◼︎</a:t>
                      </a:r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EPS (œufs, plans)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E8A"/>
                          </a:solidFill>
                          <a:latin typeface="+mn-lt"/>
                          <a:ea typeface="+mn-ea"/>
                          <a:cs typeface="+mn-cs"/>
                        </a:rPr>
                        <a:t>◼︎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Évaluation homophones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E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61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EEE8A"/>
          </a:solidFill>
          <a:ln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E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EEE8A"/>
          </a:solidFill>
          <a:ln w="25400">
            <a:solidFill>
              <a:srgbClr val="FEEE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E8A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231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CB95"/>
          </a:solidFill>
          <a:ln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C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27665"/>
              </p:ext>
            </p:extLst>
          </p:nvPr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5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46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CB95"/>
          </a:solidFill>
          <a:ln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CB95"/>
          </a:solidFill>
          <a:ln w="25400">
            <a:solidFill>
              <a:srgbClr val="FFC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5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01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E4F5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E4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/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4F5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E4F5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4F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4F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15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E4F5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266E7E5-2E21-F8CC-D81E-B29C17206706}"/>
              </a:ext>
            </a:extLst>
          </p:cNvPr>
          <p:cNvGraphicFramePr>
            <a:graphicFrameLocks noGrp="1"/>
          </p:cNvGraphicFramePr>
          <p:nvPr/>
        </p:nvGraphicFramePr>
        <p:xfrm>
          <a:off x="502539" y="551675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homophones grammaticaux (2)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sommative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Évaluation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098619B7-AF71-2342-E2C4-B46E30F66E98}"/>
              </a:ext>
            </a:extLst>
          </p:cNvPr>
          <p:cNvSpPr/>
          <p:nvPr/>
        </p:nvSpPr>
        <p:spPr>
          <a:xfrm>
            <a:off x="497536" y="322070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10h30-10h50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F5143C9-7A6F-EC13-FF69-D73AD9BDBD5A}"/>
              </a:ext>
            </a:extLst>
          </p:cNvPr>
          <p:cNvGraphicFramePr>
            <a:graphicFrameLocks noGrp="1"/>
          </p:cNvGraphicFramePr>
          <p:nvPr/>
        </p:nvGraphicFramePr>
        <p:xfrm>
          <a:off x="503522" y="1878819"/>
          <a:ext cx="6497054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NUMÉRATION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</a:t>
                      </a:r>
                    </a:p>
                    <a:p>
                      <a:pPr algn="ctr"/>
                      <a:endParaRPr lang="fr-FR" sz="600" b="1" u="sng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 </a:t>
                      </a:r>
                      <a:r>
                        <a:rPr lang="fr-FR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Lire, écrire des nombres décimaux</a:t>
                      </a:r>
                    </a:p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décimaux sur ardoise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Dictée de nombres sur tableau de numération du type : 24 unités 45 centièmes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Ardoise</a:t>
                      </a:r>
                      <a:endParaRPr lang="fr-FR" sz="11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71E0CBDB-D4FD-BFC0-6E54-024FEC372D84}"/>
              </a:ext>
            </a:extLst>
          </p:cNvPr>
          <p:cNvGraphicFramePr>
            <a:graphicFrameLocks noGrp="1"/>
          </p:cNvGraphicFramePr>
          <p:nvPr/>
        </p:nvGraphicFramePr>
        <p:xfrm>
          <a:off x="502534" y="3839898"/>
          <a:ext cx="649706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LECTURE ET COMPRÉHENSION DE L’ÉCRIT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Silence, on lit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bibliothèque de classe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9" name="Rectangle : avec coins arrondis en haut 8">
            <a:extLst>
              <a:ext uri="{FF2B5EF4-FFF2-40B4-BE49-F238E27FC236}">
                <a16:creationId xmlns:a16="http://schemas.microsoft.com/office/drawing/2014/main" id="{21D55D96-138B-2E94-6CF1-11B5405957FF}"/>
              </a:ext>
            </a:extLst>
          </p:cNvPr>
          <p:cNvSpPr/>
          <p:nvPr/>
        </p:nvSpPr>
        <p:spPr>
          <a:xfrm>
            <a:off x="497535" y="1624122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10h50-11h30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CE274F5E-787C-95A6-0BF9-2E4A693C7BF6}"/>
              </a:ext>
            </a:extLst>
          </p:cNvPr>
          <p:cNvSpPr/>
          <p:nvPr/>
        </p:nvSpPr>
        <p:spPr>
          <a:xfrm>
            <a:off x="497532" y="3610293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13h20-13h40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80A4A5-47AF-FE61-951D-1BFCA48956E3}"/>
              </a:ext>
            </a:extLst>
          </p:cNvPr>
          <p:cNvGraphicFramePr>
            <a:graphicFrameLocks noGrp="1"/>
          </p:cNvGraphicFramePr>
          <p:nvPr/>
        </p:nvGraphicFramePr>
        <p:xfrm>
          <a:off x="502532" y="6207458"/>
          <a:ext cx="649706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GRAMMAIRE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COD et COI</a:t>
                      </a:r>
                    </a:p>
                    <a:p>
                      <a:pPr algn="ctr"/>
                      <a:endParaRPr lang="fr-FR" sz="6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Objectif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Identifier des COD et COI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Évaluation formative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Exercice 3 : Transformer un adjectif en complément du nom et vice versa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Exercices polycopiés 1,2, 3 parcours EDL + cahier du jour page 56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6C343-1320-BD82-242D-E7C6E72EAF45}"/>
              </a:ext>
            </a:extLst>
          </p:cNvPr>
          <p:cNvSpPr/>
          <p:nvPr/>
        </p:nvSpPr>
        <p:spPr>
          <a:xfrm>
            <a:off x="497530" y="3288480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MÉRIDIENNE</a:t>
            </a:r>
          </a:p>
        </p:txBody>
      </p:sp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0C1CD6E4-0976-B34B-6658-91813FE62736}"/>
              </a:ext>
            </a:extLst>
          </p:cNvPr>
          <p:cNvSpPr/>
          <p:nvPr/>
        </p:nvSpPr>
        <p:spPr>
          <a:xfrm>
            <a:off x="497532" y="5967130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14h-14h40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B34C8B-C254-0F58-EDB5-104EF1D1D96B}"/>
              </a:ext>
            </a:extLst>
          </p:cNvPr>
          <p:cNvSpPr/>
          <p:nvPr/>
        </p:nvSpPr>
        <p:spPr>
          <a:xfrm>
            <a:off x="500030" y="7611867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 + JEU DES BUZZERS</a:t>
            </a:r>
          </a:p>
        </p:txBody>
      </p:sp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0ADAF11-D42B-CBB9-5020-6B3271733141}"/>
              </a:ext>
            </a:extLst>
          </p:cNvPr>
          <p:cNvGraphicFramePr>
            <a:graphicFrameLocks noGrp="1"/>
          </p:cNvGraphicFramePr>
          <p:nvPr/>
        </p:nvGraphicFramePr>
        <p:xfrm>
          <a:off x="492526" y="8147991"/>
          <a:ext cx="650205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ÉDUCATION PHYSIQUE ET SPORTIVE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course d’orientation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Séance 3 </a:t>
                      </a: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Si situer / « La chasse aux erreurs »</a:t>
                      </a: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 vingtaine d’œufs sont disséminés dans la cour de récréation. Il faut relever les erreurs d’emplacement des œufs par rapport aux indications du plan.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- 4 groupes de 3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100" b="0" i="0" u="none" dirty="0" err="1">
                          <a:solidFill>
                            <a:schemeClr val="tx1"/>
                          </a:solidFill>
                          <a:latin typeface="+mj-lt"/>
                        </a:rPr>
                        <a:t>oeufs</a:t>
                      </a: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 en plastique de couleur avec des lettres inscrites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plans pour les élèves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Corrections pour l’E.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CF70E930-D97F-B34D-17A4-B1FAFED5B9AE}"/>
              </a:ext>
            </a:extLst>
          </p:cNvPr>
          <p:cNvSpPr/>
          <p:nvPr/>
        </p:nvSpPr>
        <p:spPr>
          <a:xfrm>
            <a:off x="497530" y="7918386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15h-15h55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EDFAD14-C57E-386B-6A04-950F5A968DB7}"/>
              </a:ext>
            </a:extLst>
          </p:cNvPr>
          <p:cNvGraphicFramePr>
            <a:graphicFrameLocks noGrp="1"/>
          </p:cNvGraphicFramePr>
          <p:nvPr/>
        </p:nvGraphicFramePr>
        <p:xfrm>
          <a:off x="497530" y="4905493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MATHÉMATIQUES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</a:txBody>
                  <a:tcPr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Numération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Calcul posé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Tables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94A4E558-D32A-AAD0-3343-336847459CE9}"/>
              </a:ext>
            </a:extLst>
          </p:cNvPr>
          <p:cNvSpPr/>
          <p:nvPr/>
        </p:nvSpPr>
        <p:spPr>
          <a:xfrm>
            <a:off x="492526" y="4667152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4F5"/>
          </a:solidFill>
          <a:ln w="25400"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13h40-14h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C03AFADB-0AF0-871B-0FF1-A7149D73E20B}"/>
              </a:ext>
            </a:extLst>
          </p:cNvPr>
          <p:cNvGraphicFramePr>
            <a:graphicFrameLocks noGrp="1"/>
          </p:cNvGraphicFramePr>
          <p:nvPr/>
        </p:nvGraphicFramePr>
        <p:xfrm>
          <a:off x="492517" y="9718976"/>
          <a:ext cx="6502068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220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56848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4F5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36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E7E8"/>
          </a:solidFill>
          <a:ln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E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2EE965E-9136-7D68-7227-7DB25AA2297D}"/>
              </a:ext>
            </a:extLst>
          </p:cNvPr>
          <p:cNvGraphicFramePr>
            <a:graphicFrameLocks noGrp="1"/>
          </p:cNvGraphicFramePr>
          <p:nvPr/>
        </p:nvGraphicFramePr>
        <p:xfrm>
          <a:off x="627231" y="1927079"/>
          <a:ext cx="6497054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PRATIQUES ARTISTIQUES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Arts plastiques</a:t>
                      </a:r>
                    </a:p>
                    <a:p>
                      <a:pPr algn="ctr"/>
                      <a:endParaRPr lang="fr-FR" sz="600" b="1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Projet n°2 autour des illusions d’optique (à TERMINER !)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règle, crayon à papier, feutres, feuilles de dessin blanc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3" name="Rectangle : avec coins arrondis en haut 2">
            <a:extLst>
              <a:ext uri="{FF2B5EF4-FFF2-40B4-BE49-F238E27FC236}">
                <a16:creationId xmlns:a16="http://schemas.microsoft.com/office/drawing/2014/main" id="{96FD35CF-EC34-B0CA-24C4-1C4226DA63A2}"/>
              </a:ext>
            </a:extLst>
          </p:cNvPr>
          <p:cNvSpPr/>
          <p:nvPr/>
        </p:nvSpPr>
        <p:spPr>
          <a:xfrm>
            <a:off x="622228" y="1697474"/>
            <a:ext cx="102657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8h–8h45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10F3986-0686-8BC7-BDD1-4E7053606E27}"/>
              </a:ext>
            </a:extLst>
          </p:cNvPr>
          <p:cNvGraphicFramePr>
            <a:graphicFrameLocks noGrp="1"/>
          </p:cNvGraphicFramePr>
          <p:nvPr/>
        </p:nvGraphicFramePr>
        <p:xfrm>
          <a:off x="628214" y="3254223"/>
          <a:ext cx="649705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0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  <a:endParaRPr lang="fr-FR" sz="1200" u="none" kern="120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100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1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cette phrase, indique la classe grammaticale des mots.</a:t>
                      </a:r>
                    </a:p>
                    <a:p>
                      <a:r>
                        <a:rPr lang="fr-FR" sz="1100" i="1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Tableau et étiquettes classes grammaticales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7AF395A-F517-9552-4A42-B04B7EB52FC6}"/>
              </a:ext>
            </a:extLst>
          </p:cNvPr>
          <p:cNvGraphicFramePr>
            <a:graphicFrameLocks noGrp="1"/>
          </p:cNvGraphicFramePr>
          <p:nvPr/>
        </p:nvGraphicFramePr>
        <p:xfrm>
          <a:off x="627230" y="5025678"/>
          <a:ext cx="649706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8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2492062640"/>
                    </a:ext>
                  </a:extLst>
                </a:gridCol>
                <a:gridCol w="1614485">
                  <a:extLst>
                    <a:ext uri="{9D8B030D-6E8A-4147-A177-3AD203B41FA5}">
                      <a16:colId xmlns:a16="http://schemas.microsoft.com/office/drawing/2014/main" val="3443029530"/>
                    </a:ext>
                  </a:extLst>
                </a:gridCol>
                <a:gridCol w="1653605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u="sng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CEINTURES DE COMPÉTENCES – ÉTUDE DE LA LANGUE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Fiches d’entrainement, tests et outils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1100" b="0" i="0" u="none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b="0" i="1" u="none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Orthographe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b="0" i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Conjugaison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endParaRPr lang="fr-FR" sz="1100" b="0" i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C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761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82ACCF17-9C3D-9C14-63EC-2BA78F0622B7}"/>
              </a:ext>
            </a:extLst>
          </p:cNvPr>
          <p:cNvGraphicFramePr>
            <a:graphicFrameLocks noGrp="1"/>
          </p:cNvGraphicFramePr>
          <p:nvPr/>
        </p:nvGraphicFramePr>
        <p:xfrm>
          <a:off x="627226" y="6309486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5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5360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– ÉTUDE DE LA LANGUE</a:t>
                      </a:r>
                    </a:p>
                    <a:p>
                      <a:pPr algn="ctr"/>
                      <a:r>
                        <a:rPr lang="fr-FR" sz="1200" b="1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Dictée</a:t>
                      </a:r>
                    </a:p>
                    <a:p>
                      <a:pPr algn="ctr"/>
                      <a:endParaRPr lang="fr-FR" sz="60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 terrasses.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/>
                          </a:solidFill>
                          <a:latin typeface="+mj-lt"/>
                        </a:rPr>
                        <a:t>- Cahier du jour</a:t>
                      </a:r>
                    </a:p>
                  </a:txBody>
                  <a:tcPr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996579"/>
                  </a:ext>
                </a:extLst>
              </a:tr>
            </a:tbl>
          </a:graphicData>
        </a:graphic>
      </p:graphicFrame>
      <p:sp>
        <p:nvSpPr>
          <p:cNvPr id="10" name="Rectangle : avec coins arrondis en haut 9">
            <a:extLst>
              <a:ext uri="{FF2B5EF4-FFF2-40B4-BE49-F238E27FC236}">
                <a16:creationId xmlns:a16="http://schemas.microsoft.com/office/drawing/2014/main" id="{6988657B-2B75-B3AC-BC3D-F388831060BB}"/>
              </a:ext>
            </a:extLst>
          </p:cNvPr>
          <p:cNvSpPr/>
          <p:nvPr/>
        </p:nvSpPr>
        <p:spPr>
          <a:xfrm>
            <a:off x="622227" y="2999526"/>
            <a:ext cx="1027553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8h45–9h05</a:t>
            </a:r>
          </a:p>
        </p:txBody>
      </p:sp>
      <p:sp>
        <p:nvSpPr>
          <p:cNvPr id="13" name="Rectangle : avec coins arrondis en haut 12">
            <a:extLst>
              <a:ext uri="{FF2B5EF4-FFF2-40B4-BE49-F238E27FC236}">
                <a16:creationId xmlns:a16="http://schemas.microsoft.com/office/drawing/2014/main" id="{50698641-B45E-21AC-152D-4033E9298315}"/>
              </a:ext>
            </a:extLst>
          </p:cNvPr>
          <p:cNvSpPr/>
          <p:nvPr/>
        </p:nvSpPr>
        <p:spPr>
          <a:xfrm>
            <a:off x="622226" y="4787337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9h15–9h35</a:t>
            </a:r>
          </a:p>
        </p:txBody>
      </p:sp>
      <p:sp>
        <p:nvSpPr>
          <p:cNvPr id="15" name="Rectangle : avec coins arrondis en haut 14">
            <a:extLst>
              <a:ext uri="{FF2B5EF4-FFF2-40B4-BE49-F238E27FC236}">
                <a16:creationId xmlns:a16="http://schemas.microsoft.com/office/drawing/2014/main" id="{9CF009D9-0B0C-93C3-CE23-542948EACA30}"/>
              </a:ext>
            </a:extLst>
          </p:cNvPr>
          <p:cNvSpPr/>
          <p:nvPr/>
        </p:nvSpPr>
        <p:spPr>
          <a:xfrm>
            <a:off x="622224" y="6079881"/>
            <a:ext cx="1026577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9h35–9h55</a:t>
            </a:r>
          </a:p>
        </p:txBody>
      </p:sp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6961B919-D2A1-236B-31D7-450352BE6856}"/>
              </a:ext>
            </a:extLst>
          </p:cNvPr>
          <p:cNvGraphicFramePr>
            <a:graphicFrameLocks noGrp="1"/>
          </p:cNvGraphicFramePr>
          <p:nvPr/>
        </p:nvGraphicFramePr>
        <p:xfrm>
          <a:off x="627224" y="7790783"/>
          <a:ext cx="6497061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135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4926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MATHÉMATIQUES – CALCUL MENTAL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  <a:p>
                      <a:pPr algn="ctr"/>
                      <a:endParaRPr lang="fr-FR" sz="600" b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 est le chiffre des dixièmes dans…</a:t>
                      </a:r>
                    </a:p>
                    <a:p>
                      <a:pPr algn="ctr"/>
                      <a:r>
                        <a:rPr lang="fr-FR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Ardoise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1C6C2BD-B7AC-5F59-7EC3-19AEF2890B1A}"/>
              </a:ext>
            </a:extLst>
          </p:cNvPr>
          <p:cNvSpPr/>
          <p:nvPr/>
        </p:nvSpPr>
        <p:spPr>
          <a:xfrm>
            <a:off x="622222" y="4477907"/>
            <a:ext cx="650206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18" name="Rectangle : avec coins arrondis en haut 17">
            <a:extLst>
              <a:ext uri="{FF2B5EF4-FFF2-40B4-BE49-F238E27FC236}">
                <a16:creationId xmlns:a16="http://schemas.microsoft.com/office/drawing/2014/main" id="{89D0D954-8CE7-A2CD-2371-F309B3B83C1E}"/>
              </a:ext>
            </a:extLst>
          </p:cNvPr>
          <p:cNvSpPr/>
          <p:nvPr/>
        </p:nvSpPr>
        <p:spPr>
          <a:xfrm>
            <a:off x="622224" y="7550455"/>
            <a:ext cx="1026578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9h55–10h10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A7D091-0DCD-79AC-BCF9-F8E1364F7A04}"/>
              </a:ext>
            </a:extLst>
          </p:cNvPr>
          <p:cNvSpPr/>
          <p:nvPr/>
        </p:nvSpPr>
        <p:spPr>
          <a:xfrm>
            <a:off x="622222" y="10298162"/>
            <a:ext cx="6502064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5C4D5915-1FB6-7BE5-84B9-9342FA265EB3}"/>
              </a:ext>
            </a:extLst>
          </p:cNvPr>
          <p:cNvGraphicFramePr>
            <a:graphicFrameLocks noGrp="1"/>
          </p:cNvGraphicFramePr>
          <p:nvPr/>
        </p:nvGraphicFramePr>
        <p:xfrm>
          <a:off x="622228" y="9255803"/>
          <a:ext cx="6502058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851">
                  <a:extLst>
                    <a:ext uri="{9D8B030D-6E8A-4147-A177-3AD203B41FA5}">
                      <a16:colId xmlns:a16="http://schemas.microsoft.com/office/drawing/2014/main" val="3826948665"/>
                    </a:ext>
                  </a:extLst>
                </a:gridCol>
                <a:gridCol w="1666207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FRANÇAIS - ÉCRITURE</a:t>
                      </a:r>
                    </a:p>
                    <a:p>
                      <a:pPr algn="ctr"/>
                      <a:r>
                        <a:rPr lang="fr-FR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rendez-vous des stylos</a:t>
                      </a:r>
                    </a:p>
                    <a:p>
                      <a:pPr algn="ctr"/>
                      <a:endParaRPr lang="fr-FR" sz="600" b="1" i="0" u="none" strike="noStrike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Cartes avec contraintes à piocher</a:t>
                      </a:r>
                      <a:endParaRPr lang="fr-FR" sz="1100" b="0" i="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cahier du jour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9868"/>
                  </a:ext>
                </a:extLst>
              </a:tr>
            </a:tbl>
          </a:graphicData>
        </a:graphic>
      </p:graphicFrame>
      <p:sp>
        <p:nvSpPr>
          <p:cNvPr id="21" name="Rectangle : avec coins arrondis en haut 20">
            <a:extLst>
              <a:ext uri="{FF2B5EF4-FFF2-40B4-BE49-F238E27FC236}">
                <a16:creationId xmlns:a16="http://schemas.microsoft.com/office/drawing/2014/main" id="{E0BF177B-8689-6609-B4D5-B578A228E46D}"/>
              </a:ext>
            </a:extLst>
          </p:cNvPr>
          <p:cNvSpPr/>
          <p:nvPr/>
        </p:nvSpPr>
        <p:spPr>
          <a:xfrm>
            <a:off x="622222" y="9015475"/>
            <a:ext cx="1026579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7E8"/>
          </a:solidFill>
          <a:ln w="25400">
            <a:solidFill>
              <a:srgbClr val="FFE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  <a:latin typeface="KG Miss Kindergarten" panose="02000000000000000000" pitchFamily="2" charset="77"/>
              </a:rPr>
              <a:t>10h10-10h20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9A75909-5F92-A55A-9818-0FCD7BDABC02}"/>
              </a:ext>
            </a:extLst>
          </p:cNvPr>
          <p:cNvGraphicFramePr>
            <a:graphicFrameLocks noGrp="1"/>
          </p:cNvGraphicFramePr>
          <p:nvPr/>
        </p:nvGraphicFramePr>
        <p:xfrm>
          <a:off x="601291" y="817963"/>
          <a:ext cx="6522994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664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2673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7E8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E7E8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7E8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7E8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7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7E8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7E8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20</TotalTime>
  <Words>2740</Words>
  <Application>Microsoft Macintosh PowerPoint</Application>
  <PresentationFormat>Personnalisé</PresentationFormat>
  <Paragraphs>615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KG Miss Kindergarten</vt:lpstr>
      <vt:lpstr>WATERMELONFAMILY-THIN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</cp:revision>
  <dcterms:created xsi:type="dcterms:W3CDTF">2023-08-24T10:29:14Z</dcterms:created>
  <dcterms:modified xsi:type="dcterms:W3CDTF">2023-08-24T11:06:12Z</dcterms:modified>
</cp:coreProperties>
</file>