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798" r:id="rId2"/>
    <p:sldId id="799" r:id="rId3"/>
    <p:sldId id="930" r:id="rId4"/>
    <p:sldId id="931" r:id="rId5"/>
    <p:sldId id="943" r:id="rId6"/>
    <p:sldId id="944" r:id="rId7"/>
    <p:sldId id="956" r:id="rId8"/>
    <p:sldId id="957" r:id="rId9"/>
    <p:sldId id="969" r:id="rId10"/>
    <p:sldId id="970" r:id="rId11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840"/>
  </p:normalViewPr>
  <p:slideViewPr>
    <p:cSldViewPr snapToGrid="0" snapToObjects="1">
      <p:cViewPr>
        <p:scale>
          <a:sx n="143" d="100"/>
          <a:sy n="143" d="100"/>
        </p:scale>
        <p:origin x="840" y="-5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24/08/2023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71DD562-4DAD-3F49-8C5C-4E7B2103545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EAF382"/>
          </a:solidFill>
          <a:ln>
            <a:solidFill>
              <a:srgbClr val="EAF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19AE3E8-DA34-1F4B-8A87-71EC7D7B0141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EBF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septembre 2023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64321"/>
              </p:ext>
            </p:extLst>
          </p:nvPr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1,2,3 Parcours EDL, page 56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EBF482"/>
                          </a:solidFill>
                          <a:latin typeface="+mj-lt"/>
                        </a:rPr>
                        <a:t>◼︎ 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EPS (œufs, plans)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Évaluation homophones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2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  <a:gridCol w="1802638">
                  <a:extLst>
                    <a:ext uri="{9D8B030D-6E8A-4147-A177-3AD203B41FA5}">
                      <a16:colId xmlns:a16="http://schemas.microsoft.com/office/drawing/2014/main" val="4142537099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41622018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EBF482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  <a:ea typeface="HELLOHAPPY" panose="02000603000000000000" pitchFamily="2" charset="0"/>
                        </a:rPr>
                        <a:t>8h-8h45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  <a:ea typeface="HELLOHAPPY" panose="02000603000000000000" pitchFamily="2" charset="0"/>
                        </a:rPr>
                        <a:t>PRATIQUES ARTISTIQUES</a:t>
                      </a:r>
                      <a:r>
                        <a:rPr lang="fr-FR" sz="1100" b="1" u="none" dirty="0">
                          <a:latin typeface="+mj-lt"/>
                          <a:ea typeface="HELLOHAPPY" panose="02000603000000000000" pitchFamily="2" charset="0"/>
                        </a:rPr>
                        <a:t> – Arts plastiques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Projet n°2 autour des illusions d’optique (À TERMINER !)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règle, crayon à papier, feutres, feuilles de dessin blanc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823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latin typeface="+mj-lt"/>
                          <a:ea typeface="HELLOHAPPY" panose="02000603000000000000" pitchFamily="2" charset="0"/>
                        </a:rPr>
                        <a:t>8h45-9h05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  <a:ea typeface="HELLOHAPPY" panose="02000603000000000000" pitchFamily="2" charset="0"/>
                        </a:rPr>
                        <a:t>ÉTUDE DE LA LANGUE</a:t>
                      </a:r>
                      <a:r>
                        <a:rPr lang="fr-FR" sz="1100" b="1" u="none" dirty="0">
                          <a:solidFill>
                            <a:schemeClr val="tx1"/>
                          </a:solidFill>
                          <a:latin typeface="+mj-lt"/>
                          <a:ea typeface="HELLOHAPPY" panose="02000603000000000000" pitchFamily="2" charset="0"/>
                        </a:rPr>
                        <a:t> – Analyse grammaticale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Identifier la classe grammaticale des mots d’une phrase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Consigne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: Dans cette phrase, indique la classe grammaticale des mots.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 sœur Chloé aime regarder la télévision tard le soir.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tableau et étiquettes aimantées classes grammaticales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RÉCRÉATION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9h15-9h35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ÉTUDE DE LA LANGUE</a:t>
                      </a:r>
                      <a:r>
                        <a:rPr lang="fr-FR" sz="1100" b="1" u="none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– Ceintures de compétences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i="1" dirty="0">
                          <a:solidFill>
                            <a:schemeClr val="tx1"/>
                          </a:solidFill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Conjugaison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Grammaire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Orthographe</a:t>
                      </a: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Conjugaison</a:t>
                      </a: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cahier d’évaluations, tests et entrainements en ceintures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9h35-9h55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FRANÇAIS – ÉTUDE DE LA LANGUE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 – Dictée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Comme le soleil est revenu, les restaurateurs ont ressorti les tables et les chaises sur les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i="1" dirty="0">
                          <a:solidFill>
                            <a:schemeClr val="tx1"/>
                          </a:solidFill>
                          <a:latin typeface="+mj-lt"/>
                        </a:rPr>
                        <a:t>terrasses.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cahier du jour, dictées à trous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9h55-10h10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MATHÉMATIQUES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 – Calcul mental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Objectif : </a:t>
                      </a:r>
                      <a:r>
                        <a:rPr lang="fr-FR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 chiffre des dixièmes/centièmes dans un nombre décimal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Consigne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: Quel est le chiffre des dixièmes dans …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2,43 – 12,8 – 4,04 – 58,17 – 324,798 – 3,02 – 78,21 – 1 023,45 – 0,23 – 3,674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Matériel : ardoise, programmation de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  <a:latin typeface="+mj-lt"/>
                        </a:rPr>
                        <a:t>cenicienta</a:t>
                      </a:r>
                      <a:endParaRPr lang="fr-FR" sz="11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10h10-10h20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solidFill>
                            <a:schemeClr val="tx1"/>
                          </a:solidFill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 – Écriture 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Rédiger des phrases avec contrainte. Réinvestir ses connaissances en EDL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u="sng" dirty="0">
                          <a:solidFill>
                            <a:schemeClr val="tx1"/>
                          </a:solidFill>
                          <a:latin typeface="+mj-lt"/>
                        </a:rPr>
                        <a:t>Consigne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: Écris une phrase déclarative avec deux verbes conjugués et un sujet.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Matériel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: cartes à contraintes à piocher, cahier d’écriture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RÉCRÉATION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10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/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E6E7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E6E7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E6E7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6E7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BBA961D-C926-0547-9851-36641A82F149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E6E7"/>
          </a:solidFill>
          <a:ln>
            <a:solidFill>
              <a:srgbClr val="FFE6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1643F033-BF34-F646-97D5-9EA795B459CF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</a:p>
        </p:txBody>
      </p:sp>
    </p:spTree>
    <p:extLst>
      <p:ext uri="{BB962C8B-B14F-4D97-AF65-F5344CB8AC3E}">
        <p14:creationId xmlns:p14="http://schemas.microsoft.com/office/powerpoint/2010/main" val="415775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EAF283"/>
          </a:solidFill>
          <a:ln>
            <a:solidFill>
              <a:srgbClr val="EAF2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1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855969"/>
              </p:ext>
            </p:extLst>
          </p:nvPr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  <a:gridCol w="1802637">
                  <a:extLst>
                    <a:ext uri="{9D8B030D-6E8A-4147-A177-3AD203B41FA5}">
                      <a16:colId xmlns:a16="http://schemas.microsoft.com/office/drawing/2014/main" val="3377644700"/>
                    </a:ext>
                  </a:extLst>
                </a:gridCol>
                <a:gridCol w="1802636">
                  <a:extLst>
                    <a:ext uri="{9D8B030D-6E8A-4147-A177-3AD203B41FA5}">
                      <a16:colId xmlns:a16="http://schemas.microsoft.com/office/drawing/2014/main" val="1705841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EBF482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EBF482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dk1"/>
                          </a:solidFill>
                          <a:latin typeface="+mj-lt"/>
                          <a:ea typeface="HELLOHAPPY" panose="02000603000000000000" pitchFamily="2" charset="0"/>
                          <a:cs typeface="+mn-cs"/>
                        </a:rPr>
                        <a:t>10h30-10h50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latin typeface="+mj-lt"/>
                        </a:rPr>
                        <a:t> – Étude de la langue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Écrire les homophones grammaticaux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Évaluation sommative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10h50-11h30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b="1" u="sng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MATHÉMATIQUES</a:t>
                      </a:r>
                      <a:r>
                        <a:rPr lang="fr-FR" sz="11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– Nombres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Objectif : Lire, écrire des nombres décimaux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  <a:latin typeface="+mj-lt"/>
                        </a:rPr>
                        <a:t>- Dictée de nombres décimaux sur l’ardoise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- Dictée de nombres sur le tableau de numération du type 24 unités 45 centièmes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- Exercices 1,2,3 Parcours Maths page 83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PAUSE MÉRIDIENNE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13h20-13h40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latin typeface="+mj-lt"/>
                        </a:rPr>
                        <a:t> – Lecture et compréhension de l’écrit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Silence, on lit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13h40-14h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MATHÉMATIQUES</a:t>
                      </a:r>
                      <a:r>
                        <a:rPr lang="fr-FR" sz="1100" b="1" dirty="0">
                          <a:latin typeface="+mj-lt"/>
                        </a:rPr>
                        <a:t> – Ceintures de compétences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1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Numération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2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Calcul posé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u="sng" dirty="0">
                          <a:latin typeface="+mj-lt"/>
                        </a:rPr>
                        <a:t>GROUPE 3</a:t>
                      </a:r>
                    </a:p>
                    <a:p>
                      <a:pPr algn="ctr"/>
                      <a:r>
                        <a:rPr lang="fr-FR" sz="1100" i="1" dirty="0">
                          <a:latin typeface="+mj-lt"/>
                        </a:rPr>
                        <a:t>Tables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Matériel : cahier d’évaluations, tests et entrainements en ceintures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14h-14h40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FRANÇAIS</a:t>
                      </a:r>
                      <a:r>
                        <a:rPr lang="fr-FR" sz="1100" b="1" dirty="0">
                          <a:latin typeface="+mj-lt"/>
                        </a:rPr>
                        <a:t> – Étude de la langue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Objectif : Identifier des COD et COI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Évaluation formative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Matériel : </a:t>
                      </a:r>
                      <a:r>
                        <a:rPr lang="fr-FR" sz="1100" b="0" i="0" u="none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Exercices polycopiés 1,2,3 parcours EDL + cahier du jour page 56</a:t>
                      </a:r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RÉCRÉATION + JEU DES BUZZERS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15h-15h50</a:t>
                      </a: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u="sng" dirty="0">
                          <a:latin typeface="+mj-lt"/>
                        </a:rPr>
                        <a:t>ÉDUCATION PHYSIQUE ET SPORTIVE</a:t>
                      </a:r>
                      <a:r>
                        <a:rPr lang="fr-FR" sz="1100" b="1" dirty="0">
                          <a:latin typeface="+mj-lt"/>
                        </a:rPr>
                        <a:t> – La course d’orientation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Objectif/ séance : Se situer / La chasse aux erreurs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Proposer un plan à chaque groupe sur lequel figurent des œufs de couleur à trouver. Une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vingtaine d’œufs sont disséminés dans la cour de récréation. Il faut relever les erreurs</a:t>
                      </a:r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d’emplacement des œufs par rapport aux indications du plan.</a:t>
                      </a:r>
                      <a:endParaRPr lang="fr-FR" sz="11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fr-FR" sz="1100" dirty="0">
                          <a:latin typeface="+mj-lt"/>
                        </a:rPr>
                        <a:t>Matériel : œufs en plastique, plans pour les élèves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EBF482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49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6 novembre 2023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EE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D8A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D8A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EED8A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EED8A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EED8A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D22DFC8-82A3-AD41-BFB8-3B4A1E9CC2FF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EED8A"/>
          </a:solidFill>
          <a:ln>
            <a:solidFill>
              <a:srgbClr val="FEE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0FD49AA4-5FAB-E649-8B6F-A1CB70345157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3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6CE2BF-8A09-0C46-94D1-9087DC57097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EED8A"/>
          </a:solidFill>
          <a:ln>
            <a:solidFill>
              <a:srgbClr val="FEE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281862E0-B292-CF46-A721-7C46D9646D81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2</a:t>
            </a: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/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EED8A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EED8A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EED8A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EED8A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EE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78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8 janvier 2024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CB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4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4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CB94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CB94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CB94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34CE85B7-236E-CB4E-A5EB-6033CEC66E1E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CB94"/>
          </a:solidFill>
          <a:ln>
            <a:solidFill>
              <a:srgbClr val="FFC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7E72297-462C-F643-8445-A58CF9345ECE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427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/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CB94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CB94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CB94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CB94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CB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06B3C14-15C4-7540-AAF8-43638C9661BF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CB94"/>
          </a:solidFill>
          <a:ln>
            <a:solidFill>
              <a:srgbClr val="FFC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6A3BB86-3321-B44D-941E-AC4AEA2C5546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3</a:t>
            </a:r>
          </a:p>
        </p:txBody>
      </p:sp>
    </p:spTree>
    <p:extLst>
      <p:ext uri="{BB962C8B-B14F-4D97-AF65-F5344CB8AC3E}">
        <p14:creationId xmlns:p14="http://schemas.microsoft.com/office/powerpoint/2010/main" val="2051858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4 mars 2024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E4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4F5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4F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4F5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E4F5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E4F5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4074EEF-457C-064D-B77E-2FC70F89425C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E4F5"/>
          </a:solidFill>
          <a:ln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9B3C582-7030-5142-A525-42A918A1DD43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9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994B8FAD-7755-F747-ADAF-FFD3A2759BA0}"/>
              </a:ext>
            </a:extLst>
          </p:cNvPr>
          <p:cNvGraphicFramePr>
            <a:graphicFrameLocks noGrp="1"/>
          </p:cNvGraphicFramePr>
          <p:nvPr/>
        </p:nvGraphicFramePr>
        <p:xfrm>
          <a:off x="633791" y="278163"/>
          <a:ext cx="635709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E4F5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E4F5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E4F5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5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0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1989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E0C645E5-981D-5040-883F-E34007CF1B14}"/>
              </a:ext>
            </a:extLst>
          </p:cNvPr>
          <p:cNvGraphicFramePr>
            <a:graphicFrameLocks noGrp="1"/>
          </p:cNvGraphicFramePr>
          <p:nvPr/>
        </p:nvGraphicFramePr>
        <p:xfrm>
          <a:off x="633790" y="8727002"/>
          <a:ext cx="6357091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4F5"/>
                          </a:solidFill>
                          <a:latin typeface="+mn-lt"/>
                        </a:rPr>
                        <a:t>Bilan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4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>
                        <a:solidFill>
                          <a:srgbClr val="EBF482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EBF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5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>
                        <a:solidFill>
                          <a:srgbClr val="EBF48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99833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1382EB5-73B7-3144-B09A-757248AD8748}"/>
              </a:ext>
            </a:extLst>
          </p:cNvPr>
          <p:cNvSpPr/>
          <p:nvPr/>
        </p:nvSpPr>
        <p:spPr>
          <a:xfrm>
            <a:off x="7163675" y="-1"/>
            <a:ext cx="396000" cy="10691813"/>
          </a:xfrm>
          <a:prstGeom prst="rect">
            <a:avLst/>
          </a:prstGeom>
          <a:solidFill>
            <a:srgbClr val="FFE4F5"/>
          </a:solidFill>
          <a:ln>
            <a:solidFill>
              <a:srgbClr val="FFE4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7A50E9A-E47C-204F-97E9-5614BA62962F}"/>
              </a:ext>
            </a:extLst>
          </p:cNvPr>
          <p:cNvSpPr/>
          <p:nvPr/>
        </p:nvSpPr>
        <p:spPr>
          <a:xfrm>
            <a:off x="7209905" y="9389942"/>
            <a:ext cx="216000" cy="11215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GP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4</a:t>
            </a:r>
          </a:p>
        </p:txBody>
      </p:sp>
    </p:spTree>
    <p:extLst>
      <p:ext uri="{BB962C8B-B14F-4D97-AF65-F5344CB8AC3E}">
        <p14:creationId xmlns:p14="http://schemas.microsoft.com/office/powerpoint/2010/main" val="313194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64B743D4-F8FB-4F45-8C18-8B47B6691949}"/>
              </a:ext>
            </a:extLst>
          </p:cNvPr>
          <p:cNvSpPr txBox="1"/>
          <p:nvPr/>
        </p:nvSpPr>
        <p:spPr>
          <a:xfrm>
            <a:off x="522690" y="108994"/>
            <a:ext cx="6690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n w="3175">
                  <a:noFill/>
                </a:ln>
                <a:latin typeface="WATERMELONFAMILY-THIN" panose="02000506000000020004" pitchFamily="2" charset="0"/>
                <a:ea typeface="HELLOHAPPY" panose="02000603000000000000" pitchFamily="2" charset="0"/>
              </a:rPr>
              <a:t>Lundi 29 avril 2024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518F2CC-1DD7-1543-9ED4-CB1570E011F9}"/>
              </a:ext>
            </a:extLst>
          </p:cNvPr>
          <p:cNvCxnSpPr>
            <a:cxnSpLocks/>
          </p:cNvCxnSpPr>
          <p:nvPr/>
        </p:nvCxnSpPr>
        <p:spPr>
          <a:xfrm>
            <a:off x="577377" y="786102"/>
            <a:ext cx="6532072" cy="0"/>
          </a:xfrm>
          <a:prstGeom prst="line">
            <a:avLst/>
          </a:prstGeom>
          <a:ln w="60325">
            <a:solidFill>
              <a:srgbClr val="FFE6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5B0CBA56-CE6C-4140-B6B1-093965D2821A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1117240"/>
          <a:ext cx="6357091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861">
                  <a:extLst>
                    <a:ext uri="{9D8B030D-6E8A-4147-A177-3AD203B41FA5}">
                      <a16:colId xmlns:a16="http://schemas.microsoft.com/office/drawing/2014/main" val="3525926314"/>
                    </a:ext>
                  </a:extLst>
                </a:gridCol>
                <a:gridCol w="3184230">
                  <a:extLst>
                    <a:ext uri="{9D8B030D-6E8A-4147-A177-3AD203B41FA5}">
                      <a16:colId xmlns:a16="http://schemas.microsoft.com/office/drawing/2014/main" val="3630196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FFE6E7"/>
                          </a:solidFill>
                          <a:latin typeface="+mn-lt"/>
                        </a:rPr>
                        <a:t>Matériel spécifique / photocopies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ACE2D7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55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6E7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FFE6E7"/>
                          </a:solidFill>
                          <a:latin typeface="+mj-lt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345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6E7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6E7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5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6E7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FFE6E7"/>
                          </a:solidFill>
                          <a:latin typeface="+mn-lt"/>
                          <a:ea typeface="+mn-ea"/>
                          <a:cs typeface="+mn-cs"/>
                        </a:rPr>
                        <a:t>◼︎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04803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BE7872-D91A-F74C-A838-EEE2E59DCF4C}"/>
              </a:ext>
            </a:extLst>
          </p:cNvPr>
          <p:cNvGraphicFramePr>
            <a:graphicFrameLocks noGrp="1"/>
          </p:cNvGraphicFramePr>
          <p:nvPr/>
        </p:nvGraphicFramePr>
        <p:xfrm>
          <a:off x="652063" y="2503903"/>
          <a:ext cx="6357091" cy="780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182">
                  <a:extLst>
                    <a:ext uri="{9D8B030D-6E8A-4147-A177-3AD203B41FA5}">
                      <a16:colId xmlns:a16="http://schemas.microsoft.com/office/drawing/2014/main" val="3699993773"/>
                    </a:ext>
                  </a:extLst>
                </a:gridCol>
                <a:gridCol w="5407909">
                  <a:extLst>
                    <a:ext uri="{9D8B030D-6E8A-4147-A177-3AD203B41FA5}">
                      <a16:colId xmlns:a16="http://schemas.microsoft.com/office/drawing/2014/main" val="8160751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300" b="1" kern="1200" dirty="0">
                          <a:solidFill>
                            <a:srgbClr val="FFE6E7"/>
                          </a:solidFill>
                          <a:latin typeface="+mn-lt"/>
                          <a:ea typeface="+mn-ea"/>
                          <a:cs typeface="+mn-cs"/>
                        </a:rPr>
                        <a:t>Horaires</a:t>
                      </a:r>
                      <a:endParaRPr lang="fr-FR" sz="1300" dirty="0">
                        <a:solidFill>
                          <a:srgbClr val="FFE6E7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>
                          <a:solidFill>
                            <a:srgbClr val="FFE6E7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89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FFE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70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0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04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6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8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03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064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3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259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38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83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95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679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1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73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4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67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7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75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9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89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6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896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32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872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CA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AAD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11851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3998DB3-88A0-1244-8E87-39E447D38B78}"/>
              </a:ext>
            </a:extLst>
          </p:cNvPr>
          <p:cNvSpPr/>
          <p:nvPr/>
        </p:nvSpPr>
        <p:spPr>
          <a:xfrm>
            <a:off x="0" y="0"/>
            <a:ext cx="468000" cy="10691813"/>
          </a:xfrm>
          <a:prstGeom prst="rect">
            <a:avLst/>
          </a:prstGeom>
          <a:solidFill>
            <a:srgbClr val="FFE6E7"/>
          </a:solidFill>
          <a:ln>
            <a:solidFill>
              <a:srgbClr val="FFE6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1AA32B3E-BBF4-3E42-BD81-BEA59387BC9F}"/>
              </a:ext>
            </a:extLst>
          </p:cNvPr>
          <p:cNvSpPr/>
          <p:nvPr/>
        </p:nvSpPr>
        <p:spPr>
          <a:xfrm>
            <a:off x="203114" y="9389941"/>
            <a:ext cx="216000" cy="112151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WATERMELONFAMILY-THIN" panose="02000506000000020004" pitchFamily="2" charset="0"/>
              </a:rPr>
              <a:t>Ma période 5</a:t>
            </a:r>
            <a:endParaRPr lang="fr-GP" sz="1200" dirty="0">
              <a:solidFill>
                <a:schemeClr val="tx1"/>
              </a:solidFill>
              <a:latin typeface="WATERMELONFAMILY-THIN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5590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47</TotalTime>
  <Words>650</Words>
  <Application>Microsoft Macintosh PowerPoint</Application>
  <PresentationFormat>Personnalisé</PresentationFormat>
  <Paragraphs>149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WATERMELONFAMILY-THIN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3</cp:revision>
  <cp:lastPrinted>2023-08-24T11:35:27Z</cp:lastPrinted>
  <dcterms:created xsi:type="dcterms:W3CDTF">2023-08-24T10:31:01Z</dcterms:created>
  <dcterms:modified xsi:type="dcterms:W3CDTF">2023-08-24T11:54:32Z</dcterms:modified>
</cp:coreProperties>
</file>