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969" r:id="rId2"/>
    <p:sldId id="970" r:id="rId3"/>
    <p:sldId id="798" r:id="rId4"/>
    <p:sldId id="799" r:id="rId5"/>
    <p:sldId id="930" r:id="rId6"/>
    <p:sldId id="931" r:id="rId7"/>
    <p:sldId id="956" r:id="rId8"/>
    <p:sldId id="957" r:id="rId9"/>
    <p:sldId id="943" r:id="rId10"/>
    <p:sldId id="944" r:id="rId11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EEA3"/>
    <a:srgbClr val="FFD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40"/>
  </p:normalViewPr>
  <p:slideViewPr>
    <p:cSldViewPr snapToGrid="0" snapToObjects="1">
      <p:cViewPr>
        <p:scale>
          <a:sx n="69" d="100"/>
          <a:sy n="69" d="100"/>
        </p:scale>
        <p:origin x="13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07/07/2024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29 avril 2024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D2EE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85399"/>
              </p:ext>
            </p:extLst>
          </p:nvPr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D2EEA3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D2EEA3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D2EEA3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D2EEA3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D2EEA3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D2EEA3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D2EEA3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D2EEA3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694457"/>
              </p:ext>
            </p:extLst>
          </p:nvPr>
        </p:nvGraphicFramePr>
        <p:xfrm>
          <a:off x="652063" y="2503903"/>
          <a:ext cx="6357091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D2EEA3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D2EEA3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D2EEA3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3998DB3-88A0-1244-8E87-39E447D38B78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D2EEA3"/>
          </a:solidFill>
          <a:ln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32B3E-BBF4-3E42-BD81-BEA59387BC9F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1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82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/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CB94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CB94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/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CB94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06B3C14-15C4-7540-AAF8-43638C9661BF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CB94"/>
          </a:solidFill>
          <a:ln>
            <a:solidFill>
              <a:srgbClr val="FFC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6A3BB86-3321-B44D-941E-AC4AEA2C5546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5</a:t>
            </a:r>
          </a:p>
        </p:txBody>
      </p:sp>
    </p:spTree>
    <p:extLst>
      <p:ext uri="{BB962C8B-B14F-4D97-AF65-F5344CB8AC3E}">
        <p14:creationId xmlns:p14="http://schemas.microsoft.com/office/powerpoint/2010/main" val="205185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498719"/>
              </p:ext>
            </p:extLst>
          </p:nvPr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D2EEA3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D2EEA3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D2EEA3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43002"/>
              </p:ext>
            </p:extLst>
          </p:nvPr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D2EEA3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D2EEA3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2EE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BBA961D-C926-0547-9851-36641A82F149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D2EEA3"/>
          </a:solidFill>
          <a:ln>
            <a:solidFill>
              <a:srgbClr val="D2E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1643F033-BF34-F646-97D5-9EA795B459CF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1</a:t>
            </a:r>
          </a:p>
        </p:txBody>
      </p:sp>
    </p:spTree>
    <p:extLst>
      <p:ext uri="{BB962C8B-B14F-4D97-AF65-F5344CB8AC3E}">
        <p14:creationId xmlns:p14="http://schemas.microsoft.com/office/powerpoint/2010/main" val="339968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EAF382"/>
          </a:solidFill>
          <a:ln>
            <a:solidFill>
              <a:srgbClr val="EAF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2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EBF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64321"/>
              </p:ext>
            </p:extLst>
          </p:nvPr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EBF482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◼︎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1,2,3 Parcours EDL, page 56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◼︎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EPS (œufs, plans)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Évaluation homophones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2503903"/>
          <a:ext cx="6357092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1802636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  <a:gridCol w="1802638">
                  <a:extLst>
                    <a:ext uri="{9D8B030D-6E8A-4147-A177-3AD203B41FA5}">
                      <a16:colId xmlns:a16="http://schemas.microsoft.com/office/drawing/2014/main" val="4142537099"/>
                    </a:ext>
                  </a:extLst>
                </a:gridCol>
                <a:gridCol w="1802636">
                  <a:extLst>
                    <a:ext uri="{9D8B030D-6E8A-4147-A177-3AD203B41FA5}">
                      <a16:colId xmlns:a16="http://schemas.microsoft.com/office/drawing/2014/main" val="41622018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EBF482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  <a:ea typeface="HELLOHAPPY" panose="02000603000000000000" pitchFamily="2" charset="0"/>
                        </a:rPr>
                        <a:t>8h-8h45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  <a:ea typeface="HELLOHAPPY" panose="02000603000000000000" pitchFamily="2" charset="0"/>
                        </a:rPr>
                        <a:t>PRATIQUES ARTISTIQUES</a:t>
                      </a:r>
                      <a:r>
                        <a:rPr lang="fr-FR" sz="1100" b="1" u="none" dirty="0">
                          <a:latin typeface="+mj-lt"/>
                          <a:ea typeface="HELLOHAPPY" panose="02000603000000000000" pitchFamily="2" charset="0"/>
                        </a:rPr>
                        <a:t> – Arts plastiques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Projet n°2 autour des illusions d’optique (À TERMINER !)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règle, crayon à papier, feutres, feuilles de dessin blanc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823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+mj-lt"/>
                          <a:ea typeface="HELLOHAPPY" panose="02000603000000000000" pitchFamily="2" charset="0"/>
                        </a:rPr>
                        <a:t>8h45-9h05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  <a:ea typeface="HELLOHAPPY" panose="02000603000000000000" pitchFamily="2" charset="0"/>
                        </a:rPr>
                        <a:t>ÉTUDE DE LA LANGUE</a:t>
                      </a:r>
                      <a:r>
                        <a:rPr lang="fr-FR" sz="1100" b="1" u="none" dirty="0">
                          <a:solidFill>
                            <a:schemeClr val="tx1"/>
                          </a:solidFill>
                          <a:latin typeface="+mj-lt"/>
                          <a:ea typeface="HELLOHAPPY" panose="02000603000000000000" pitchFamily="2" charset="0"/>
                        </a:rPr>
                        <a:t> – Analyse grammaticale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 Identifier la classe grammaticale des mots d’une phrase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u="sng" dirty="0">
                          <a:solidFill>
                            <a:schemeClr val="tx1"/>
                          </a:solidFill>
                          <a:latin typeface="+mj-lt"/>
                        </a:rPr>
                        <a:t>Consigne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 : Dans cette phrase, indique la classe grammaticale des mots.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tableau et étiquettes aimantées classes grammaticales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RÉCRÉATION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9h15-9h35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ÉTUDE DE LA LANGUE</a:t>
                      </a:r>
                      <a:r>
                        <a:rPr lang="fr-FR" sz="1100" b="1" u="none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– Ceintures de compétences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solidFill>
                            <a:schemeClr val="tx1"/>
                          </a:solidFill>
                          <a:latin typeface="+mj-lt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i="1" dirty="0">
                          <a:solidFill>
                            <a:schemeClr val="tx1"/>
                          </a:solidFill>
                          <a:latin typeface="+mj-lt"/>
                        </a:rPr>
                        <a:t>Grammaire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Orthographe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Conjugaison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Grammaire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Orthographe</a:t>
                      </a:r>
                    </a:p>
                  </a:txBody>
                  <a:tcPr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Conjugaison</a:t>
                      </a:r>
                    </a:p>
                  </a:txBody>
                  <a:tcPr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cahier d’évaluations, tests et entrainements en ceintures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9h35-9h55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FRANÇAIS – ÉTUDE DE LA LANGUE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 – Dictée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i="1" dirty="0">
                          <a:solidFill>
                            <a:schemeClr val="tx1"/>
                          </a:solidFill>
                          <a:latin typeface="+mj-lt"/>
                        </a:rPr>
                        <a:t>terrasses.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cahier du jour, dictées à trous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9h55-10h10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MATHÉMATIQUES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 – Calcul mental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Objectif : </a:t>
                      </a:r>
                      <a:r>
                        <a:rPr lang="fr-FR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u="sng" dirty="0">
                          <a:solidFill>
                            <a:schemeClr val="tx1"/>
                          </a:solidFill>
                          <a:latin typeface="+mj-lt"/>
                        </a:rPr>
                        <a:t>Consigne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 : Quel est le chiffre des dixièmes dans …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ardoise, programmation de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  <a:latin typeface="+mj-lt"/>
                        </a:rPr>
                        <a:t>cenicienta</a:t>
                      </a:r>
                      <a:endParaRPr lang="fr-FR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10h10-10h20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FRANÇAIS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 – Écriture 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 Rédiger des phrases avec contrainte. Réinvestir ses connaissances en EDL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u="sng" dirty="0">
                          <a:solidFill>
                            <a:schemeClr val="tx1"/>
                          </a:solidFill>
                          <a:latin typeface="+mj-lt"/>
                        </a:rPr>
                        <a:t>Consigne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 : Écris une phrase déclarative avec deux verbes conjugués et un sujet.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Matériel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: cartes à contraintes à piocher, cahier d’écriture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RÉCRÉATION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10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EAF283"/>
          </a:solidFill>
          <a:ln>
            <a:solidFill>
              <a:srgbClr val="EAF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2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855969"/>
              </p:ext>
            </p:extLst>
          </p:nvPr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1802636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  <a:gridCol w="1802637">
                  <a:extLst>
                    <a:ext uri="{9D8B030D-6E8A-4147-A177-3AD203B41FA5}">
                      <a16:colId xmlns:a16="http://schemas.microsoft.com/office/drawing/2014/main" val="3377644700"/>
                    </a:ext>
                  </a:extLst>
                </a:gridCol>
                <a:gridCol w="1802636">
                  <a:extLst>
                    <a:ext uri="{9D8B030D-6E8A-4147-A177-3AD203B41FA5}">
                      <a16:colId xmlns:a16="http://schemas.microsoft.com/office/drawing/2014/main" val="1705841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EBF482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j-lt"/>
                          <a:ea typeface="HELLOHAPPY" panose="02000603000000000000" pitchFamily="2" charset="0"/>
                          <a:cs typeface="+mn-cs"/>
                        </a:rPr>
                        <a:t>10h30-10h50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FRANÇAIS</a:t>
                      </a:r>
                      <a:r>
                        <a:rPr lang="fr-FR" sz="1100" b="1" dirty="0">
                          <a:latin typeface="+mj-lt"/>
                        </a:rPr>
                        <a:t> – Étude de la langue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 Écrire les homophones grammaticaux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Évaluation sommative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10h50-11h30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fr-FR" sz="1100" b="1" u="sng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MATHÉMATIQUES</a:t>
                      </a:r>
                      <a:r>
                        <a:rPr lang="fr-FR" sz="11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– Nombres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 Lire, écrire des nombres décimaux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- Dictée de nombres décimaux sur l’ardoise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- Dictée de nombres sur le tableau de numération du type 24 unités 45 centièmes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- Exercices 1,2,3 Parcours Maths page 83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PAUSE MÉRIDIENNE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13h20-13h40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FRANÇAIS</a:t>
                      </a:r>
                      <a:r>
                        <a:rPr lang="fr-FR" sz="1100" b="1" dirty="0">
                          <a:latin typeface="+mj-lt"/>
                        </a:rPr>
                        <a:t> – Lecture et compréhension de l’écrit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Silence, on lit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13h40-14h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MATHÉMATIQUES</a:t>
                      </a:r>
                      <a:r>
                        <a:rPr lang="fr-FR" sz="1100" b="1" dirty="0">
                          <a:latin typeface="+mj-lt"/>
                        </a:rPr>
                        <a:t> – Ceintures de compétences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Numération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Calcul posé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Tables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Matériel : cahier d’évaluations, tests et entrainements en ceintures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14h-14h40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FRANÇAIS</a:t>
                      </a:r>
                      <a:r>
                        <a:rPr lang="fr-FR" sz="1100" b="1" dirty="0">
                          <a:latin typeface="+mj-lt"/>
                        </a:rPr>
                        <a:t> – Étude de la langue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Objectif : Identifier des COD et COI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Évaluation formative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Matériel : </a:t>
                      </a: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Exercices polycopiés 1,2,3 parcours EDL + cahier du jour page 56</a:t>
                      </a:r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RÉCRÉATION + JEU DES BUZZERS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15h-15h50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ÉDUCATION PHYSIQUE ET SPORTIVE</a:t>
                      </a:r>
                      <a:r>
                        <a:rPr lang="fr-FR" sz="1100" b="1" dirty="0">
                          <a:latin typeface="+mj-lt"/>
                        </a:rPr>
                        <a:t> – La course d’orientation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Objectif/ séance : Se situer / La chasse aux erreurs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vingtaine d’œufs sont disséminés dans la cour de récréation. Il faut relever les erreurs</a:t>
                      </a:r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d’emplacement des œufs par rapport aux indications du plan.</a:t>
                      </a:r>
                      <a:endParaRPr lang="fr-FR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Matériel : œufs en plastique, plans pour les élèves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/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EBF482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498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6 novembre 2023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EE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EED8A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EED8A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EED8A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2503903"/>
          <a:ext cx="6357091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EED8A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EED8A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D22DFC8-82A3-AD41-BFB8-3B4A1E9CC2F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EED8A"/>
          </a:solidFill>
          <a:ln>
            <a:solidFill>
              <a:srgbClr val="FEE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0FD49AA4-5FAB-E649-8B6F-A1CB70345157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3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37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EED8A"/>
          </a:solidFill>
          <a:ln>
            <a:solidFill>
              <a:srgbClr val="FEE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3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/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EED8A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EED8A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/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EED8A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782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mars 2024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D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544531"/>
              </p:ext>
            </p:extLst>
          </p:nvPr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D686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FFD686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D686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D686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D686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D686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D686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D686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710090"/>
              </p:ext>
            </p:extLst>
          </p:nvPr>
        </p:nvGraphicFramePr>
        <p:xfrm>
          <a:off x="652063" y="2503903"/>
          <a:ext cx="6357091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D686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D686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D686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4074EEF-457C-064D-B77E-2FC70F89425C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D686"/>
          </a:solidFill>
          <a:ln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9B3C582-7030-5142-A525-42A918A1DD43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4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9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918813"/>
              </p:ext>
            </p:extLst>
          </p:nvPr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D686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D686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D686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506886"/>
              </p:ext>
            </p:extLst>
          </p:nvPr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D686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FFD686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D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1382EB5-73B7-3144-B09A-757248AD874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D686"/>
          </a:solidFill>
          <a:ln>
            <a:solidFill>
              <a:srgbClr val="FFD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E7A50E9A-E47C-204F-97E9-5614BA62962F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4</a:t>
            </a:r>
          </a:p>
        </p:txBody>
      </p:sp>
    </p:spTree>
    <p:extLst>
      <p:ext uri="{BB962C8B-B14F-4D97-AF65-F5344CB8AC3E}">
        <p14:creationId xmlns:p14="http://schemas.microsoft.com/office/powerpoint/2010/main" val="3131949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8 janvier 2024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CB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CB94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CB94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CB94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2503903"/>
          <a:ext cx="6357091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CB94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CB94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34CE85B7-236E-CB4E-A5EB-6033CEC66E1E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CB94"/>
          </a:solidFill>
          <a:ln>
            <a:solidFill>
              <a:srgbClr val="FFC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7E72297-462C-F643-8445-A58CF9345ECE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5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4276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52</TotalTime>
  <Words>650</Words>
  <Application>Microsoft Macintosh PowerPoint</Application>
  <PresentationFormat>Personnalisé</PresentationFormat>
  <Paragraphs>149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WATERMELONFAMILY-THIN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4</cp:revision>
  <cp:lastPrinted>2023-08-24T11:35:27Z</cp:lastPrinted>
  <dcterms:created xsi:type="dcterms:W3CDTF">2023-08-24T10:31:01Z</dcterms:created>
  <dcterms:modified xsi:type="dcterms:W3CDTF">2024-07-07T13:24:33Z</dcterms:modified>
</cp:coreProperties>
</file>